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84" r:id="rId5"/>
    <p:sldId id="28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7" r:id="rId31"/>
    <p:sldId id="285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/>
  </p:normalViewPr>
  <p:slideViewPr>
    <p:cSldViewPr>
      <p:cViewPr>
        <p:scale>
          <a:sx n="100" d="100"/>
          <a:sy n="100" d="100"/>
        </p:scale>
        <p:origin x="-492" y="10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1EC3-2242-4404-AA86-D94755F81927}" type="datetimeFigureOut">
              <a:rPr lang="tr-TR" smtClean="0"/>
              <a:t>05.11.2018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B2BE-9C9A-4C7B-97E5-B33E7791D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065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1EC3-2242-4404-AA86-D94755F81927}" type="datetimeFigureOut">
              <a:rPr lang="tr-TR" smtClean="0"/>
              <a:t>05.11.2018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B2BE-9C9A-4C7B-97E5-B33E7791D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050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1EC3-2242-4404-AA86-D94755F81927}" type="datetimeFigureOut">
              <a:rPr lang="tr-TR" smtClean="0"/>
              <a:t>05.11.2018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B2BE-9C9A-4C7B-97E5-B33E7791D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370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1EC3-2242-4404-AA86-D94755F81927}" type="datetimeFigureOut">
              <a:rPr lang="tr-TR" smtClean="0"/>
              <a:t>05.11.2018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B2BE-9C9A-4C7B-97E5-B33E7791D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81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1EC3-2242-4404-AA86-D94755F81927}" type="datetimeFigureOut">
              <a:rPr lang="tr-TR" smtClean="0"/>
              <a:t>05.11.2018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B2BE-9C9A-4C7B-97E5-B33E7791D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93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1EC3-2242-4404-AA86-D94755F81927}" type="datetimeFigureOut">
              <a:rPr lang="tr-TR" smtClean="0"/>
              <a:t>05.11.2018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B2BE-9C9A-4C7B-97E5-B33E7791D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11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1EC3-2242-4404-AA86-D94755F81927}" type="datetimeFigureOut">
              <a:rPr lang="tr-TR" smtClean="0"/>
              <a:t>05.11.2018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B2BE-9C9A-4C7B-97E5-B33E7791D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55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1EC3-2242-4404-AA86-D94755F81927}" type="datetimeFigureOut">
              <a:rPr lang="tr-TR" smtClean="0"/>
              <a:t>05.11.2018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B2BE-9C9A-4C7B-97E5-B33E7791D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001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1EC3-2242-4404-AA86-D94755F81927}" type="datetimeFigureOut">
              <a:rPr lang="tr-TR" smtClean="0"/>
              <a:t>05.11.2018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B2BE-9C9A-4C7B-97E5-B33E7791D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36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1EC3-2242-4404-AA86-D94755F81927}" type="datetimeFigureOut">
              <a:rPr lang="tr-TR" smtClean="0"/>
              <a:t>05.11.2018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B2BE-9C9A-4C7B-97E5-B33E7791D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06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E1EC3-2242-4404-AA86-D94755F81927}" type="datetimeFigureOut">
              <a:rPr lang="tr-TR" smtClean="0"/>
              <a:t>05.11.2018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B2BE-9C9A-4C7B-97E5-B33E7791D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7502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1EC3-2242-4404-AA86-D94755F81927}" type="datetimeFigureOut">
              <a:rPr lang="tr-TR" smtClean="0"/>
              <a:t>05.11.2018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EB2BE-9C9A-4C7B-97E5-B33E7791D3D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4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online.turkpatent.gov.tr/EPATENT/servlet/PreSearchRequestManager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urkpatent.gov.tr/TURKPATENT/fees/informationDetail?id=11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urkpatent.gov.tr/TURKPATENT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urkpatent.gov.tr/TURKPATENT/statistics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po.org/about-us/annual-reports-statistics/statistics.html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ys\Downloads\idea-152213_128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432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4159" y="10668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NEDİR? </a:t>
            </a:r>
          </a:p>
          <a:p>
            <a:pPr algn="ctr"/>
            <a:r>
              <a:rPr lang="tr-TR" sz="3600" b="1" dirty="0" smtClean="0">
                <a:latin typeface="Arial" pitchFamily="34" charset="0"/>
                <a:cs typeface="Arial" pitchFamily="34" charset="0"/>
              </a:rPr>
              <a:t>ve </a:t>
            </a:r>
          </a:p>
          <a:p>
            <a:pPr algn="ctr"/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  <a:endParaRPr lang="tr-T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4845197" y="5657850"/>
            <a:ext cx="4338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Öğr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 Ü. Çağdaş ALLAHVERDİ</a:t>
            </a:r>
          </a:p>
          <a:p>
            <a:pPr algn="ctr"/>
            <a:r>
              <a:rPr lang="tr-TR" dirty="0" smtClean="0">
                <a:latin typeface="Arial" pitchFamily="34" charset="0"/>
                <a:cs typeface="Arial" pitchFamily="34" charset="0"/>
              </a:rPr>
              <a:t>Toros Üniversitesi Mühendislik Fakültesi</a:t>
            </a: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45 Evler Konferans Salonu</a:t>
            </a:r>
          </a:p>
          <a:p>
            <a:pPr algn="r"/>
            <a:r>
              <a:rPr lang="tr-TR" dirty="0" smtClean="0">
                <a:latin typeface="Arial" pitchFamily="34" charset="0"/>
                <a:cs typeface="Arial" pitchFamily="34" charset="0"/>
              </a:rPr>
              <a:t>06.11.2018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toros Ã¼niversitesi logo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110" y="9525"/>
            <a:ext cx="181789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ros Ã¼niversitesi logo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" y="57150"/>
            <a:ext cx="17185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NEDİR?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9048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i="1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tr-TR" sz="2000" i="1" dirty="0" smtClean="0">
                <a:latin typeface="Arial" pitchFamily="34" charset="0"/>
                <a:cs typeface="Arial" pitchFamily="34" charset="0"/>
                <a:hlinkClick r:id="rId2"/>
              </a:rPr>
              <a:t>online.turkpatent.gov.tr/EPATENT/servlet/PreSearchRequestManager</a:t>
            </a:r>
            <a:endParaRPr lang="tr-TR" sz="2000" i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72" y="1143000"/>
            <a:ext cx="6835428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66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NEDİR?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1742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err="1" smtClean="0">
                <a:latin typeface="Arial" pitchFamily="34" charset="0"/>
                <a:cs typeface="Arial" pitchFamily="34" charset="0"/>
              </a:rPr>
              <a:t>Espacenet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5" y="1051560"/>
            <a:ext cx="4488712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-5938" y="3559314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WIPO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1" y="3886200"/>
            <a:ext cx="73762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0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814864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Patent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başvurusu için gerekenler: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Elektronik veya mobil imza 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Özet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Tarifname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İstemler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Varsa Resimler</a:t>
            </a:r>
          </a:p>
          <a:p>
            <a:pPr marL="800100" lvl="1" indent="-342900">
              <a:buFont typeface="Wingdings" pitchFamily="2" charset="2"/>
              <a:buChar char="v"/>
            </a:pP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Tarifname: Tarifname, buluşun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tüm detayı ile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anlatıldığı kısımdır.</a:t>
            </a:r>
          </a:p>
          <a:p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İstemler: Korunması istenen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teknik özellikler istemlere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yazılmalıdır. </a:t>
            </a:r>
          </a:p>
          <a:p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İstemlerde yazılmayan özellikler korunamaz</a:t>
            </a:r>
            <a:r>
              <a:rPr lang="tr-TR" sz="2000" u="sng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1215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ÖZET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392"/>
            <a:ext cx="9144000" cy="410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Düz Bağlayıcı 2"/>
          <p:cNvCxnSpPr/>
          <p:nvPr/>
        </p:nvCxnSpPr>
        <p:spPr>
          <a:xfrm>
            <a:off x="1362075" y="3638550"/>
            <a:ext cx="8503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2362199" y="4400550"/>
            <a:ext cx="21396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>
            <a:off x="1191904" y="2743770"/>
            <a:ext cx="4572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326865" y="2392573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Buluş </a:t>
            </a:r>
          </a:p>
          <a:p>
            <a:r>
              <a:rPr lang="tr-TR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Başlığı</a:t>
            </a:r>
            <a:endParaRPr lang="tr-TR" sz="2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1700"/>
            <a:ext cx="9144000" cy="567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7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19962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TARİFNAME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050"/>
            <a:ext cx="9144000" cy="4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Düz Ok Bağlayıcısı 7"/>
          <p:cNvCxnSpPr/>
          <p:nvPr/>
        </p:nvCxnSpPr>
        <p:spPr>
          <a:xfrm>
            <a:off x="1191904" y="2781870"/>
            <a:ext cx="4572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tin kutusu 8"/>
          <p:cNvSpPr txBox="1"/>
          <p:nvPr/>
        </p:nvSpPr>
        <p:spPr>
          <a:xfrm>
            <a:off x="326865" y="2430673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Buluş </a:t>
            </a:r>
          </a:p>
          <a:p>
            <a:r>
              <a:rPr lang="tr-TR" sz="20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Başlığı</a:t>
            </a:r>
            <a:endParaRPr lang="tr-TR" sz="20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Düz Bağlayıcı 14"/>
          <p:cNvCxnSpPr/>
          <p:nvPr/>
        </p:nvCxnSpPr>
        <p:spPr>
          <a:xfrm>
            <a:off x="1341746" y="3705225"/>
            <a:ext cx="1591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8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19962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TARİFNAME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093"/>
            <a:ext cx="9144000" cy="344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Düz Bağlayıcı 6"/>
          <p:cNvCxnSpPr/>
          <p:nvPr/>
        </p:nvCxnSpPr>
        <p:spPr>
          <a:xfrm>
            <a:off x="1382699" y="1496704"/>
            <a:ext cx="2468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19962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TARİFNAME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9699"/>
            <a:ext cx="9144000" cy="151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2999"/>
            <a:ext cx="9144000" cy="27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Düz Bağlayıcı 9"/>
          <p:cNvCxnSpPr/>
          <p:nvPr/>
        </p:nvCxnSpPr>
        <p:spPr>
          <a:xfrm>
            <a:off x="593843" y="1442889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6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19962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TARİFNAME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Düz Bağlayıcı 9"/>
          <p:cNvCxnSpPr/>
          <p:nvPr/>
        </p:nvCxnSpPr>
        <p:spPr>
          <a:xfrm>
            <a:off x="593843" y="1442889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6958"/>
            <a:ext cx="9144000" cy="451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Düz Bağlayıcı 6"/>
          <p:cNvCxnSpPr/>
          <p:nvPr/>
        </p:nvCxnSpPr>
        <p:spPr>
          <a:xfrm>
            <a:off x="572577" y="1451306"/>
            <a:ext cx="2395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2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338"/>
            <a:ext cx="9144000" cy="325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19962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TARİFNAME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67200"/>
            <a:ext cx="3441191" cy="246888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248150" y="6553200"/>
            <a:ext cx="4572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Bağlayıcı 7"/>
          <p:cNvCxnSpPr/>
          <p:nvPr/>
        </p:nvCxnSpPr>
        <p:spPr>
          <a:xfrm>
            <a:off x="607601" y="1752600"/>
            <a:ext cx="6583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3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8640"/>
            <a:ext cx="4314650" cy="630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NEDİR? </a:t>
            </a:r>
          </a:p>
        </p:txBody>
      </p:sp>
      <p:cxnSp>
        <p:nvCxnSpPr>
          <p:cNvPr id="12" name="Düz Bağlayıcı 11"/>
          <p:cNvCxnSpPr/>
          <p:nvPr/>
        </p:nvCxnSpPr>
        <p:spPr>
          <a:xfrm>
            <a:off x="2786166" y="1183691"/>
            <a:ext cx="1408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etin kutusu 6"/>
          <p:cNvSpPr txBox="1"/>
          <p:nvPr/>
        </p:nvSpPr>
        <p:spPr>
          <a:xfrm rot="18922259">
            <a:off x="3547384" y="3688903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ÖRNEKTİR</a:t>
            </a:r>
            <a:endParaRPr lang="tr-TR" sz="28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19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05053"/>
            <a:ext cx="3441191" cy="246888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19962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TARİFNAME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707206" y="1371600"/>
            <a:ext cx="29992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4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-9525" y="646331"/>
            <a:ext cx="9149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RESİMLER: Buluşun anlaşılmasını kolaylaştırır. Zorunlu değildir.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Resimler, çizim aletleri ya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da çizim programları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kullanılarak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çizilen 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teknik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resimlerdir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Fotoğraflar ve tablolar resim olarak kabul edilmez (Mikron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düzeyde mikroskobik görüntüleme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gerektiren bazı durumlar hariç)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Resimlerde siyah dışında renk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 gölgelendirme kullanılmaz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Şekillerin içi boyalı, gölgeli, siyah veya başka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bir renk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ile dolu olmamalıdır. Bunun yerine tarama çizgileri kullanılabilir.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Resimler ve detayları üçte iki oranında küçültmede görülecek büyüklükte olmalıdır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Resimler sayfa kenarlarına çok yakın ya da sayfa dışına taşacak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kadar büyük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çizilmemelidir.  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81132"/>
            <a:ext cx="382354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248400" y="443603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İlgili </a:t>
            </a:r>
            <a:r>
              <a:rPr lang="tr-TR" dirty="0"/>
              <a:t>sayfanın </a:t>
            </a:r>
            <a:r>
              <a:rPr lang="tr-TR" dirty="0" smtClean="0"/>
              <a:t>numarası / Toplam </a:t>
            </a:r>
            <a:r>
              <a:rPr lang="tr-TR" dirty="0"/>
              <a:t>resim sayfası sayısı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7152167" y="4244165"/>
            <a:ext cx="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4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267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199625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TARİFNAME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1009867" y="1339701"/>
            <a:ext cx="2148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1938" y="3861137"/>
            <a:ext cx="9137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Bu bölümde buluşun, tekniğin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bilinen durumundaki teknoloji ya da ürünlere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kıyasla getirdiği yenilikler, sağladığı avantajlar, ortadan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kaldırdığı dezavantajlar veya ç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özdüğü problemler anlatılmalıdır. 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2773"/>
            <a:ext cx="9144000" cy="4158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18149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İSTEMLER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86832" y="1360967"/>
            <a:ext cx="1088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1938" y="5257800"/>
            <a:ext cx="9137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İstem sayfasının başına sadece “İSTEMLER” ifadesi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yazılır.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İstemlerde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bahsedilen konuların tarifnamede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mutlaka açıklanmış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olması gerekir.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Bağımsız İstem: Buluş, … olup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özelliği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; …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Bağımlı İstem: 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İstem </a:t>
            </a:r>
            <a:r>
              <a:rPr lang="sv-SE" sz="2000" dirty="0">
                <a:latin typeface="Arial" pitchFamily="34" charset="0"/>
                <a:cs typeface="Arial" pitchFamily="34" charset="0"/>
              </a:rPr>
              <a:t>1’e göre ….  olup özelliği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…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1685925" y="2895600"/>
            <a:ext cx="5486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4695825" y="2124075"/>
            <a:ext cx="1143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7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" y="1205345"/>
            <a:ext cx="9144000" cy="290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18149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İSTEMLER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7439025" y="4095750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6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18149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İSTEMLER</a:t>
            </a: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939"/>
            <a:ext cx="9144000" cy="2900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Düz Bağlayıcı 6"/>
          <p:cNvCxnSpPr/>
          <p:nvPr/>
        </p:nvCxnSpPr>
        <p:spPr>
          <a:xfrm>
            <a:off x="1771650" y="3581400"/>
            <a:ext cx="9326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1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91535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YANLIŞ YAZILAN İSTEMLER: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Buluş, bir şemsiye olup özelliği; yağmurdan ve güneşten korumasıdır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tr-TR" sz="2000" dirty="0" smtClean="0">
                <a:latin typeface="Arial" pitchFamily="34" charset="0"/>
                <a:cs typeface="Arial" pitchFamily="34" charset="0"/>
              </a:rPr>
              <a:t>(Teknik yönü yazılmadığı için yanlış yazılmış bir istemdir) 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Buluş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bir şemsiye olup özelliği; tarifnamede anlatılan özelliklere sahiptir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tr-TR" sz="2000" dirty="0" smtClean="0">
                <a:latin typeface="Arial" pitchFamily="34" charset="0"/>
                <a:cs typeface="Arial" pitchFamily="34" charset="0"/>
              </a:rPr>
              <a:t>(Sadece tarifnameye atıf yapıldığı için)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Buluş, bir  şemsiye olup özelliği;  şekil 1’de gösterilen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parçalardan oluşmaktadır. (Sadece şekle atıf yapıldığı için)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Buluş, bir şemsiye olup özelliği; sap kısmını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içerir. Sap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kısmına katlanabilir 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metal kollar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bağlanır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Yağmurdan korunmak için, söz konusu metal kolların üzerinde kumaş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bulunmaktadır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Sap üzerinde şemsiyenin açılmasını sağlayan düğme bulunmaktadır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(Birden fazla cümle içerdiği için)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DOĞRU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YAZILAN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İSTEM: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Buluş, bir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şemsiye olup özelliği; sap (1), sapa bağlı katlanabilen metal kollar (2),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kollara dikili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kumaş (3) ve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şemsiyenin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açılmasını sağlayan sap üzerinde bulunan düğmeden (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4) oluşmasıdır. (İstemin en sonuna nokta konur)</a:t>
            </a:r>
          </a:p>
          <a:p>
            <a:pPr marL="800100" lvl="1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2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91535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YANLIŞ YAZILAN İSTEMLER: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Buluş, bir şemsiye olup özelliği; yağmurdan ve güneşten korumasıdır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tr-TR" sz="2000" dirty="0" smtClean="0">
                <a:latin typeface="Arial" pitchFamily="34" charset="0"/>
                <a:cs typeface="Arial" pitchFamily="34" charset="0"/>
              </a:rPr>
              <a:t>(Teknik yönü yazılmadığı için yanlış yazılmış bir istemdir) 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Buluş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bir şemsiye olup özelliği; tarifnamede anlatılan özelliklere sahiptir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tr-TR" sz="2000" dirty="0" smtClean="0">
                <a:latin typeface="Arial" pitchFamily="34" charset="0"/>
                <a:cs typeface="Arial" pitchFamily="34" charset="0"/>
              </a:rPr>
              <a:t>(Sadece tarifnameye atıf yapıldığı için)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Buluş, bir  şemsiye olup özelliği;  şekil 1’de gösterilen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parçalardan oluşmaktadır. (Sadece şekle atıf yapıldığı için)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Buluş, bir şemsiye olup özelliği; sap kısmını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içerir. Sap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kısmına katlanabilir 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metal kollar bağladır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Yağmurdan korunmak için, söz konusu metal kolların üzerinde kumaş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bulunmaktadır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Sap üzerinde şemsiyenin açılmasını sağlayan düğme bulunmaktadır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 (Birden fazla cümle içerdiği için)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DOĞRU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YAZILAN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İSTEM: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Buluş, bir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şemsiye olup özelliği; sap (1), sapa bağlı katlanabilen metal kollar (2),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kollara dikili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kumaş (3) ve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şemsiyenin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açılmasını sağlayan sap üzerinde bulunan düğmeden (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4) oluşmasıdır. (İstemin en sonuna nokta konur)</a:t>
            </a:r>
          </a:p>
          <a:p>
            <a:pPr marL="800100" lvl="1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tr-TR" sz="2000" u="sng" dirty="0">
              <a:latin typeface="Arial" pitchFamily="34" charset="0"/>
              <a:cs typeface="Arial" pitchFamily="34" charset="0"/>
            </a:endParaRPr>
          </a:p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915352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Eğer buluş:</a:t>
            </a:r>
          </a:p>
          <a:p>
            <a:pPr marL="800100" lvl="1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ürün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ile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ilgili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ise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istem “ürün istemi”, 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yöntem ile ilgili ise istem “yöntem istemi” </a:t>
            </a:r>
          </a:p>
          <a:p>
            <a:pPr lvl="1"/>
            <a:r>
              <a:rPr lang="tr-TR" sz="2000" dirty="0" smtClean="0">
                <a:latin typeface="Arial" pitchFamily="34" charset="0"/>
                <a:cs typeface="Arial" pitchFamily="34" charset="0"/>
              </a:rPr>
              <a:t>olarak adlandırılır.</a:t>
            </a:r>
          </a:p>
          <a:p>
            <a:pPr lvl="1"/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Ürün istemi: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1) Buluş, diş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fırçası koruma kabı olup, özelliği; 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-görsel unsurlar içeren, takılıp çıkarılabilir, değiştirilebilir en az bir üst parça,  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-bu üst parçaların yerleştirildiği en az bir kapak, 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-üst parçaların kapaklar üzerine takılıp çıkartılabilmesini sağlayan en az bir çentik (7)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ile bu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çentiğin (7) geçtiği en az bir çentik girintisi (6) içermesidir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Yöntem istemi: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1) Buluş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kapı üretim yöntemi olup özelliği;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- ahşap malzemenin kesilmesi (101),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- kesilen malzemenin boyanması (102),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- boya kuruduktan sonra kapı üzerine yapıştırıcı sürülmesi (103),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- kaplama malzemesinin yapıştırıcının üzerine konması (104),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- kapının preslenmesi (105),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işlem adımlarından oluşmasıdır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5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775009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9153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Patent Başvuru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Ücretleri ve diğer ücretlendirmeler </a:t>
            </a:r>
            <a:r>
              <a:rPr lang="tr-TR" sz="2000" dirty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tr-TR" sz="2000" dirty="0" smtClean="0">
                <a:latin typeface="Arial" pitchFamily="34" charset="0"/>
                <a:cs typeface="Arial" pitchFamily="34" charset="0"/>
                <a:hlinkClick r:id="rId4"/>
              </a:rPr>
              <a:t>www.turkpatent.gov.tr/TURKPATENT/fees/informationDetail?id=112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     Web sayfasında ilan edilir.</a:t>
            </a:r>
          </a:p>
        </p:txBody>
      </p:sp>
    </p:spTree>
    <p:extLst>
      <p:ext uri="{BB962C8B-B14F-4D97-AF65-F5344CB8AC3E}">
        <p14:creationId xmlns:p14="http://schemas.microsoft.com/office/powerpoint/2010/main" val="18814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NEDİR?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91183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Yapılan buluşlara Ülkemizde korunma hakkı sağlayan kuruluş ‘‘Türk Patent 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Enstitüsü’’ dür.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1" y="2133600"/>
            <a:ext cx="7628929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2269776" y="1810434"/>
            <a:ext cx="4596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Arial" pitchFamily="34" charset="0"/>
                <a:cs typeface="Arial" pitchFamily="34" charset="0"/>
                <a:hlinkClick r:id="rId4"/>
              </a:rPr>
              <a:t>http://www.turkpatent.gov.tr/TURKPATENT</a:t>
            </a:r>
            <a:r>
              <a:rPr lang="tr-TR" dirty="0" smtClean="0">
                <a:latin typeface="Arial" pitchFamily="34" charset="0"/>
                <a:cs typeface="Arial" pitchFamily="34" charset="0"/>
                <a:hlinkClick r:id="rId4"/>
              </a:rPr>
              <a:t>/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0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BAŞVURUSU NASIL YAPILIR?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-9525" y="646331"/>
            <a:ext cx="915352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Kimler Patent Vekili Olabilir?</a:t>
            </a:r>
          </a:p>
          <a:p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000" dirty="0">
                <a:latin typeface="Arial" pitchFamily="34" charset="0"/>
                <a:cs typeface="Arial" pitchFamily="34" charset="0"/>
              </a:rPr>
              <a:t>TÜRK PATENT ENSTİTÜSÜ PATENT VEKİLLİĞİ VE MARKA VEKİLLİĞİ</a:t>
            </a:r>
          </a:p>
          <a:p>
            <a:pPr algn="ctr"/>
            <a:r>
              <a:rPr lang="tr-TR" sz="2000" dirty="0">
                <a:latin typeface="Arial" pitchFamily="34" charset="0"/>
                <a:cs typeface="Arial" pitchFamily="34" charset="0"/>
              </a:rPr>
              <a:t>SINAV VE SİCİL İŞLEMLERİNE İLİŞKİN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YÖNETMELİK</a:t>
            </a:r>
          </a:p>
          <a:p>
            <a:pPr algn="ctr"/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000" dirty="0">
                <a:latin typeface="Arial" pitchFamily="34" charset="0"/>
                <a:cs typeface="Arial" pitchFamily="34" charset="0"/>
              </a:rPr>
              <a:t>İKİNCİ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BÖLÜM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000" dirty="0">
                <a:latin typeface="Arial" pitchFamily="34" charset="0"/>
                <a:cs typeface="Arial" pitchFamily="34" charset="0"/>
              </a:rPr>
              <a:t>Vekilliğe Kabul Şartları, Tüzel Kişi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Vekiller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Patent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vekilliği veya marka vekilliğine kabul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şartları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MADDE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4 – (1) Gerçek kişilerin patent vekili veya marka vekili olabilmesi için aşağıdaki şartları taşıması gerekir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a) Türkiye Cumhuriyeti vatandaşı olmak.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) Fiil ehliyetine sahip bulunmak.</a:t>
            </a: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En az dört yıllık lisans eğitimi veren yükseköğretim kurumlarının veya bunlara denkliği yetkili makamlarca kabul edilen yurt dışındaki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yükseköğretim kurumlarının 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birinden mezun olmak.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ç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) Yüz kızartıcı suçlardan mahkumiyeti bulunmamak.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d) Türkiye’de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yerleşim yeri bulunmak.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) Sınavda başarılı olmak.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f) Sicile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kayıt olmak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8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Phys\Desktop\roses-2792788_1920.jpg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9525" y="646331"/>
            <a:ext cx="646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4123" y="2667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 smtClean="0">
                <a:latin typeface="Arial" pitchFamily="34" charset="0"/>
                <a:cs typeface="Arial" pitchFamily="34" charset="0"/>
              </a:rPr>
              <a:t>Sabırla Dinlediğiniz için </a:t>
            </a:r>
          </a:p>
          <a:p>
            <a:pPr algn="ctr"/>
            <a:r>
              <a:rPr lang="tr-TR" sz="4800" dirty="0" smtClean="0">
                <a:latin typeface="Arial" pitchFamily="34" charset="0"/>
                <a:cs typeface="Arial" pitchFamily="34" charset="0"/>
              </a:rPr>
              <a:t>Teşekkür Ederim.</a:t>
            </a:r>
            <a:endParaRPr lang="tr-T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NEDİR?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91493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Türk Patent Enstitüsü’nün (TPE) resmi patent istatistikleri 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tr-TR" sz="2000" dirty="0">
                <a:latin typeface="Arial" pitchFamily="34" charset="0"/>
                <a:cs typeface="Arial" pitchFamily="34" charset="0"/>
                <a:hlinkClick r:id="rId2"/>
              </a:rPr>
              <a:t>://www.turkpatent.gov.tr/TURKPATENT/statistics</a:t>
            </a:r>
            <a:r>
              <a:rPr lang="tr-TR" sz="20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Web sayfasında sunulmaktadır.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28" y="2133600"/>
            <a:ext cx="5829472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1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NEDİR?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91493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Avrupa Patent Ofisi’nin (EPO) resmi patent istatistikleri </a:t>
            </a:r>
          </a:p>
          <a:p>
            <a:r>
              <a:rPr lang="tr-TR" sz="2000" dirty="0"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tr-TR" sz="2000" dirty="0" smtClean="0">
                <a:latin typeface="Arial" pitchFamily="34" charset="0"/>
                <a:cs typeface="Arial" pitchFamily="34" charset="0"/>
                <a:hlinkClick r:id="rId2"/>
              </a:rPr>
              <a:t>www.epo.org/about-us/annual-reports-statistics/statistics.html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Web sayfasında sunulmaktadır.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34777"/>
            <a:ext cx="6400800" cy="4442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6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NEDİR?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938109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Patent, sınırlı bir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süre ve yer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için sahibine, üçüncü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kişiler tarafından 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buluşun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zinsiz olarak üretilmesini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satılmasını,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kullanılmasını veya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ithal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edilmesini </a:t>
            </a: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engellemek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amacıyla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tanınan tekel hakkıdır.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Buluş, teknik bir sorunun yeni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yaratıcı bir yolla çözümüdür. 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Aşağıdaki konulara Patent </a:t>
            </a:r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verilmez: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Keşifler, bilimsel teoriler, matematiksel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yöntemler,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Zihni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faaliyetler, iş faaliyetleri veya oyunlara ilişkin plan, kural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ve </a:t>
            </a:r>
          </a:p>
          <a:p>
            <a:pPr lvl="1" algn="just"/>
            <a:r>
              <a:rPr lang="tr-TR" sz="2000" dirty="0">
                <a:latin typeface="Arial" pitchFamily="34" charset="0"/>
                <a:cs typeface="Arial" pitchFamily="34" charset="0"/>
              </a:rPr>
              <a:t>y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öntemler, 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Bilgisayar programları, 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Estetik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niteliği bulunan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mahsuller, edebiyat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 sanat eserleri ile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bilim </a:t>
            </a:r>
          </a:p>
          <a:p>
            <a:pPr lvl="1" algn="just"/>
            <a:r>
              <a:rPr lang="tr-TR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serleri, 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Bilginin sunumu, 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Konusu kamu düzenine veya genel ahlaka aykırı olan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buluşlar,</a:t>
            </a: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İnsan veya hayvan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vücuduna uygulanacak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teşhis yöntemleri ile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tr-TR" sz="2000" dirty="0">
                <a:latin typeface="Arial" pitchFamily="34" charset="0"/>
                <a:cs typeface="Arial" pitchFamily="34" charset="0"/>
              </a:rPr>
              <a:t>cerrahi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yöntemler dâhil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tüm tedavi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yöntemleri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İnsan klonlama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işlemleri, insan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eşey hattının genetik kimliğini değiştirme </a:t>
            </a:r>
          </a:p>
          <a:p>
            <a:pPr lvl="1" algn="just"/>
            <a:r>
              <a:rPr lang="tr-TR" sz="2000" dirty="0">
                <a:latin typeface="Arial" pitchFamily="34" charset="0"/>
                <a:cs typeface="Arial" pitchFamily="34" charset="0"/>
              </a:rPr>
              <a:t>işlemleri, insan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embriyosunun sınai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ya da ticari amaçlarla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kullanılması, insan </a:t>
            </a:r>
          </a:p>
          <a:p>
            <a:pPr lvl="1"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ya da hayvanlara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önemli bir tıbbi fayda sağlamaksızın hayvanlara acı </a:t>
            </a:r>
          </a:p>
          <a:p>
            <a:pPr lvl="1"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çektirebilecek genetik kimlik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değiştirme işlemleri ve bu işlemler sonucu elde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lvl="1"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edilen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hayvanlar.  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NEDİR?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902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Patent için koruma süresi başvuru tarihinden itibaren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incelemeli patent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için 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20 yıl,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incelemesiz patent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için 7 yıl ve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faydalı </a:t>
            </a:r>
            <a:r>
              <a:rPr lang="tr-TR" sz="2000" i="1" dirty="0">
                <a:latin typeface="Arial" pitchFamily="34" charset="0"/>
                <a:cs typeface="Arial" pitchFamily="34" charset="0"/>
              </a:rPr>
              <a:t>model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için 10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yıldır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9" name="Grup 18"/>
          <p:cNvGrpSpPr/>
          <p:nvPr/>
        </p:nvGrpSpPr>
        <p:grpSpPr>
          <a:xfrm>
            <a:off x="1600200" y="1676400"/>
            <a:ext cx="5867400" cy="3371910"/>
            <a:chOff x="1524000" y="1676400"/>
            <a:chExt cx="5867400" cy="3371910"/>
          </a:xfrm>
        </p:grpSpPr>
        <p:sp>
          <p:nvSpPr>
            <p:cNvPr id="17" name="Dikdörtgen 16"/>
            <p:cNvSpPr/>
            <p:nvPr/>
          </p:nvSpPr>
          <p:spPr>
            <a:xfrm>
              <a:off x="1524000" y="2076510"/>
              <a:ext cx="5867400" cy="2971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4" name="Grup 13"/>
            <p:cNvGrpSpPr/>
            <p:nvPr/>
          </p:nvGrpSpPr>
          <p:grpSpPr>
            <a:xfrm>
              <a:off x="1618535" y="2159892"/>
              <a:ext cx="5668090" cy="2802693"/>
              <a:chOff x="1494710" y="1693107"/>
              <a:chExt cx="5668090" cy="2802693"/>
            </a:xfrm>
          </p:grpSpPr>
          <p:sp>
            <p:nvSpPr>
              <p:cNvPr id="2" name="Metin kutusu 1"/>
              <p:cNvSpPr txBox="1"/>
              <p:nvPr/>
            </p:nvSpPr>
            <p:spPr>
              <a:xfrm>
                <a:off x="4323305" y="1693107"/>
                <a:ext cx="1042273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tr-TR" sz="2000" dirty="0" smtClean="0">
                    <a:latin typeface="Arial" pitchFamily="34" charset="0"/>
                    <a:cs typeface="Arial" pitchFamily="34" charset="0"/>
                  </a:rPr>
                  <a:t>BULUŞ</a:t>
                </a:r>
                <a:endParaRPr lang="tr-TR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Metin kutusu 5"/>
              <p:cNvSpPr txBox="1"/>
              <p:nvPr/>
            </p:nvSpPr>
            <p:spPr>
              <a:xfrm>
                <a:off x="1494710" y="2095110"/>
                <a:ext cx="2828595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000" dirty="0" smtClean="0">
                    <a:latin typeface="Arial" pitchFamily="34" charset="0"/>
                    <a:cs typeface="Arial" pitchFamily="34" charset="0"/>
                  </a:rPr>
                  <a:t>PATENT BAŞVURUSU</a:t>
                </a:r>
                <a:endParaRPr lang="tr-TR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Metin kutusu 6"/>
              <p:cNvSpPr txBox="1"/>
              <p:nvPr/>
            </p:nvSpPr>
            <p:spPr>
              <a:xfrm>
                <a:off x="4323305" y="2495220"/>
                <a:ext cx="2295821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000" dirty="0" smtClean="0">
                    <a:latin typeface="Arial" pitchFamily="34" charset="0"/>
                    <a:cs typeface="Arial" pitchFamily="34" charset="0"/>
                  </a:rPr>
                  <a:t>ŞEKLİ İNCELEME</a:t>
                </a:r>
                <a:endParaRPr lang="tr-TR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Metin kutusu 7"/>
              <p:cNvSpPr txBox="1"/>
              <p:nvPr/>
            </p:nvSpPr>
            <p:spPr>
              <a:xfrm>
                <a:off x="1722272" y="2895330"/>
                <a:ext cx="2601033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000" dirty="0" smtClean="0">
                    <a:latin typeface="Arial" pitchFamily="34" charset="0"/>
                    <a:cs typeface="Arial" pitchFamily="34" charset="0"/>
                  </a:rPr>
                  <a:t>ARAŞTIRMA TALEBİ</a:t>
                </a:r>
                <a:endParaRPr lang="tr-TR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Metin kutusu 8"/>
              <p:cNvSpPr txBox="1"/>
              <p:nvPr/>
            </p:nvSpPr>
            <p:spPr>
              <a:xfrm>
                <a:off x="4323305" y="3295440"/>
                <a:ext cx="2839495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000" dirty="0" smtClean="0">
                    <a:latin typeface="Arial" pitchFamily="34" charset="0"/>
                    <a:cs typeface="Arial" pitchFamily="34" charset="0"/>
                  </a:rPr>
                  <a:t>ARAŞTIRMA RAPORU</a:t>
                </a:r>
                <a:endParaRPr lang="tr-TR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Metin kutusu 9"/>
              <p:cNvSpPr txBox="1"/>
              <p:nvPr/>
            </p:nvSpPr>
            <p:spPr>
              <a:xfrm>
                <a:off x="1896884" y="3695580"/>
                <a:ext cx="2429255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000" dirty="0" smtClean="0">
                    <a:latin typeface="Arial" pitchFamily="34" charset="0"/>
                    <a:cs typeface="Arial" pitchFamily="34" charset="0"/>
                  </a:rPr>
                  <a:t>İNCELEME TALEBİ</a:t>
                </a:r>
                <a:endParaRPr lang="tr-TR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Metin kutusu 15"/>
              <p:cNvSpPr txBox="1"/>
              <p:nvPr/>
            </p:nvSpPr>
            <p:spPr>
              <a:xfrm>
                <a:off x="4324344" y="4095690"/>
                <a:ext cx="2667718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tr-TR" sz="2000" dirty="0" smtClean="0">
                    <a:latin typeface="Arial" pitchFamily="34" charset="0"/>
                    <a:cs typeface="Arial" pitchFamily="34" charset="0"/>
                  </a:rPr>
                  <a:t>İNCELEME RAPORU</a:t>
                </a:r>
                <a:endParaRPr lang="tr-TR" sz="2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" name="Metin kutusu 19"/>
            <p:cNvSpPr txBox="1"/>
            <p:nvPr/>
          </p:nvSpPr>
          <p:spPr>
            <a:xfrm>
              <a:off x="1524000" y="1676400"/>
              <a:ext cx="2757871" cy="4001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000" dirty="0" smtClean="0">
                  <a:latin typeface="Arial" pitchFamily="34" charset="0"/>
                  <a:cs typeface="Arial" pitchFamily="34" charset="0"/>
                </a:rPr>
                <a:t>İNCELEMELİ PATENT</a:t>
              </a:r>
              <a:endParaRPr lang="tr-TR" sz="2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0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NEDİR?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5388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Patent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ile Faydalı model arasındaki farklar:</a:t>
            </a:r>
          </a:p>
          <a:p>
            <a:pPr marL="800100" lvl="1" indent="-342900">
              <a:buFont typeface="Wingdings" pitchFamily="2" charset="2"/>
              <a:buChar char="v"/>
            </a:pP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953060"/>
              </p:ext>
            </p:extLst>
          </p:nvPr>
        </p:nvGraphicFramePr>
        <p:xfrm>
          <a:off x="1828800" y="1163320"/>
          <a:ext cx="5257800" cy="516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3962"/>
                <a:gridCol w="950205"/>
                <a:gridCol w="139363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Patent</a:t>
                      </a:r>
                    </a:p>
                    <a:p>
                      <a:pPr algn="ctr"/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Faydalı Model</a:t>
                      </a:r>
                    </a:p>
                    <a:p>
                      <a:pPr algn="ctr"/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Yenilik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Buluş basamağı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Sanayiye uygulanabilirlik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Usuller</a:t>
                      </a:r>
                      <a:r>
                        <a:rPr lang="tr-TR" sz="1800" baseline="0" dirty="0" smtClean="0">
                          <a:latin typeface="Arial" pitchFamily="34" charset="0"/>
                          <a:cs typeface="Arial" pitchFamily="34" charset="0"/>
                        </a:rPr>
                        <a:t> ve usuller sonucu elde edilen ürünler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Eczacılıkla ilgili maddeler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err="1" smtClean="0">
                          <a:latin typeface="Arial" pitchFamily="34" charset="0"/>
                          <a:cs typeface="Arial" pitchFamily="34" charset="0"/>
                        </a:rPr>
                        <a:t>Biyoteknolojik</a:t>
                      </a:r>
                      <a:r>
                        <a:rPr lang="tr-TR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buluşlar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Kimyasal ve biyolojik maddeler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Araştırma</a:t>
                      </a:r>
                      <a:r>
                        <a:rPr lang="tr-TR" sz="1800" baseline="0" dirty="0" smtClean="0">
                          <a:latin typeface="Arial" pitchFamily="34" charset="0"/>
                          <a:cs typeface="Arial" pitchFamily="34" charset="0"/>
                        </a:rPr>
                        <a:t> raporu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İnceleme</a:t>
                      </a:r>
                      <a:r>
                        <a:rPr lang="tr-TR" sz="1800" baseline="0" dirty="0" smtClean="0">
                          <a:latin typeface="Arial" pitchFamily="34" charset="0"/>
                          <a:cs typeface="Arial" pitchFamily="34" charset="0"/>
                        </a:rPr>
                        <a:t> raporu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Koruma süresi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tr-TR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yıl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tr-TR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tr-TR" sz="1800" dirty="0" smtClean="0">
                          <a:latin typeface="Arial" pitchFamily="34" charset="0"/>
                          <a:cs typeface="Arial" pitchFamily="34" charset="0"/>
                        </a:rPr>
                        <a:t>yıl</a:t>
                      </a:r>
                      <a:endParaRPr lang="tr-T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8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4159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latin typeface="Arial" pitchFamily="34" charset="0"/>
                <a:cs typeface="Arial" pitchFamily="34" charset="0"/>
              </a:rPr>
              <a:t>PATENT NEDİR?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-9525" y="646331"/>
            <a:ext cx="9285555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Tekniğin bilinen durumu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Patent başvurusunun yapıldığı tarihten önce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buluş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>
                <a:latin typeface="Arial" pitchFamily="34" charset="0"/>
                <a:cs typeface="Arial" pitchFamily="34" charset="0"/>
              </a:rPr>
              <a:t>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onusunda dünyanın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herhangi bir yerinde erişilebilir (yazılı veya sözlü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tanıtım, 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kullanım vb. yolla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açıklanan) her türlü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bilgi</a:t>
            </a:r>
          </a:p>
          <a:p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Yenilik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Tekniğin bilinen durumuna dahil olmaması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Buluş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Tekniğin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bilinen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durumundan aşikâr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bir şekilde çıkarılamayacak </a:t>
            </a: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nitelikte olması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sz="2000" i="1" dirty="0">
                <a:latin typeface="Arial" pitchFamily="34" charset="0"/>
                <a:cs typeface="Arial" pitchFamily="34" charset="0"/>
              </a:rPr>
              <a:t>Sanayiye </a:t>
            </a:r>
            <a:r>
              <a:rPr lang="tr-TR" sz="2000" i="1" dirty="0" smtClean="0">
                <a:latin typeface="Arial" pitchFamily="34" charset="0"/>
                <a:cs typeface="Arial" pitchFamily="34" charset="0"/>
              </a:rPr>
              <a:t>uygulanabilirlik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: Sanayinin 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herhangi  bir 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dalında üretilebilir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,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000" dirty="0" smtClean="0">
                <a:latin typeface="Arial" pitchFamily="34" charset="0"/>
                <a:cs typeface="Arial" pitchFamily="34" charset="0"/>
              </a:rPr>
              <a:t>uygulanabilir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veya kullanılabilir nitelikte olması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Bir patent yazmak için öncelikle </a:t>
            </a:r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iyi bir ön araştırma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yapmak gerekir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İncelemeli bir patent için başvuru tarihinden belge alınmasına kadar geçen </a:t>
            </a: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ortalama süre 3 senedir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Avrupa Patent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Sözleşmesi (EPC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) kapsamında Avrupa ülkelerinde başvuruda 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bulunabilirsiniz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. </a:t>
            </a:r>
            <a:endParaRPr lang="tr-TR" sz="20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sz="2000" dirty="0">
                <a:latin typeface="Arial" pitchFamily="34" charset="0"/>
                <a:cs typeface="Arial" pitchFamily="34" charset="0"/>
              </a:rPr>
              <a:t>Koruma süresi sona eren Patent ve Faydalı Modeller halka mal olur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tr-TR" sz="2000" dirty="0" smtClean="0">
                <a:latin typeface="Arial" pitchFamily="34" charset="0"/>
                <a:cs typeface="Arial" pitchFamily="34" charset="0"/>
              </a:rPr>
              <a:t>Bir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buluş sahibi herhangi bir ülkede yaptığı patent başvurusunu takip eden </a:t>
            </a: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ay içinde başka bir ülkede de aynı buluş için patent başvurusu yapıp,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ilk </a:t>
            </a:r>
          </a:p>
          <a:p>
            <a:pPr algn="just"/>
            <a:r>
              <a:rPr lang="tr-TR" sz="2000" dirty="0" smtClean="0">
                <a:latin typeface="Arial" pitchFamily="34" charset="0"/>
                <a:cs typeface="Arial" pitchFamily="34" charset="0"/>
              </a:rPr>
              <a:t>yaptığı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başvuruya dayanarak öncelik hakkını talep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edebilir. Buna </a:t>
            </a:r>
            <a:r>
              <a:rPr lang="tr-TR" sz="2000" u="sng" dirty="0" smtClean="0">
                <a:latin typeface="Arial" pitchFamily="34" charset="0"/>
                <a:cs typeface="Arial" pitchFamily="34" charset="0"/>
              </a:rPr>
              <a:t>rüçhan hakkı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tr-TR" sz="2000" dirty="0">
                <a:latin typeface="Arial" pitchFamily="34" charset="0"/>
                <a:cs typeface="Arial" pitchFamily="34" charset="0"/>
              </a:rPr>
              <a:t>d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enir.</a:t>
            </a:r>
            <a:endParaRPr lang="tr-TR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1461</Words>
  <Application>Microsoft Office PowerPoint</Application>
  <PresentationFormat>Ekran Gösterisi (4:3)</PresentationFormat>
  <Paragraphs>258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Phys</dc:creator>
  <cp:lastModifiedBy>Phys</cp:lastModifiedBy>
  <cp:revision>383</cp:revision>
  <dcterms:created xsi:type="dcterms:W3CDTF">2018-10-10T08:21:35Z</dcterms:created>
  <dcterms:modified xsi:type="dcterms:W3CDTF">2018-11-05T18:48:35Z</dcterms:modified>
</cp:coreProperties>
</file>