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90" r:id="rId4"/>
    <p:sldId id="291" r:id="rId5"/>
    <p:sldId id="293" r:id="rId6"/>
    <p:sldId id="259" r:id="rId7"/>
    <p:sldId id="313" r:id="rId8"/>
    <p:sldId id="309" r:id="rId9"/>
    <p:sldId id="308" r:id="rId10"/>
    <p:sldId id="310" r:id="rId11"/>
    <p:sldId id="260" r:id="rId12"/>
    <p:sldId id="264" r:id="rId13"/>
    <p:sldId id="262" r:id="rId14"/>
    <p:sldId id="261" r:id="rId15"/>
    <p:sldId id="263" r:id="rId16"/>
    <p:sldId id="306" r:id="rId17"/>
    <p:sldId id="311" r:id="rId18"/>
    <p:sldId id="319" r:id="rId19"/>
    <p:sldId id="265" r:id="rId20"/>
    <p:sldId id="318" r:id="rId21"/>
    <p:sldId id="317" r:id="rId22"/>
    <p:sldId id="266" r:id="rId23"/>
    <p:sldId id="312" r:id="rId24"/>
    <p:sldId id="267" r:id="rId25"/>
    <p:sldId id="269" r:id="rId26"/>
    <p:sldId id="270" r:id="rId27"/>
    <p:sldId id="271" r:id="rId28"/>
    <p:sldId id="272" r:id="rId29"/>
    <p:sldId id="273" r:id="rId30"/>
    <p:sldId id="268" r:id="rId31"/>
    <p:sldId id="294" r:id="rId32"/>
    <p:sldId id="274" r:id="rId33"/>
    <p:sldId id="275" r:id="rId34"/>
    <p:sldId id="276" r:id="rId35"/>
    <p:sldId id="277" r:id="rId36"/>
    <p:sldId id="278" r:id="rId37"/>
    <p:sldId id="320" r:id="rId38"/>
    <p:sldId id="297" r:id="rId39"/>
    <p:sldId id="279" r:id="rId40"/>
    <p:sldId id="280" r:id="rId41"/>
    <p:sldId id="298" r:id="rId42"/>
    <p:sldId id="281" r:id="rId43"/>
    <p:sldId id="282" r:id="rId44"/>
    <p:sldId id="283" r:id="rId45"/>
    <p:sldId id="299" r:id="rId46"/>
    <p:sldId id="287" r:id="rId47"/>
    <p:sldId id="284" r:id="rId48"/>
    <p:sldId id="285" r:id="rId49"/>
    <p:sldId id="286" r:id="rId50"/>
    <p:sldId id="300" r:id="rId51"/>
    <p:sldId id="288" r:id="rId52"/>
    <p:sldId id="289" r:id="rId53"/>
    <p:sldId id="301" r:id="rId54"/>
    <p:sldId id="302" r:id="rId55"/>
    <p:sldId id="303" r:id="rId56"/>
    <p:sldId id="304" r:id="rId57"/>
    <p:sldId id="305" r:id="rId58"/>
    <p:sldId id="307" r:id="rId59"/>
    <p:sldId id="315" r:id="rId60"/>
    <p:sldId id="296" r:id="rId61"/>
    <p:sldId id="316" r:id="rId6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Açık Stil 1 - Vurgu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Açık Stil 1 - Vurgu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2" autoAdjust="0"/>
    <p:restoredTop sz="94660"/>
  </p:normalViewPr>
  <p:slideViewPr>
    <p:cSldViewPr snapToGrid="0">
      <p:cViewPr varScale="1">
        <p:scale>
          <a:sx n="69" d="100"/>
          <a:sy n="69" d="100"/>
        </p:scale>
        <p:origin x="78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DA59AB-A59C-4313-87B0-5FC35793E6E9}"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tr-TR"/>
        </a:p>
      </dgm:t>
    </dgm:pt>
    <dgm:pt modelId="{8D9CAF81-8DB7-4A9F-9E72-49EDC55D1FA2}">
      <dgm:prSet phldrT="[Metin]"/>
      <dgm:spPr/>
      <dgm:t>
        <a:bodyPr/>
        <a:lstStyle/>
        <a:p>
          <a:r>
            <a:rPr lang="tr-TR" dirty="0" smtClean="0"/>
            <a:t>ÖZ DEĞERLENDİRME RAPORU HAKKINDA SUNUM</a:t>
          </a:r>
          <a:endParaRPr lang="tr-TR" dirty="0"/>
        </a:p>
      </dgm:t>
    </dgm:pt>
    <dgm:pt modelId="{9E82DD92-C6C0-4908-B6F8-6B8BA5CA3458}" type="parTrans" cxnId="{89151A42-919F-427D-B598-06E1D2B45B51}">
      <dgm:prSet/>
      <dgm:spPr/>
      <dgm:t>
        <a:bodyPr/>
        <a:lstStyle/>
        <a:p>
          <a:endParaRPr lang="tr-TR"/>
        </a:p>
      </dgm:t>
    </dgm:pt>
    <dgm:pt modelId="{1674C161-0A15-4874-BB0D-55C1A1065A79}" type="sibTrans" cxnId="{89151A42-919F-427D-B598-06E1D2B45B51}">
      <dgm:prSet/>
      <dgm:spPr/>
      <dgm:t>
        <a:bodyPr/>
        <a:lstStyle/>
        <a:p>
          <a:endParaRPr lang="tr-TR"/>
        </a:p>
      </dgm:t>
    </dgm:pt>
    <dgm:pt modelId="{FB5B1856-79A5-4D5B-9247-15C69C38DAB0}">
      <dgm:prSet phldrT="[Metin]"/>
      <dgm:spPr/>
      <dgm:t>
        <a:bodyPr/>
        <a:lstStyle/>
        <a:p>
          <a:r>
            <a:rPr lang="tr-TR" dirty="0" smtClean="0"/>
            <a:t>AKRAN DEĞERLENDİRME RAPORU</a:t>
          </a:r>
          <a:endParaRPr lang="tr-TR" dirty="0"/>
        </a:p>
      </dgm:t>
    </dgm:pt>
    <dgm:pt modelId="{EF4DF40F-EA6D-4315-A8C8-D581572786F2}" type="parTrans" cxnId="{41DC6D30-D7D0-490B-A2AC-97B5511EB376}">
      <dgm:prSet/>
      <dgm:spPr/>
      <dgm:t>
        <a:bodyPr/>
        <a:lstStyle/>
        <a:p>
          <a:endParaRPr lang="tr-TR"/>
        </a:p>
      </dgm:t>
    </dgm:pt>
    <dgm:pt modelId="{C6CB4EAF-5ACE-4378-915D-3B8B99D700FC}" type="sibTrans" cxnId="{41DC6D30-D7D0-490B-A2AC-97B5511EB376}">
      <dgm:prSet/>
      <dgm:spPr/>
      <dgm:t>
        <a:bodyPr/>
        <a:lstStyle/>
        <a:p>
          <a:endParaRPr lang="tr-TR"/>
        </a:p>
      </dgm:t>
    </dgm:pt>
    <dgm:pt modelId="{B60FD241-D498-48C3-A8EC-97D345334B98}">
      <dgm:prSet phldrT="[Metin]"/>
      <dgm:spPr/>
      <dgm:t>
        <a:bodyPr/>
        <a:lstStyle/>
        <a:p>
          <a:r>
            <a:rPr lang="tr-TR" dirty="0" smtClean="0"/>
            <a:t>ÖRNEKLER ÜZERİNDE ÇALIŞMA</a:t>
          </a:r>
          <a:endParaRPr lang="tr-TR" dirty="0"/>
        </a:p>
      </dgm:t>
    </dgm:pt>
    <dgm:pt modelId="{11EA7C71-E5D7-45D2-B9B4-B2CFA9A9D2E8}" type="parTrans" cxnId="{94FA45DA-E3A8-4AD8-8C2C-C7DF177035D1}">
      <dgm:prSet/>
      <dgm:spPr/>
      <dgm:t>
        <a:bodyPr/>
        <a:lstStyle/>
        <a:p>
          <a:endParaRPr lang="tr-TR"/>
        </a:p>
      </dgm:t>
    </dgm:pt>
    <dgm:pt modelId="{448BB4E1-77E5-466C-AF0B-24137D90BFEC}" type="sibTrans" cxnId="{94FA45DA-E3A8-4AD8-8C2C-C7DF177035D1}">
      <dgm:prSet/>
      <dgm:spPr/>
      <dgm:t>
        <a:bodyPr/>
        <a:lstStyle/>
        <a:p>
          <a:endParaRPr lang="tr-TR"/>
        </a:p>
      </dgm:t>
    </dgm:pt>
    <dgm:pt modelId="{BC82417A-7797-4565-A12E-4315109A3C87}">
      <dgm:prSet/>
      <dgm:spPr/>
      <dgm:t>
        <a:bodyPr/>
        <a:lstStyle/>
        <a:p>
          <a:r>
            <a:rPr lang="tr-TR" dirty="0" smtClean="0"/>
            <a:t>45 Dakika</a:t>
          </a:r>
          <a:endParaRPr lang="tr-TR" dirty="0"/>
        </a:p>
      </dgm:t>
    </dgm:pt>
    <dgm:pt modelId="{028A291E-CBC7-4074-82F2-442854F0BC94}" type="parTrans" cxnId="{62E8E0D7-4664-45B1-BD17-1D2AC84C55C4}">
      <dgm:prSet/>
      <dgm:spPr/>
      <dgm:t>
        <a:bodyPr/>
        <a:lstStyle/>
        <a:p>
          <a:endParaRPr lang="tr-TR"/>
        </a:p>
      </dgm:t>
    </dgm:pt>
    <dgm:pt modelId="{9FB881BB-C157-4F70-8C3F-1A2EA8290F71}" type="sibTrans" cxnId="{62E8E0D7-4664-45B1-BD17-1D2AC84C55C4}">
      <dgm:prSet/>
      <dgm:spPr/>
      <dgm:t>
        <a:bodyPr/>
        <a:lstStyle/>
        <a:p>
          <a:endParaRPr lang="tr-TR"/>
        </a:p>
      </dgm:t>
    </dgm:pt>
    <dgm:pt modelId="{3309686C-F161-449B-95DC-B94396DA36DE}">
      <dgm:prSet/>
      <dgm:spPr/>
      <dgm:t>
        <a:bodyPr/>
        <a:lstStyle/>
        <a:p>
          <a:r>
            <a:rPr lang="tr-TR" dirty="0" smtClean="0"/>
            <a:t>30 dakika</a:t>
          </a:r>
          <a:endParaRPr lang="tr-TR" dirty="0"/>
        </a:p>
      </dgm:t>
    </dgm:pt>
    <dgm:pt modelId="{5A88A0EF-C6DD-4BE9-9B66-E2A6B7FBD7B0}" type="parTrans" cxnId="{4C28CD0D-510B-4623-BD34-0470D2EE21EF}">
      <dgm:prSet/>
      <dgm:spPr/>
      <dgm:t>
        <a:bodyPr/>
        <a:lstStyle/>
        <a:p>
          <a:endParaRPr lang="tr-TR"/>
        </a:p>
      </dgm:t>
    </dgm:pt>
    <dgm:pt modelId="{3836564E-FD57-4CEC-9FEB-67E5DACC44E6}" type="sibTrans" cxnId="{4C28CD0D-510B-4623-BD34-0470D2EE21EF}">
      <dgm:prSet/>
      <dgm:spPr/>
      <dgm:t>
        <a:bodyPr/>
        <a:lstStyle/>
        <a:p>
          <a:endParaRPr lang="tr-TR"/>
        </a:p>
      </dgm:t>
    </dgm:pt>
    <dgm:pt modelId="{64A36E0D-46BB-45AE-8FC4-3BDCC70182DB}">
      <dgm:prSet/>
      <dgm:spPr/>
      <dgm:t>
        <a:bodyPr/>
        <a:lstStyle/>
        <a:p>
          <a:r>
            <a:rPr lang="tr-TR" dirty="0" smtClean="0"/>
            <a:t>30 dakika</a:t>
          </a:r>
          <a:endParaRPr lang="tr-TR" dirty="0"/>
        </a:p>
      </dgm:t>
    </dgm:pt>
    <dgm:pt modelId="{64F72A98-D8A9-4CDC-A4D6-8E180D21698B}" type="parTrans" cxnId="{D824A1E8-34B7-45B6-8493-B28A7D22A2DF}">
      <dgm:prSet/>
      <dgm:spPr/>
      <dgm:t>
        <a:bodyPr/>
        <a:lstStyle/>
        <a:p>
          <a:endParaRPr lang="tr-TR"/>
        </a:p>
      </dgm:t>
    </dgm:pt>
    <dgm:pt modelId="{8A4CA7AE-B9F8-4F6D-832F-D1816265A8B0}" type="sibTrans" cxnId="{D824A1E8-34B7-45B6-8493-B28A7D22A2DF}">
      <dgm:prSet/>
      <dgm:spPr/>
      <dgm:t>
        <a:bodyPr/>
        <a:lstStyle/>
        <a:p>
          <a:endParaRPr lang="tr-TR"/>
        </a:p>
      </dgm:t>
    </dgm:pt>
    <dgm:pt modelId="{762AF716-00E8-4DDD-9836-EACE6B68B7E7}" type="pres">
      <dgm:prSet presAssocID="{71DA59AB-A59C-4313-87B0-5FC35793E6E9}" presName="linear" presStyleCnt="0">
        <dgm:presLayoutVars>
          <dgm:dir/>
          <dgm:animLvl val="lvl"/>
          <dgm:resizeHandles val="exact"/>
        </dgm:presLayoutVars>
      </dgm:prSet>
      <dgm:spPr/>
      <dgm:t>
        <a:bodyPr/>
        <a:lstStyle/>
        <a:p>
          <a:endParaRPr lang="tr-TR"/>
        </a:p>
      </dgm:t>
    </dgm:pt>
    <dgm:pt modelId="{E32C9EF6-871D-439A-808F-F9FEFDC75DAA}" type="pres">
      <dgm:prSet presAssocID="{8D9CAF81-8DB7-4A9F-9E72-49EDC55D1FA2}" presName="parentLin" presStyleCnt="0"/>
      <dgm:spPr/>
    </dgm:pt>
    <dgm:pt modelId="{6FF9113B-167A-4C51-9D9C-AA8DF0C51950}" type="pres">
      <dgm:prSet presAssocID="{8D9CAF81-8DB7-4A9F-9E72-49EDC55D1FA2}" presName="parentLeftMargin" presStyleLbl="node1" presStyleIdx="0" presStyleCnt="3"/>
      <dgm:spPr/>
      <dgm:t>
        <a:bodyPr/>
        <a:lstStyle/>
        <a:p>
          <a:endParaRPr lang="tr-TR"/>
        </a:p>
      </dgm:t>
    </dgm:pt>
    <dgm:pt modelId="{50320466-0B46-4196-B978-FA3A5FDB15DA}" type="pres">
      <dgm:prSet presAssocID="{8D9CAF81-8DB7-4A9F-9E72-49EDC55D1FA2}" presName="parentText" presStyleLbl="node1" presStyleIdx="0" presStyleCnt="3">
        <dgm:presLayoutVars>
          <dgm:chMax val="0"/>
          <dgm:bulletEnabled val="1"/>
        </dgm:presLayoutVars>
      </dgm:prSet>
      <dgm:spPr/>
      <dgm:t>
        <a:bodyPr/>
        <a:lstStyle/>
        <a:p>
          <a:endParaRPr lang="tr-TR"/>
        </a:p>
      </dgm:t>
    </dgm:pt>
    <dgm:pt modelId="{03CE94F4-2CE8-4588-A6AC-95E6BD56C4A1}" type="pres">
      <dgm:prSet presAssocID="{8D9CAF81-8DB7-4A9F-9E72-49EDC55D1FA2}" presName="negativeSpace" presStyleCnt="0"/>
      <dgm:spPr/>
    </dgm:pt>
    <dgm:pt modelId="{35886DE6-D700-40A0-87A1-613C55350613}" type="pres">
      <dgm:prSet presAssocID="{8D9CAF81-8DB7-4A9F-9E72-49EDC55D1FA2}" presName="childText" presStyleLbl="conFgAcc1" presStyleIdx="0" presStyleCnt="3">
        <dgm:presLayoutVars>
          <dgm:bulletEnabled val="1"/>
        </dgm:presLayoutVars>
      </dgm:prSet>
      <dgm:spPr/>
      <dgm:t>
        <a:bodyPr/>
        <a:lstStyle/>
        <a:p>
          <a:endParaRPr lang="tr-TR"/>
        </a:p>
      </dgm:t>
    </dgm:pt>
    <dgm:pt modelId="{BD855FA3-4053-49CD-8C3E-16D2492B594D}" type="pres">
      <dgm:prSet presAssocID="{1674C161-0A15-4874-BB0D-55C1A1065A79}" presName="spaceBetweenRectangles" presStyleCnt="0"/>
      <dgm:spPr/>
    </dgm:pt>
    <dgm:pt modelId="{53CA1356-5A9B-42B3-893A-E4577DD94709}" type="pres">
      <dgm:prSet presAssocID="{FB5B1856-79A5-4D5B-9247-15C69C38DAB0}" presName="parentLin" presStyleCnt="0"/>
      <dgm:spPr/>
    </dgm:pt>
    <dgm:pt modelId="{84655CFC-0DEB-4599-9E81-1D5513406DA6}" type="pres">
      <dgm:prSet presAssocID="{FB5B1856-79A5-4D5B-9247-15C69C38DAB0}" presName="parentLeftMargin" presStyleLbl="node1" presStyleIdx="0" presStyleCnt="3"/>
      <dgm:spPr/>
      <dgm:t>
        <a:bodyPr/>
        <a:lstStyle/>
        <a:p>
          <a:endParaRPr lang="tr-TR"/>
        </a:p>
      </dgm:t>
    </dgm:pt>
    <dgm:pt modelId="{22F91C95-C5C9-4A80-BAFF-09DB3FF667CC}" type="pres">
      <dgm:prSet presAssocID="{FB5B1856-79A5-4D5B-9247-15C69C38DAB0}" presName="parentText" presStyleLbl="node1" presStyleIdx="1" presStyleCnt="3">
        <dgm:presLayoutVars>
          <dgm:chMax val="0"/>
          <dgm:bulletEnabled val="1"/>
        </dgm:presLayoutVars>
      </dgm:prSet>
      <dgm:spPr/>
      <dgm:t>
        <a:bodyPr/>
        <a:lstStyle/>
        <a:p>
          <a:endParaRPr lang="tr-TR"/>
        </a:p>
      </dgm:t>
    </dgm:pt>
    <dgm:pt modelId="{76143DBF-2A8B-43BF-85C7-CA04EC8D6B57}" type="pres">
      <dgm:prSet presAssocID="{FB5B1856-79A5-4D5B-9247-15C69C38DAB0}" presName="negativeSpace" presStyleCnt="0"/>
      <dgm:spPr/>
    </dgm:pt>
    <dgm:pt modelId="{64E9B48C-654C-4B91-911E-321F0D7D47D2}" type="pres">
      <dgm:prSet presAssocID="{FB5B1856-79A5-4D5B-9247-15C69C38DAB0}" presName="childText" presStyleLbl="conFgAcc1" presStyleIdx="1" presStyleCnt="3">
        <dgm:presLayoutVars>
          <dgm:bulletEnabled val="1"/>
        </dgm:presLayoutVars>
      </dgm:prSet>
      <dgm:spPr/>
      <dgm:t>
        <a:bodyPr/>
        <a:lstStyle/>
        <a:p>
          <a:endParaRPr lang="tr-TR"/>
        </a:p>
      </dgm:t>
    </dgm:pt>
    <dgm:pt modelId="{5C2E3183-69F9-4B6C-BC43-A136749CDDDA}" type="pres">
      <dgm:prSet presAssocID="{C6CB4EAF-5ACE-4378-915D-3B8B99D700FC}" presName="spaceBetweenRectangles" presStyleCnt="0"/>
      <dgm:spPr/>
    </dgm:pt>
    <dgm:pt modelId="{6F4E4318-2522-45B7-BB6C-C4D124244543}" type="pres">
      <dgm:prSet presAssocID="{B60FD241-D498-48C3-A8EC-97D345334B98}" presName="parentLin" presStyleCnt="0"/>
      <dgm:spPr/>
    </dgm:pt>
    <dgm:pt modelId="{7274C42E-A8F9-4633-B797-59C95ABE485D}" type="pres">
      <dgm:prSet presAssocID="{B60FD241-D498-48C3-A8EC-97D345334B98}" presName="parentLeftMargin" presStyleLbl="node1" presStyleIdx="1" presStyleCnt="3"/>
      <dgm:spPr/>
      <dgm:t>
        <a:bodyPr/>
        <a:lstStyle/>
        <a:p>
          <a:endParaRPr lang="tr-TR"/>
        </a:p>
      </dgm:t>
    </dgm:pt>
    <dgm:pt modelId="{18514AB2-BA8F-48F8-9428-E53228DAFAFF}" type="pres">
      <dgm:prSet presAssocID="{B60FD241-D498-48C3-A8EC-97D345334B98}" presName="parentText" presStyleLbl="node1" presStyleIdx="2" presStyleCnt="3">
        <dgm:presLayoutVars>
          <dgm:chMax val="0"/>
          <dgm:bulletEnabled val="1"/>
        </dgm:presLayoutVars>
      </dgm:prSet>
      <dgm:spPr/>
      <dgm:t>
        <a:bodyPr/>
        <a:lstStyle/>
        <a:p>
          <a:endParaRPr lang="tr-TR"/>
        </a:p>
      </dgm:t>
    </dgm:pt>
    <dgm:pt modelId="{10446F9B-6C58-443E-91BB-25A454E992CA}" type="pres">
      <dgm:prSet presAssocID="{B60FD241-D498-48C3-A8EC-97D345334B98}" presName="negativeSpace" presStyleCnt="0"/>
      <dgm:spPr/>
    </dgm:pt>
    <dgm:pt modelId="{322BF3D4-5DB1-477F-BE48-25409AEE923A}" type="pres">
      <dgm:prSet presAssocID="{B60FD241-D498-48C3-A8EC-97D345334B98}" presName="childText" presStyleLbl="conFgAcc1" presStyleIdx="2" presStyleCnt="3">
        <dgm:presLayoutVars>
          <dgm:bulletEnabled val="1"/>
        </dgm:presLayoutVars>
      </dgm:prSet>
      <dgm:spPr/>
      <dgm:t>
        <a:bodyPr/>
        <a:lstStyle/>
        <a:p>
          <a:endParaRPr lang="tr-TR"/>
        </a:p>
      </dgm:t>
    </dgm:pt>
  </dgm:ptLst>
  <dgm:cxnLst>
    <dgm:cxn modelId="{D824A1E8-34B7-45B6-8493-B28A7D22A2DF}" srcId="{B60FD241-D498-48C3-A8EC-97D345334B98}" destId="{64A36E0D-46BB-45AE-8FC4-3BDCC70182DB}" srcOrd="0" destOrd="0" parTransId="{64F72A98-D8A9-4CDC-A4D6-8E180D21698B}" sibTransId="{8A4CA7AE-B9F8-4F6D-832F-D1816265A8B0}"/>
    <dgm:cxn modelId="{5AD798AD-E77F-4293-8E15-A02781EF5F8D}" type="presOf" srcId="{B60FD241-D498-48C3-A8EC-97D345334B98}" destId="{18514AB2-BA8F-48F8-9428-E53228DAFAFF}" srcOrd="1" destOrd="0" presId="urn:microsoft.com/office/officeart/2005/8/layout/list1"/>
    <dgm:cxn modelId="{48DB8FD7-8CF7-4FF2-927E-C2FE05CA2476}" type="presOf" srcId="{BC82417A-7797-4565-A12E-4315109A3C87}" destId="{35886DE6-D700-40A0-87A1-613C55350613}" srcOrd="0" destOrd="0" presId="urn:microsoft.com/office/officeart/2005/8/layout/list1"/>
    <dgm:cxn modelId="{35C9232F-2EB2-4BA3-B00D-7A14D66021FF}" type="presOf" srcId="{71DA59AB-A59C-4313-87B0-5FC35793E6E9}" destId="{762AF716-00E8-4DDD-9836-EACE6B68B7E7}" srcOrd="0" destOrd="0" presId="urn:microsoft.com/office/officeart/2005/8/layout/list1"/>
    <dgm:cxn modelId="{434BC3AC-533B-40BE-9A60-0B6C94E6E418}" type="presOf" srcId="{FB5B1856-79A5-4D5B-9247-15C69C38DAB0}" destId="{22F91C95-C5C9-4A80-BAFF-09DB3FF667CC}" srcOrd="1" destOrd="0" presId="urn:microsoft.com/office/officeart/2005/8/layout/list1"/>
    <dgm:cxn modelId="{4C28CD0D-510B-4623-BD34-0470D2EE21EF}" srcId="{FB5B1856-79A5-4D5B-9247-15C69C38DAB0}" destId="{3309686C-F161-449B-95DC-B94396DA36DE}" srcOrd="0" destOrd="0" parTransId="{5A88A0EF-C6DD-4BE9-9B66-E2A6B7FBD7B0}" sibTransId="{3836564E-FD57-4CEC-9FEB-67E5DACC44E6}"/>
    <dgm:cxn modelId="{6F9FB16F-CC33-4E8D-BB56-0FFD08888965}" type="presOf" srcId="{8D9CAF81-8DB7-4A9F-9E72-49EDC55D1FA2}" destId="{6FF9113B-167A-4C51-9D9C-AA8DF0C51950}" srcOrd="0" destOrd="0" presId="urn:microsoft.com/office/officeart/2005/8/layout/list1"/>
    <dgm:cxn modelId="{F922B5A0-967C-4AD0-BC0D-6707CCE2A643}" type="presOf" srcId="{B60FD241-D498-48C3-A8EC-97D345334B98}" destId="{7274C42E-A8F9-4633-B797-59C95ABE485D}" srcOrd="0" destOrd="0" presId="urn:microsoft.com/office/officeart/2005/8/layout/list1"/>
    <dgm:cxn modelId="{89151A42-919F-427D-B598-06E1D2B45B51}" srcId="{71DA59AB-A59C-4313-87B0-5FC35793E6E9}" destId="{8D9CAF81-8DB7-4A9F-9E72-49EDC55D1FA2}" srcOrd="0" destOrd="0" parTransId="{9E82DD92-C6C0-4908-B6F8-6B8BA5CA3458}" sibTransId="{1674C161-0A15-4874-BB0D-55C1A1065A79}"/>
    <dgm:cxn modelId="{41DC6D30-D7D0-490B-A2AC-97B5511EB376}" srcId="{71DA59AB-A59C-4313-87B0-5FC35793E6E9}" destId="{FB5B1856-79A5-4D5B-9247-15C69C38DAB0}" srcOrd="1" destOrd="0" parTransId="{EF4DF40F-EA6D-4315-A8C8-D581572786F2}" sibTransId="{C6CB4EAF-5ACE-4378-915D-3B8B99D700FC}"/>
    <dgm:cxn modelId="{788B185F-101F-4360-AD6A-C524BF688885}" type="presOf" srcId="{FB5B1856-79A5-4D5B-9247-15C69C38DAB0}" destId="{84655CFC-0DEB-4599-9E81-1D5513406DA6}" srcOrd="0" destOrd="0" presId="urn:microsoft.com/office/officeart/2005/8/layout/list1"/>
    <dgm:cxn modelId="{62E8E0D7-4664-45B1-BD17-1D2AC84C55C4}" srcId="{8D9CAF81-8DB7-4A9F-9E72-49EDC55D1FA2}" destId="{BC82417A-7797-4565-A12E-4315109A3C87}" srcOrd="0" destOrd="0" parTransId="{028A291E-CBC7-4074-82F2-442854F0BC94}" sibTransId="{9FB881BB-C157-4F70-8C3F-1A2EA8290F71}"/>
    <dgm:cxn modelId="{4B43EC67-16FB-44AF-B67E-D918F82EC1AF}" type="presOf" srcId="{64A36E0D-46BB-45AE-8FC4-3BDCC70182DB}" destId="{322BF3D4-5DB1-477F-BE48-25409AEE923A}" srcOrd="0" destOrd="0" presId="urn:microsoft.com/office/officeart/2005/8/layout/list1"/>
    <dgm:cxn modelId="{94FA45DA-E3A8-4AD8-8C2C-C7DF177035D1}" srcId="{71DA59AB-A59C-4313-87B0-5FC35793E6E9}" destId="{B60FD241-D498-48C3-A8EC-97D345334B98}" srcOrd="2" destOrd="0" parTransId="{11EA7C71-E5D7-45D2-B9B4-B2CFA9A9D2E8}" sibTransId="{448BB4E1-77E5-466C-AF0B-24137D90BFEC}"/>
    <dgm:cxn modelId="{B1B3840F-D88D-490D-BFF8-A424ADE10FB6}" type="presOf" srcId="{3309686C-F161-449B-95DC-B94396DA36DE}" destId="{64E9B48C-654C-4B91-911E-321F0D7D47D2}" srcOrd="0" destOrd="0" presId="urn:microsoft.com/office/officeart/2005/8/layout/list1"/>
    <dgm:cxn modelId="{BD0A6AAB-C5C2-4CE2-ABF6-2ACCC4BAC465}" type="presOf" srcId="{8D9CAF81-8DB7-4A9F-9E72-49EDC55D1FA2}" destId="{50320466-0B46-4196-B978-FA3A5FDB15DA}" srcOrd="1" destOrd="0" presId="urn:microsoft.com/office/officeart/2005/8/layout/list1"/>
    <dgm:cxn modelId="{8D73DECF-E8CF-4807-A573-CEAF5525A238}" type="presParOf" srcId="{762AF716-00E8-4DDD-9836-EACE6B68B7E7}" destId="{E32C9EF6-871D-439A-808F-F9FEFDC75DAA}" srcOrd="0" destOrd="0" presId="urn:microsoft.com/office/officeart/2005/8/layout/list1"/>
    <dgm:cxn modelId="{8E5A7834-449E-4C7D-9008-4037185FDB42}" type="presParOf" srcId="{E32C9EF6-871D-439A-808F-F9FEFDC75DAA}" destId="{6FF9113B-167A-4C51-9D9C-AA8DF0C51950}" srcOrd="0" destOrd="0" presId="urn:microsoft.com/office/officeart/2005/8/layout/list1"/>
    <dgm:cxn modelId="{87CA7BD3-1CD0-45B6-9490-F5C530B36548}" type="presParOf" srcId="{E32C9EF6-871D-439A-808F-F9FEFDC75DAA}" destId="{50320466-0B46-4196-B978-FA3A5FDB15DA}" srcOrd="1" destOrd="0" presId="urn:microsoft.com/office/officeart/2005/8/layout/list1"/>
    <dgm:cxn modelId="{45CF3CEF-C302-410C-9BA8-8D1D8F9AF77A}" type="presParOf" srcId="{762AF716-00E8-4DDD-9836-EACE6B68B7E7}" destId="{03CE94F4-2CE8-4588-A6AC-95E6BD56C4A1}" srcOrd="1" destOrd="0" presId="urn:microsoft.com/office/officeart/2005/8/layout/list1"/>
    <dgm:cxn modelId="{62C71DD2-0A5D-4F7A-A4FA-41549D7D2973}" type="presParOf" srcId="{762AF716-00E8-4DDD-9836-EACE6B68B7E7}" destId="{35886DE6-D700-40A0-87A1-613C55350613}" srcOrd="2" destOrd="0" presId="urn:microsoft.com/office/officeart/2005/8/layout/list1"/>
    <dgm:cxn modelId="{63761D84-EE88-4D7C-BA22-4681C000E2C5}" type="presParOf" srcId="{762AF716-00E8-4DDD-9836-EACE6B68B7E7}" destId="{BD855FA3-4053-49CD-8C3E-16D2492B594D}" srcOrd="3" destOrd="0" presId="urn:microsoft.com/office/officeart/2005/8/layout/list1"/>
    <dgm:cxn modelId="{0EB1DE13-BA44-4BDF-996B-B1F88E7EDDBA}" type="presParOf" srcId="{762AF716-00E8-4DDD-9836-EACE6B68B7E7}" destId="{53CA1356-5A9B-42B3-893A-E4577DD94709}" srcOrd="4" destOrd="0" presId="urn:microsoft.com/office/officeart/2005/8/layout/list1"/>
    <dgm:cxn modelId="{E6BA6432-5B41-459E-8730-8302FCC31A6E}" type="presParOf" srcId="{53CA1356-5A9B-42B3-893A-E4577DD94709}" destId="{84655CFC-0DEB-4599-9E81-1D5513406DA6}" srcOrd="0" destOrd="0" presId="urn:microsoft.com/office/officeart/2005/8/layout/list1"/>
    <dgm:cxn modelId="{B3F4524A-F7B5-4449-8D77-0A57B330C3F8}" type="presParOf" srcId="{53CA1356-5A9B-42B3-893A-E4577DD94709}" destId="{22F91C95-C5C9-4A80-BAFF-09DB3FF667CC}" srcOrd="1" destOrd="0" presId="urn:microsoft.com/office/officeart/2005/8/layout/list1"/>
    <dgm:cxn modelId="{A21CE167-3041-4871-B44B-A328E05E6ADA}" type="presParOf" srcId="{762AF716-00E8-4DDD-9836-EACE6B68B7E7}" destId="{76143DBF-2A8B-43BF-85C7-CA04EC8D6B57}" srcOrd="5" destOrd="0" presId="urn:microsoft.com/office/officeart/2005/8/layout/list1"/>
    <dgm:cxn modelId="{1F65AC65-1FF1-4EF8-BB4D-1F75660983B8}" type="presParOf" srcId="{762AF716-00E8-4DDD-9836-EACE6B68B7E7}" destId="{64E9B48C-654C-4B91-911E-321F0D7D47D2}" srcOrd="6" destOrd="0" presId="urn:microsoft.com/office/officeart/2005/8/layout/list1"/>
    <dgm:cxn modelId="{775C2226-4530-4A7A-872E-4EF6D6CFBECA}" type="presParOf" srcId="{762AF716-00E8-4DDD-9836-EACE6B68B7E7}" destId="{5C2E3183-69F9-4B6C-BC43-A136749CDDDA}" srcOrd="7" destOrd="0" presId="urn:microsoft.com/office/officeart/2005/8/layout/list1"/>
    <dgm:cxn modelId="{7E253D1B-696D-476F-9DE5-CE274FDF2507}" type="presParOf" srcId="{762AF716-00E8-4DDD-9836-EACE6B68B7E7}" destId="{6F4E4318-2522-45B7-BB6C-C4D124244543}" srcOrd="8" destOrd="0" presId="urn:microsoft.com/office/officeart/2005/8/layout/list1"/>
    <dgm:cxn modelId="{FE1A4426-777D-4EAC-BECC-5F75260E55E7}" type="presParOf" srcId="{6F4E4318-2522-45B7-BB6C-C4D124244543}" destId="{7274C42E-A8F9-4633-B797-59C95ABE485D}" srcOrd="0" destOrd="0" presId="urn:microsoft.com/office/officeart/2005/8/layout/list1"/>
    <dgm:cxn modelId="{5768B510-E9FF-422D-8D79-EA893A5E661A}" type="presParOf" srcId="{6F4E4318-2522-45B7-BB6C-C4D124244543}" destId="{18514AB2-BA8F-48F8-9428-E53228DAFAFF}" srcOrd="1" destOrd="0" presId="urn:microsoft.com/office/officeart/2005/8/layout/list1"/>
    <dgm:cxn modelId="{9526BCF3-E546-4A4E-9408-69833882C604}" type="presParOf" srcId="{762AF716-00E8-4DDD-9836-EACE6B68B7E7}" destId="{10446F9B-6C58-443E-91BB-25A454E992CA}" srcOrd="9" destOrd="0" presId="urn:microsoft.com/office/officeart/2005/8/layout/list1"/>
    <dgm:cxn modelId="{56EDE775-34F7-4480-90C5-8E53F201263B}" type="presParOf" srcId="{762AF716-00E8-4DDD-9836-EACE6B68B7E7}" destId="{322BF3D4-5DB1-477F-BE48-25409AEE923A}"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886DE6-D700-40A0-87A1-613C55350613}">
      <dsp:nvSpPr>
        <dsp:cNvPr id="0" name=""/>
        <dsp:cNvSpPr/>
      </dsp:nvSpPr>
      <dsp:spPr>
        <a:xfrm>
          <a:off x="0" y="333996"/>
          <a:ext cx="9816011" cy="93555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1832" tIns="458216" rIns="761832" bIns="156464" numCol="1" spcCol="1270" anchor="t" anchorCtr="0">
          <a:noAutofit/>
        </a:bodyPr>
        <a:lstStyle/>
        <a:p>
          <a:pPr marL="228600" lvl="1" indent="-228600" algn="l" defTabSz="977900">
            <a:lnSpc>
              <a:spcPct val="90000"/>
            </a:lnSpc>
            <a:spcBef>
              <a:spcPct val="0"/>
            </a:spcBef>
            <a:spcAft>
              <a:spcPct val="15000"/>
            </a:spcAft>
            <a:buChar char="••"/>
          </a:pPr>
          <a:r>
            <a:rPr lang="tr-TR" sz="2200" kern="1200" dirty="0" smtClean="0"/>
            <a:t>45 Dakika</a:t>
          </a:r>
          <a:endParaRPr lang="tr-TR" sz="2200" kern="1200" dirty="0"/>
        </a:p>
      </dsp:txBody>
      <dsp:txXfrm>
        <a:off x="0" y="333996"/>
        <a:ext cx="9816011" cy="935550"/>
      </dsp:txXfrm>
    </dsp:sp>
    <dsp:sp modelId="{50320466-0B46-4196-B978-FA3A5FDB15DA}">
      <dsp:nvSpPr>
        <dsp:cNvPr id="0" name=""/>
        <dsp:cNvSpPr/>
      </dsp:nvSpPr>
      <dsp:spPr>
        <a:xfrm>
          <a:off x="490800" y="9276"/>
          <a:ext cx="6871207" cy="64944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9715" tIns="0" rIns="259715" bIns="0" numCol="1" spcCol="1270" anchor="ctr" anchorCtr="0">
          <a:noAutofit/>
        </a:bodyPr>
        <a:lstStyle/>
        <a:p>
          <a:pPr lvl="0" algn="l" defTabSz="977900">
            <a:lnSpc>
              <a:spcPct val="90000"/>
            </a:lnSpc>
            <a:spcBef>
              <a:spcPct val="0"/>
            </a:spcBef>
            <a:spcAft>
              <a:spcPct val="35000"/>
            </a:spcAft>
          </a:pPr>
          <a:r>
            <a:rPr lang="tr-TR" sz="2200" kern="1200" dirty="0" smtClean="0"/>
            <a:t>ÖZ DEĞERLENDİRME RAPORU HAKKINDA SUNUM</a:t>
          </a:r>
          <a:endParaRPr lang="tr-TR" sz="2200" kern="1200" dirty="0"/>
        </a:p>
      </dsp:txBody>
      <dsp:txXfrm>
        <a:off x="522503" y="40979"/>
        <a:ext cx="6807801" cy="586034"/>
      </dsp:txXfrm>
    </dsp:sp>
    <dsp:sp modelId="{64E9B48C-654C-4B91-911E-321F0D7D47D2}">
      <dsp:nvSpPr>
        <dsp:cNvPr id="0" name=""/>
        <dsp:cNvSpPr/>
      </dsp:nvSpPr>
      <dsp:spPr>
        <a:xfrm>
          <a:off x="0" y="1713067"/>
          <a:ext cx="9816011" cy="93555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1832" tIns="458216" rIns="761832" bIns="156464" numCol="1" spcCol="1270" anchor="t" anchorCtr="0">
          <a:noAutofit/>
        </a:bodyPr>
        <a:lstStyle/>
        <a:p>
          <a:pPr marL="228600" lvl="1" indent="-228600" algn="l" defTabSz="977900">
            <a:lnSpc>
              <a:spcPct val="90000"/>
            </a:lnSpc>
            <a:spcBef>
              <a:spcPct val="0"/>
            </a:spcBef>
            <a:spcAft>
              <a:spcPct val="15000"/>
            </a:spcAft>
            <a:buChar char="••"/>
          </a:pPr>
          <a:r>
            <a:rPr lang="tr-TR" sz="2200" kern="1200" dirty="0" smtClean="0"/>
            <a:t>30 dakika</a:t>
          </a:r>
          <a:endParaRPr lang="tr-TR" sz="2200" kern="1200" dirty="0"/>
        </a:p>
      </dsp:txBody>
      <dsp:txXfrm>
        <a:off x="0" y="1713067"/>
        <a:ext cx="9816011" cy="935550"/>
      </dsp:txXfrm>
    </dsp:sp>
    <dsp:sp modelId="{22F91C95-C5C9-4A80-BAFF-09DB3FF667CC}">
      <dsp:nvSpPr>
        <dsp:cNvPr id="0" name=""/>
        <dsp:cNvSpPr/>
      </dsp:nvSpPr>
      <dsp:spPr>
        <a:xfrm>
          <a:off x="490800" y="1388347"/>
          <a:ext cx="6871207" cy="64944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9715" tIns="0" rIns="259715" bIns="0" numCol="1" spcCol="1270" anchor="ctr" anchorCtr="0">
          <a:noAutofit/>
        </a:bodyPr>
        <a:lstStyle/>
        <a:p>
          <a:pPr lvl="0" algn="l" defTabSz="977900">
            <a:lnSpc>
              <a:spcPct val="90000"/>
            </a:lnSpc>
            <a:spcBef>
              <a:spcPct val="0"/>
            </a:spcBef>
            <a:spcAft>
              <a:spcPct val="35000"/>
            </a:spcAft>
          </a:pPr>
          <a:r>
            <a:rPr lang="tr-TR" sz="2200" kern="1200" dirty="0" smtClean="0"/>
            <a:t>AKRAN DEĞERLENDİRME RAPORU</a:t>
          </a:r>
          <a:endParaRPr lang="tr-TR" sz="2200" kern="1200" dirty="0"/>
        </a:p>
      </dsp:txBody>
      <dsp:txXfrm>
        <a:off x="522503" y="1420050"/>
        <a:ext cx="6807801" cy="586034"/>
      </dsp:txXfrm>
    </dsp:sp>
    <dsp:sp modelId="{322BF3D4-5DB1-477F-BE48-25409AEE923A}">
      <dsp:nvSpPr>
        <dsp:cNvPr id="0" name=""/>
        <dsp:cNvSpPr/>
      </dsp:nvSpPr>
      <dsp:spPr>
        <a:xfrm>
          <a:off x="0" y="3092137"/>
          <a:ext cx="9816011" cy="935550"/>
        </a:xfrm>
        <a:prstGeom prst="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1832" tIns="458216" rIns="761832" bIns="156464" numCol="1" spcCol="1270" anchor="t" anchorCtr="0">
          <a:noAutofit/>
        </a:bodyPr>
        <a:lstStyle/>
        <a:p>
          <a:pPr marL="228600" lvl="1" indent="-228600" algn="l" defTabSz="977900">
            <a:lnSpc>
              <a:spcPct val="90000"/>
            </a:lnSpc>
            <a:spcBef>
              <a:spcPct val="0"/>
            </a:spcBef>
            <a:spcAft>
              <a:spcPct val="15000"/>
            </a:spcAft>
            <a:buChar char="••"/>
          </a:pPr>
          <a:r>
            <a:rPr lang="tr-TR" sz="2200" kern="1200" dirty="0" smtClean="0"/>
            <a:t>30 dakika</a:t>
          </a:r>
          <a:endParaRPr lang="tr-TR" sz="2200" kern="1200" dirty="0"/>
        </a:p>
      </dsp:txBody>
      <dsp:txXfrm>
        <a:off x="0" y="3092137"/>
        <a:ext cx="9816011" cy="935550"/>
      </dsp:txXfrm>
    </dsp:sp>
    <dsp:sp modelId="{18514AB2-BA8F-48F8-9428-E53228DAFAFF}">
      <dsp:nvSpPr>
        <dsp:cNvPr id="0" name=""/>
        <dsp:cNvSpPr/>
      </dsp:nvSpPr>
      <dsp:spPr>
        <a:xfrm>
          <a:off x="490800" y="2767417"/>
          <a:ext cx="6871207" cy="64944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9715" tIns="0" rIns="259715" bIns="0" numCol="1" spcCol="1270" anchor="ctr" anchorCtr="0">
          <a:noAutofit/>
        </a:bodyPr>
        <a:lstStyle/>
        <a:p>
          <a:pPr lvl="0" algn="l" defTabSz="977900">
            <a:lnSpc>
              <a:spcPct val="90000"/>
            </a:lnSpc>
            <a:spcBef>
              <a:spcPct val="0"/>
            </a:spcBef>
            <a:spcAft>
              <a:spcPct val="35000"/>
            </a:spcAft>
          </a:pPr>
          <a:r>
            <a:rPr lang="tr-TR" sz="2200" kern="1200" dirty="0" smtClean="0"/>
            <a:t>ÖRNEKLER ÜZERİNDE ÇALIŞMA</a:t>
          </a:r>
          <a:endParaRPr lang="tr-TR" sz="2200" kern="1200" dirty="0"/>
        </a:p>
      </dsp:txBody>
      <dsp:txXfrm>
        <a:off x="522503" y="2799120"/>
        <a:ext cx="6807801" cy="586034"/>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C6E6991-6AA1-41BF-9F31-7BF527C32812}" type="datetimeFigureOut">
              <a:rPr lang="tr-TR" smtClean="0"/>
              <a:t>23.02.2026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C5E3FC2-81B5-4A03-840A-C60746D42A39}" type="slidenum">
              <a:rPr lang="tr-TR" smtClean="0"/>
              <a:t>‹#›</a:t>
            </a:fld>
            <a:endParaRPr lang="tr-TR"/>
          </a:p>
        </p:txBody>
      </p:sp>
    </p:spTree>
    <p:extLst>
      <p:ext uri="{BB962C8B-B14F-4D97-AF65-F5344CB8AC3E}">
        <p14:creationId xmlns:p14="http://schemas.microsoft.com/office/powerpoint/2010/main" val="20699135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C6E6991-6AA1-41BF-9F31-7BF527C32812}" type="datetimeFigureOut">
              <a:rPr lang="tr-TR" smtClean="0"/>
              <a:t>23.02.2026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C5E3FC2-81B5-4A03-840A-C60746D42A39}" type="slidenum">
              <a:rPr lang="tr-TR" smtClean="0"/>
              <a:t>‹#›</a:t>
            </a:fld>
            <a:endParaRPr lang="tr-TR"/>
          </a:p>
        </p:txBody>
      </p:sp>
    </p:spTree>
    <p:extLst>
      <p:ext uri="{BB962C8B-B14F-4D97-AF65-F5344CB8AC3E}">
        <p14:creationId xmlns:p14="http://schemas.microsoft.com/office/powerpoint/2010/main" val="2978614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C6E6991-6AA1-41BF-9F31-7BF527C32812}" type="datetimeFigureOut">
              <a:rPr lang="tr-TR" smtClean="0"/>
              <a:t>23.02.2026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C5E3FC2-81B5-4A03-840A-C60746D42A39}" type="slidenum">
              <a:rPr lang="tr-TR" smtClean="0"/>
              <a:t>‹#›</a:t>
            </a:fld>
            <a:endParaRPr lang="tr-TR"/>
          </a:p>
        </p:txBody>
      </p:sp>
    </p:spTree>
    <p:extLst>
      <p:ext uri="{BB962C8B-B14F-4D97-AF65-F5344CB8AC3E}">
        <p14:creationId xmlns:p14="http://schemas.microsoft.com/office/powerpoint/2010/main" val="4181909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C6E6991-6AA1-41BF-9F31-7BF527C32812}" type="datetimeFigureOut">
              <a:rPr lang="tr-TR" smtClean="0"/>
              <a:t>23.02.2026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C5E3FC2-81B5-4A03-840A-C60746D42A39}" type="slidenum">
              <a:rPr lang="tr-TR" smtClean="0"/>
              <a:t>‹#›</a:t>
            </a:fld>
            <a:endParaRPr lang="tr-TR"/>
          </a:p>
        </p:txBody>
      </p:sp>
    </p:spTree>
    <p:extLst>
      <p:ext uri="{BB962C8B-B14F-4D97-AF65-F5344CB8AC3E}">
        <p14:creationId xmlns:p14="http://schemas.microsoft.com/office/powerpoint/2010/main" val="754441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6C6E6991-6AA1-41BF-9F31-7BF527C32812}" type="datetimeFigureOut">
              <a:rPr lang="tr-TR" smtClean="0"/>
              <a:t>23.02.2026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C5E3FC2-81B5-4A03-840A-C60746D42A39}" type="slidenum">
              <a:rPr lang="tr-TR" smtClean="0"/>
              <a:t>‹#›</a:t>
            </a:fld>
            <a:endParaRPr lang="tr-TR"/>
          </a:p>
        </p:txBody>
      </p:sp>
    </p:spTree>
    <p:extLst>
      <p:ext uri="{BB962C8B-B14F-4D97-AF65-F5344CB8AC3E}">
        <p14:creationId xmlns:p14="http://schemas.microsoft.com/office/powerpoint/2010/main" val="2174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C6E6991-6AA1-41BF-9F31-7BF527C32812}" type="datetimeFigureOut">
              <a:rPr lang="tr-TR" smtClean="0"/>
              <a:t>23.02.2026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C5E3FC2-81B5-4A03-840A-C60746D42A39}" type="slidenum">
              <a:rPr lang="tr-TR" smtClean="0"/>
              <a:t>‹#›</a:t>
            </a:fld>
            <a:endParaRPr lang="tr-TR"/>
          </a:p>
        </p:txBody>
      </p:sp>
    </p:spTree>
    <p:extLst>
      <p:ext uri="{BB962C8B-B14F-4D97-AF65-F5344CB8AC3E}">
        <p14:creationId xmlns:p14="http://schemas.microsoft.com/office/powerpoint/2010/main" val="1821850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C6E6991-6AA1-41BF-9F31-7BF527C32812}" type="datetimeFigureOut">
              <a:rPr lang="tr-TR" smtClean="0"/>
              <a:t>23.02.2026</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C5E3FC2-81B5-4A03-840A-C60746D42A39}" type="slidenum">
              <a:rPr lang="tr-TR" smtClean="0"/>
              <a:t>‹#›</a:t>
            </a:fld>
            <a:endParaRPr lang="tr-TR"/>
          </a:p>
        </p:txBody>
      </p:sp>
    </p:spTree>
    <p:extLst>
      <p:ext uri="{BB962C8B-B14F-4D97-AF65-F5344CB8AC3E}">
        <p14:creationId xmlns:p14="http://schemas.microsoft.com/office/powerpoint/2010/main" val="38027604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C6E6991-6AA1-41BF-9F31-7BF527C32812}" type="datetimeFigureOut">
              <a:rPr lang="tr-TR" smtClean="0"/>
              <a:t>23.02.2026</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C5E3FC2-81B5-4A03-840A-C60746D42A39}" type="slidenum">
              <a:rPr lang="tr-TR" smtClean="0"/>
              <a:t>‹#›</a:t>
            </a:fld>
            <a:endParaRPr lang="tr-TR"/>
          </a:p>
        </p:txBody>
      </p:sp>
    </p:spTree>
    <p:extLst>
      <p:ext uri="{BB962C8B-B14F-4D97-AF65-F5344CB8AC3E}">
        <p14:creationId xmlns:p14="http://schemas.microsoft.com/office/powerpoint/2010/main" val="833412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C6E6991-6AA1-41BF-9F31-7BF527C32812}" type="datetimeFigureOut">
              <a:rPr lang="tr-TR" smtClean="0"/>
              <a:t>23.02.2026</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C5E3FC2-81B5-4A03-840A-C60746D42A39}" type="slidenum">
              <a:rPr lang="tr-TR" smtClean="0"/>
              <a:t>‹#›</a:t>
            </a:fld>
            <a:endParaRPr lang="tr-TR"/>
          </a:p>
        </p:txBody>
      </p:sp>
    </p:spTree>
    <p:extLst>
      <p:ext uri="{BB962C8B-B14F-4D97-AF65-F5344CB8AC3E}">
        <p14:creationId xmlns:p14="http://schemas.microsoft.com/office/powerpoint/2010/main" val="1497745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C6E6991-6AA1-41BF-9F31-7BF527C32812}" type="datetimeFigureOut">
              <a:rPr lang="tr-TR" smtClean="0"/>
              <a:t>23.02.2026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C5E3FC2-81B5-4A03-840A-C60746D42A39}" type="slidenum">
              <a:rPr lang="tr-TR" smtClean="0"/>
              <a:t>‹#›</a:t>
            </a:fld>
            <a:endParaRPr lang="tr-TR"/>
          </a:p>
        </p:txBody>
      </p:sp>
    </p:spTree>
    <p:extLst>
      <p:ext uri="{BB962C8B-B14F-4D97-AF65-F5344CB8AC3E}">
        <p14:creationId xmlns:p14="http://schemas.microsoft.com/office/powerpoint/2010/main" val="354509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C6E6991-6AA1-41BF-9F31-7BF527C32812}" type="datetimeFigureOut">
              <a:rPr lang="tr-TR" smtClean="0"/>
              <a:t>23.02.2026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C5E3FC2-81B5-4A03-840A-C60746D42A39}" type="slidenum">
              <a:rPr lang="tr-TR" smtClean="0"/>
              <a:t>‹#›</a:t>
            </a:fld>
            <a:endParaRPr lang="tr-TR"/>
          </a:p>
        </p:txBody>
      </p:sp>
    </p:spTree>
    <p:extLst>
      <p:ext uri="{BB962C8B-B14F-4D97-AF65-F5344CB8AC3E}">
        <p14:creationId xmlns:p14="http://schemas.microsoft.com/office/powerpoint/2010/main" val="29209316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6E6991-6AA1-41BF-9F31-7BF527C32812}" type="datetimeFigureOut">
              <a:rPr lang="tr-TR" smtClean="0"/>
              <a:t>23.02.2026</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5E3FC2-81B5-4A03-840A-C60746D42A39}" type="slidenum">
              <a:rPr lang="tr-TR" smtClean="0"/>
              <a:t>‹#›</a:t>
            </a:fld>
            <a:endParaRPr lang="tr-TR"/>
          </a:p>
        </p:txBody>
      </p:sp>
    </p:spTree>
    <p:extLst>
      <p:ext uri="{BB962C8B-B14F-4D97-AF65-F5344CB8AC3E}">
        <p14:creationId xmlns:p14="http://schemas.microsoft.com/office/powerpoint/2010/main" val="19830104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3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1 Başlık"/>
          <p:cNvSpPr txBox="1">
            <a:spLocks/>
          </p:cNvSpPr>
          <p:nvPr/>
        </p:nvSpPr>
        <p:spPr>
          <a:xfrm>
            <a:off x="4545103" y="2244702"/>
            <a:ext cx="7143800" cy="2214578"/>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tr-TR" sz="4400" b="0" i="0" u="none" strike="noStrike" kern="1200" cap="none" spc="0" normalizeH="0" baseline="0" noProof="0" dirty="0" smtClean="0">
                <a:ln>
                  <a:noFill/>
                </a:ln>
                <a:solidFill>
                  <a:srgbClr val="FF0000"/>
                </a:solidFill>
                <a:effectLst/>
                <a:uLnTx/>
                <a:uFillTx/>
                <a:latin typeface="Century Gothic" panose="020B0502020202020204"/>
                <a:ea typeface="+mn-ea"/>
                <a:cs typeface="+mn-cs"/>
              </a:rPr>
              <a:t>AKRAN DEĞERLENDİRME TAKIMLARIN EĞİTİMİ</a:t>
            </a:r>
            <a:endParaRPr kumimoji="0" lang="tr-TR" sz="2000" b="0" i="0" u="none" strike="noStrike" kern="1200" cap="none" spc="0" normalizeH="0" baseline="0" noProof="0" dirty="0">
              <a:ln>
                <a:noFill/>
              </a:ln>
              <a:solidFill>
                <a:srgbClr val="FF0000"/>
              </a:solidFill>
              <a:effectLst/>
              <a:uLnTx/>
              <a:uFillTx/>
              <a:latin typeface="Century Gothic" panose="020B0502020202020204"/>
              <a:ea typeface="+mn-ea"/>
              <a:cs typeface="+mn-cs"/>
            </a:endParaRPr>
          </a:p>
        </p:txBody>
      </p:sp>
      <p:sp>
        <p:nvSpPr>
          <p:cNvPr id="3" name="Dikdörtgen 2"/>
          <p:cNvSpPr/>
          <p:nvPr/>
        </p:nvSpPr>
        <p:spPr>
          <a:xfrm>
            <a:off x="8117003" y="5773094"/>
            <a:ext cx="3852711" cy="830997"/>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400" b="1" i="0" u="none" strike="noStrike" kern="1200" cap="none" spc="0" normalizeH="0" baseline="0" noProof="0" dirty="0" smtClean="0">
                <a:ln>
                  <a:noFill/>
                </a:ln>
                <a:solidFill>
                  <a:srgbClr val="000000"/>
                </a:solidFill>
                <a:effectLst/>
                <a:uLnTx/>
                <a:uFillTx/>
                <a:latin typeface="Calibri" panose="020F0502020204030204" pitchFamily="34" charset="0"/>
                <a:ea typeface="+mn-ea"/>
                <a:cs typeface="+mn-cs"/>
              </a:rPr>
              <a:t>Prof. Dr. Yüksel ÖZDEMİR Kalite Koordinatörü</a:t>
            </a:r>
            <a:endParaRPr kumimoji="0" lang="tr-TR" sz="24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2813688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7663544"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1: DEĞERELNDİRME</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Dikdörtgen 1"/>
          <p:cNvSpPr/>
          <p:nvPr/>
        </p:nvSpPr>
        <p:spPr>
          <a:xfrm>
            <a:off x="471055" y="4171339"/>
            <a:ext cx="10889672" cy="2443746"/>
          </a:xfrm>
          <a:prstGeom prst="rect">
            <a:avLst/>
          </a:prstGeom>
        </p:spPr>
        <p:txBody>
          <a:bodyPr wrap="square">
            <a:spAutoFit/>
          </a:bodyPr>
          <a:lstStyle/>
          <a:p>
            <a:pPr marL="342900" lvl="0" indent="-342900" algn="just">
              <a:lnSpc>
                <a:spcPct val="115000"/>
              </a:lnSpc>
              <a:spcAft>
                <a:spcPts val="0"/>
              </a:spcAft>
              <a:buFont typeface="+mj-lt"/>
              <a:buAutoNum type="alphaUcPeriod"/>
            </a:pPr>
            <a:r>
              <a:rPr lang="tr-TR" sz="1600" b="1" dirty="0">
                <a:latin typeface="Calibri" panose="020F0502020204030204" pitchFamily="34" charset="0"/>
                <a:ea typeface="Times New Roman" panose="02020603050405020304" pitchFamily="18" charset="0"/>
              </a:rPr>
              <a:t>Ölçütlerin Genel Değerlendirilmesi </a:t>
            </a:r>
            <a:endParaRPr lang="tr-TR" sz="1600" dirty="0">
              <a:latin typeface="Times New Roman" panose="02020603050405020304" pitchFamily="18" charset="0"/>
              <a:ea typeface="Times New Roman" panose="02020603050405020304" pitchFamily="18" charset="0"/>
            </a:endParaRPr>
          </a:p>
          <a:p>
            <a:pPr marL="269875" indent="-269875" algn="just">
              <a:lnSpc>
                <a:spcPct val="115000"/>
              </a:lnSpc>
              <a:spcAft>
                <a:spcPts val="0"/>
              </a:spcAft>
            </a:pPr>
            <a:r>
              <a:rPr lang="tr-TR" sz="1600" b="1" dirty="0">
                <a:latin typeface="Calibri" panose="020F0502020204030204" pitchFamily="34" charset="0"/>
                <a:ea typeface="Times New Roman" panose="02020603050405020304" pitchFamily="18" charset="0"/>
              </a:rPr>
              <a:t> </a:t>
            </a:r>
            <a:endParaRPr lang="tr-TR" sz="1600" dirty="0">
              <a:latin typeface="Times New Roman" panose="02020603050405020304" pitchFamily="18" charset="0"/>
              <a:ea typeface="Times New Roman" panose="02020603050405020304" pitchFamily="18" charset="0"/>
            </a:endParaRPr>
          </a:p>
          <a:p>
            <a:pPr marL="90170" indent="-269875" algn="just">
              <a:spcBef>
                <a:spcPts val="600"/>
              </a:spcBef>
              <a:spcAft>
                <a:spcPts val="0"/>
              </a:spcAft>
            </a:pPr>
            <a:r>
              <a:rPr lang="tr-TR" sz="1600" dirty="0">
                <a:latin typeface="Calibri" panose="020F0502020204030204" pitchFamily="34" charset="0"/>
                <a:ea typeface="Times New Roman" panose="02020603050405020304" pitchFamily="18" charset="0"/>
              </a:rPr>
              <a:t>Genel yorum ve açıklamalar kısmı mutlaka doldurulmalıdır. Bu bölümde bütünsel bir değerlendirme yapılarak komisyonun ziyaret kararına esas teşkil açıklama, bilgi ve öneriler yazılmalıdır. Alt ölçütlerin değerlendirilmesinde belirlenen puanlamaların ortalaması esas alınarak Ölçüt hakkında değerlendirme yapılır. </a:t>
            </a:r>
            <a:endParaRPr lang="tr-TR" sz="1600" dirty="0">
              <a:latin typeface="Times New Roman" panose="02020603050405020304" pitchFamily="18" charset="0"/>
              <a:ea typeface="Times New Roman" panose="02020603050405020304" pitchFamily="18" charset="0"/>
            </a:endParaRPr>
          </a:p>
          <a:p>
            <a:pPr marL="90170" indent="-269875" algn="just">
              <a:spcBef>
                <a:spcPts val="600"/>
              </a:spcBef>
              <a:spcAft>
                <a:spcPts val="0"/>
              </a:spcAft>
            </a:pPr>
            <a:r>
              <a:rPr lang="tr-TR" sz="1600" dirty="0">
                <a:latin typeface="Calibri" panose="020F0502020204030204" pitchFamily="34" charset="0"/>
                <a:ea typeface="Times New Roman" panose="02020603050405020304" pitchFamily="18" charset="0"/>
              </a:rPr>
              <a:t>&lt; 2.99: </a:t>
            </a:r>
            <a:r>
              <a:rPr lang="tr-TR" sz="1600" b="1" dirty="0">
                <a:latin typeface="Calibri" panose="020F0502020204030204" pitchFamily="34" charset="0"/>
                <a:ea typeface="Times New Roman" panose="02020603050405020304" pitchFamily="18" charset="0"/>
              </a:rPr>
              <a:t>KARŞILANMIYOR</a:t>
            </a:r>
            <a:r>
              <a:rPr lang="tr-TR" sz="1600" dirty="0">
                <a:latin typeface="Calibri" panose="020F0502020204030204" pitchFamily="34" charset="0"/>
                <a:ea typeface="Times New Roman" panose="02020603050405020304" pitchFamily="18" charset="0"/>
              </a:rPr>
              <a:t>     </a:t>
            </a:r>
            <a:endParaRPr lang="tr-TR" sz="1600" dirty="0">
              <a:latin typeface="Times New Roman" panose="02020603050405020304" pitchFamily="18" charset="0"/>
              <a:ea typeface="Times New Roman" panose="02020603050405020304" pitchFamily="18" charset="0"/>
            </a:endParaRPr>
          </a:p>
          <a:p>
            <a:pPr marL="90170" indent="-269875" algn="just">
              <a:spcBef>
                <a:spcPts val="600"/>
              </a:spcBef>
              <a:spcAft>
                <a:spcPts val="0"/>
              </a:spcAft>
            </a:pPr>
            <a:r>
              <a:rPr lang="tr-TR" sz="1600" dirty="0">
                <a:latin typeface="Calibri" panose="020F0502020204030204" pitchFamily="34" charset="0"/>
                <a:ea typeface="Times New Roman" panose="02020603050405020304" pitchFamily="18" charset="0"/>
              </a:rPr>
              <a:t>3.00 – 3.49: </a:t>
            </a:r>
            <a:r>
              <a:rPr lang="tr-TR" sz="1600" b="1" dirty="0">
                <a:latin typeface="Calibri" panose="020F0502020204030204" pitchFamily="34" charset="0"/>
                <a:ea typeface="Times New Roman" panose="02020603050405020304" pitchFamily="18" charset="0"/>
              </a:rPr>
              <a:t>KISMEN KARŞILIYOR</a:t>
            </a:r>
            <a:r>
              <a:rPr lang="tr-TR" sz="1600" dirty="0">
                <a:latin typeface="Calibri" panose="020F0502020204030204" pitchFamily="34" charset="0"/>
                <a:ea typeface="Times New Roman" panose="02020603050405020304" pitchFamily="18" charset="0"/>
              </a:rPr>
              <a:t>   </a:t>
            </a:r>
            <a:endParaRPr lang="tr-TR" sz="1600" dirty="0">
              <a:latin typeface="Times New Roman" panose="02020603050405020304" pitchFamily="18" charset="0"/>
              <a:ea typeface="Times New Roman" panose="02020603050405020304" pitchFamily="18" charset="0"/>
            </a:endParaRPr>
          </a:p>
          <a:p>
            <a:pPr marL="90170" indent="-269875" algn="just">
              <a:spcBef>
                <a:spcPts val="600"/>
              </a:spcBef>
              <a:spcAft>
                <a:spcPts val="0"/>
              </a:spcAft>
            </a:pPr>
            <a:r>
              <a:rPr lang="tr-TR" sz="1600" dirty="0">
                <a:latin typeface="Calibri" panose="020F0502020204030204" pitchFamily="34" charset="0"/>
                <a:ea typeface="Times New Roman" panose="02020603050405020304" pitchFamily="18" charset="0"/>
              </a:rPr>
              <a:t> &gt; 3.50  </a:t>
            </a:r>
            <a:r>
              <a:rPr lang="tr-TR" sz="1600" b="1" dirty="0">
                <a:latin typeface="Calibri" panose="020F0502020204030204" pitchFamily="34" charset="0"/>
                <a:ea typeface="Times New Roman" panose="02020603050405020304" pitchFamily="18" charset="0"/>
              </a:rPr>
              <a:t>KARŞILANIYOR</a:t>
            </a:r>
            <a:endParaRPr lang="tr-TR" sz="1600" dirty="0">
              <a:effectLst/>
              <a:latin typeface="Times New Roman" panose="02020603050405020304" pitchFamily="18" charset="0"/>
              <a:ea typeface="Times New Roman" panose="02020603050405020304" pitchFamily="18" charset="0"/>
            </a:endParaRPr>
          </a:p>
        </p:txBody>
      </p:sp>
      <p:graphicFrame>
        <p:nvGraphicFramePr>
          <p:cNvPr id="4" name="Tablo 3"/>
          <p:cNvGraphicFramePr>
            <a:graphicFrameLocks noGrp="1"/>
          </p:cNvGraphicFramePr>
          <p:nvPr>
            <p:extLst>
              <p:ext uri="{D42A27DB-BD31-4B8C-83A1-F6EECF244321}">
                <p14:modId xmlns:p14="http://schemas.microsoft.com/office/powerpoint/2010/main" val="341636723"/>
              </p:ext>
            </p:extLst>
          </p:nvPr>
        </p:nvGraphicFramePr>
        <p:xfrm>
          <a:off x="354243" y="2163661"/>
          <a:ext cx="11255866" cy="1881866"/>
        </p:xfrm>
        <a:graphic>
          <a:graphicData uri="http://schemas.openxmlformats.org/drawingml/2006/table">
            <a:tbl>
              <a:tblPr firstRow="1" firstCol="1" bandRow="1"/>
              <a:tblGrid>
                <a:gridCol w="3520663">
                  <a:extLst>
                    <a:ext uri="{9D8B030D-6E8A-4147-A177-3AD203B41FA5}">
                      <a16:colId xmlns:a16="http://schemas.microsoft.com/office/drawing/2014/main" val="2333737412"/>
                    </a:ext>
                  </a:extLst>
                </a:gridCol>
                <a:gridCol w="3714861">
                  <a:extLst>
                    <a:ext uri="{9D8B030D-6E8A-4147-A177-3AD203B41FA5}">
                      <a16:colId xmlns:a16="http://schemas.microsoft.com/office/drawing/2014/main" val="311482642"/>
                    </a:ext>
                  </a:extLst>
                </a:gridCol>
                <a:gridCol w="4020342">
                  <a:extLst>
                    <a:ext uri="{9D8B030D-6E8A-4147-A177-3AD203B41FA5}">
                      <a16:colId xmlns:a16="http://schemas.microsoft.com/office/drawing/2014/main" val="1176431141"/>
                    </a:ext>
                  </a:extLst>
                </a:gridCol>
              </a:tblGrid>
              <a:tr h="1881866">
                <a:tc>
                  <a:txBody>
                    <a:bodyPr/>
                    <a:lstStyle/>
                    <a:p>
                      <a:pPr marL="269875" indent="-269875" algn="just">
                        <a:spcBef>
                          <a:spcPts val="1200"/>
                        </a:spcBef>
                        <a:spcAft>
                          <a:spcPts val="0"/>
                        </a:spcAft>
                      </a:pPr>
                      <a:r>
                        <a:rPr lang="tr-TR" sz="1800" b="1" dirty="0">
                          <a:effectLst/>
                          <a:latin typeface="Calibri" panose="020F0502020204030204" pitchFamily="34" charset="0"/>
                          <a:ea typeface="Times New Roman" panose="02020603050405020304" pitchFamily="18" charset="0"/>
                          <a:cs typeface="Times New Roman" panose="02020603050405020304" pitchFamily="18" charset="0"/>
                        </a:rPr>
                        <a:t>ÖLÇÜT 1 </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69875" indent="-269875" algn="just">
                        <a:spcBef>
                          <a:spcPts val="1200"/>
                        </a:spcBef>
                        <a:spcAft>
                          <a:spcPts val="0"/>
                        </a:spcAft>
                      </a:pPr>
                      <a:r>
                        <a:rPr lang="tr-TR" sz="1800" b="1" dirty="0">
                          <a:effectLst/>
                          <a:latin typeface="Calibri" panose="020F0502020204030204" pitchFamily="34" charset="0"/>
                          <a:ea typeface="Times New Roman" panose="02020603050405020304" pitchFamily="18" charset="0"/>
                          <a:cs typeface="Times New Roman" panose="02020603050405020304" pitchFamily="18" charset="0"/>
                        </a:rPr>
                        <a:t>GENEL YORUM VE ÖNERİ </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69875" indent="-269875" algn="just">
                        <a:spcBef>
                          <a:spcPts val="1200"/>
                        </a:spcBef>
                        <a:spcAft>
                          <a:spcPts val="0"/>
                        </a:spcAft>
                      </a:pPr>
                      <a:r>
                        <a:rPr lang="tr-TR" sz="1800" dirty="0">
                          <a:effectLst/>
                          <a:latin typeface="Calibri" panose="020F0502020204030204" pitchFamily="34" charset="0"/>
                          <a:ea typeface="Times New Roman" panose="02020603050405020304" pitchFamily="18" charset="0"/>
                          <a:cs typeface="Times New Roman" panose="02020603050405020304" pitchFamily="18" charset="0"/>
                        </a:rPr>
                        <a:t>Alana özgü amaçlarla </a:t>
                      </a:r>
                      <a:r>
                        <a:rPr lang="tr-TR" sz="1800" dirty="0" smtClean="0">
                          <a:effectLst/>
                          <a:latin typeface="Calibri" panose="020F0502020204030204" pitchFamily="34" charset="0"/>
                          <a:ea typeface="Times New Roman" panose="02020603050405020304" pitchFamily="18" charset="0"/>
                          <a:cs typeface="Times New Roman" panose="02020603050405020304" pitchFamily="18" charset="0"/>
                        </a:rPr>
                        <a:t>uyumlu,</a:t>
                      </a:r>
                      <a:r>
                        <a:rPr lang="tr-TR" sz="1800" baseline="0" dirty="0" smtClean="0">
                          <a:effectLst/>
                          <a:latin typeface="Calibri" panose="020F0502020204030204" pitchFamily="34" charset="0"/>
                          <a:ea typeface="Times New Roman" panose="02020603050405020304" pitchFamily="18" charset="0"/>
                          <a:cs typeface="Times New Roman" panose="02020603050405020304" pitchFamily="18" charset="0"/>
                        </a:rPr>
                        <a:t> </a:t>
                      </a:r>
                      <a:r>
                        <a:rPr lang="tr-TR" sz="1800" dirty="0" smtClean="0">
                          <a:effectLst/>
                          <a:latin typeface="Calibri" panose="020F0502020204030204" pitchFamily="34" charset="0"/>
                          <a:ea typeface="Times New Roman" panose="02020603050405020304" pitchFamily="18" charset="0"/>
                          <a:cs typeface="Times New Roman" panose="02020603050405020304" pitchFamily="18" charset="0"/>
                        </a:rPr>
                        <a:t>kolayca </a:t>
                      </a:r>
                      <a:r>
                        <a:rPr lang="tr-TR" sz="1800" dirty="0">
                          <a:effectLst/>
                          <a:latin typeface="Calibri" panose="020F0502020204030204" pitchFamily="34" charset="0"/>
                          <a:ea typeface="Times New Roman" panose="02020603050405020304" pitchFamily="18" charset="0"/>
                          <a:cs typeface="Times New Roman" panose="02020603050405020304" pitchFamily="18" charset="0"/>
                        </a:rPr>
                        <a:t>erişilebilir amaçların varlığı yeterlidir.</a:t>
                      </a:r>
                      <a:r>
                        <a:rPr lang="tr-TR" sz="1800" b="1" dirty="0">
                          <a:effectLst/>
                          <a:latin typeface="Calibri" panose="020F0502020204030204" pitchFamily="34" charset="0"/>
                          <a:ea typeface="Times New Roman" panose="02020603050405020304" pitchFamily="18" charset="0"/>
                          <a:cs typeface="Times New Roman" panose="02020603050405020304" pitchFamily="18" charset="0"/>
                        </a:rPr>
                        <a:t> </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ECEF3"/>
                    </a:solidFill>
                  </a:tcPr>
                </a:tc>
                <a:tc>
                  <a:txBody>
                    <a:bodyPr/>
                    <a:lstStyle/>
                    <a:p>
                      <a:pPr>
                        <a:spcBef>
                          <a:spcPts val="300"/>
                        </a:spcBef>
                        <a:spcAft>
                          <a:spcPts val="0"/>
                        </a:spcAft>
                        <a:tabLst>
                          <a:tab pos="450215" algn="l"/>
                        </a:tabLst>
                      </a:pPr>
                      <a:r>
                        <a:rPr lang="en-US" sz="1800">
                          <a:effectLst/>
                          <a:latin typeface="MS Gothic" panose="020B0609070205080204" pitchFamily="49" charset="-128"/>
                          <a:ea typeface="Times New Roman" panose="02020603050405020304" pitchFamily="18" charset="0"/>
                          <a:cs typeface="Times New Roman" panose="02020603050405020304" pitchFamily="18" charset="0"/>
                        </a:rPr>
                        <a:t>☐</a:t>
                      </a:r>
                      <a:r>
                        <a:rPr lang="tr-TR" sz="1800">
                          <a:effectLst/>
                          <a:latin typeface="Calibri" panose="020F0502020204030204" pitchFamily="34" charset="0"/>
                          <a:ea typeface="Times New Roman" panose="02020603050405020304" pitchFamily="18" charset="0"/>
                          <a:cs typeface="Times New Roman" panose="02020603050405020304" pitchFamily="18" charset="0"/>
                        </a:rPr>
                        <a:t> KARŞILANIYOR</a:t>
                      </a:r>
                    </a:p>
                    <a:p>
                      <a:pPr>
                        <a:spcBef>
                          <a:spcPts val="1200"/>
                        </a:spcBef>
                        <a:spcAft>
                          <a:spcPts val="0"/>
                        </a:spcAft>
                        <a:tabLst>
                          <a:tab pos="450215" algn="l"/>
                        </a:tabLst>
                      </a:pPr>
                      <a:r>
                        <a:rPr lang="en-US" sz="1800">
                          <a:effectLst/>
                          <a:latin typeface="MS Gothic" panose="020B0609070205080204" pitchFamily="49" charset="-128"/>
                          <a:ea typeface="Times New Roman" panose="02020603050405020304" pitchFamily="18" charset="0"/>
                          <a:cs typeface="Times New Roman" panose="02020603050405020304" pitchFamily="18" charset="0"/>
                        </a:rPr>
                        <a:t>☐</a:t>
                      </a:r>
                      <a:r>
                        <a:rPr lang="en-US" sz="1800">
                          <a:effectLst/>
                          <a:latin typeface="Calibri" panose="020F0502020204030204" pitchFamily="34" charset="0"/>
                          <a:ea typeface="Times New Roman" panose="02020603050405020304" pitchFamily="18" charset="0"/>
                          <a:cs typeface="Times New Roman" panose="02020603050405020304" pitchFamily="18" charset="0"/>
                        </a:rPr>
                        <a:t> KISMEN </a:t>
                      </a:r>
                      <a:r>
                        <a:rPr lang="tr-TR" sz="1800">
                          <a:effectLst/>
                          <a:latin typeface="Calibri" panose="020F0502020204030204" pitchFamily="34" charset="0"/>
                          <a:ea typeface="Times New Roman" panose="02020603050405020304" pitchFamily="18" charset="0"/>
                          <a:cs typeface="Times New Roman" panose="02020603050405020304" pitchFamily="18" charset="0"/>
                        </a:rPr>
                        <a:t>KARŞILANIYOR</a:t>
                      </a:r>
                    </a:p>
                    <a:p>
                      <a:pPr>
                        <a:spcBef>
                          <a:spcPts val="1200"/>
                        </a:spcBef>
                        <a:spcAft>
                          <a:spcPts val="0"/>
                        </a:spcAft>
                        <a:tabLst>
                          <a:tab pos="450215" algn="l"/>
                        </a:tabLst>
                      </a:pPr>
                      <a:r>
                        <a:rPr lang="en-US" sz="1800">
                          <a:effectLst/>
                          <a:latin typeface="MS Gothic" panose="020B0609070205080204" pitchFamily="49" charset="-128"/>
                          <a:ea typeface="Times New Roman" panose="02020603050405020304" pitchFamily="18" charset="0"/>
                          <a:cs typeface="Times New Roman" panose="02020603050405020304" pitchFamily="18" charset="0"/>
                        </a:rPr>
                        <a:t>☐</a:t>
                      </a:r>
                      <a:r>
                        <a:rPr lang="tr-TR" sz="1800">
                          <a:effectLst/>
                          <a:latin typeface="Calibri" panose="020F0502020204030204" pitchFamily="34" charset="0"/>
                          <a:ea typeface="Times New Roman" panose="02020603050405020304" pitchFamily="18" charset="0"/>
                          <a:cs typeface="Times New Roman" panose="02020603050405020304" pitchFamily="18" charset="0"/>
                        </a:rPr>
                        <a:t> KARŞILANMIYOR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ECEF3"/>
                    </a:solidFill>
                  </a:tcPr>
                </a:tc>
                <a:tc>
                  <a:txBody>
                    <a:bodyPr/>
                    <a:lstStyle/>
                    <a:p>
                      <a:pPr marL="269875" indent="-269875" algn="just">
                        <a:spcBef>
                          <a:spcPts val="600"/>
                        </a:spcBef>
                        <a:spcAft>
                          <a:spcPts val="600"/>
                        </a:spcAft>
                      </a:pPr>
                      <a:r>
                        <a:rPr lang="tr-TR" sz="1800" b="1" dirty="0">
                          <a:effectLst/>
                          <a:latin typeface="Calibri" panose="020F0502020204030204" pitchFamily="34" charset="0"/>
                          <a:ea typeface="Times New Roman" panose="02020603050405020304" pitchFamily="18" charset="0"/>
                          <a:cs typeface="Times New Roman" panose="02020603050405020304" pitchFamily="18" charset="0"/>
                        </a:rPr>
                        <a:t> </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ECEF3"/>
                    </a:solidFill>
                  </a:tcPr>
                </a:tc>
                <a:extLst>
                  <a:ext uri="{0D108BD9-81ED-4DB2-BD59-A6C34878D82A}">
                    <a16:rowId xmlns:a16="http://schemas.microsoft.com/office/drawing/2014/main" val="2213427268"/>
                  </a:ext>
                </a:extLst>
              </a:tr>
            </a:tbl>
          </a:graphicData>
        </a:graphic>
      </p:graphicFrame>
    </p:spTree>
    <p:extLst>
      <p:ext uri="{BB962C8B-B14F-4D97-AF65-F5344CB8AC3E}">
        <p14:creationId xmlns:p14="http://schemas.microsoft.com/office/powerpoint/2010/main" val="22358786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3" name="Dikdörtgen 22"/>
          <p:cNvSpPr/>
          <p:nvPr/>
        </p:nvSpPr>
        <p:spPr>
          <a:xfrm>
            <a:off x="145139" y="1397185"/>
            <a:ext cx="7663544" cy="523220"/>
          </a:xfrm>
          <a:prstGeom prst="rect">
            <a:avLst/>
          </a:prstGeom>
          <a:solidFill>
            <a:srgbClr val="FF0000"/>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schemeClr val="bg1"/>
                </a:solidFill>
                <a:effectLst/>
                <a:uLnTx/>
                <a:uFillTx/>
                <a:latin typeface="Calibri" panose="020F0502020204030204"/>
                <a:ea typeface="+mn-ea"/>
                <a:cs typeface="+mn-cs"/>
              </a:rPr>
              <a:t>ÖLÇÜT 1: EĞİTİM</a:t>
            </a:r>
            <a:r>
              <a:rPr kumimoji="0" lang="tr-TR" sz="2800" b="0" i="0" u="none" strike="noStrike" kern="1200" cap="none" spc="0" normalizeH="0" noProof="0" dirty="0" smtClean="0">
                <a:ln>
                  <a:noFill/>
                </a:ln>
                <a:solidFill>
                  <a:schemeClr val="bg1"/>
                </a:solidFill>
                <a:effectLst/>
                <a:uLnTx/>
                <a:uFillTx/>
                <a:latin typeface="Calibri" panose="020F0502020204030204"/>
                <a:ea typeface="+mn-ea"/>
                <a:cs typeface="+mn-cs"/>
              </a:rPr>
              <a:t> PROGRAMININ </a:t>
            </a:r>
            <a:r>
              <a:rPr kumimoji="0" lang="tr-TR" sz="2800" b="0" i="0" u="none" strike="noStrike" kern="1200" cap="none" spc="0" normalizeH="0" baseline="0" noProof="0" dirty="0" smtClean="0">
                <a:ln>
                  <a:noFill/>
                </a:ln>
                <a:solidFill>
                  <a:schemeClr val="bg1"/>
                </a:solidFill>
                <a:effectLst/>
                <a:uLnTx/>
                <a:uFillTx/>
                <a:latin typeface="Calibri" panose="020F0502020204030204"/>
                <a:ea typeface="+mn-ea"/>
                <a:cs typeface="+mn-cs"/>
              </a:rPr>
              <a:t>AMAÇLARI</a:t>
            </a:r>
            <a:endParaRPr kumimoji="0" lang="tr-TR" sz="2800" b="0" i="0" u="none" strike="noStrike" kern="1200" cap="none" spc="0" normalizeH="0" baseline="0" noProof="0" dirty="0">
              <a:ln>
                <a:noFill/>
              </a:ln>
              <a:solidFill>
                <a:schemeClr val="bg1"/>
              </a:solidFill>
              <a:effectLst/>
              <a:uLnTx/>
              <a:uFillTx/>
              <a:latin typeface="Calibri" panose="020F0502020204030204"/>
              <a:ea typeface="+mn-ea"/>
              <a:cs typeface="+mn-cs"/>
            </a:endParaRPr>
          </a:p>
        </p:txBody>
      </p:sp>
      <p:sp>
        <p:nvSpPr>
          <p:cNvPr id="2" name="Dikdörtgen 1"/>
          <p:cNvSpPr/>
          <p:nvPr/>
        </p:nvSpPr>
        <p:spPr>
          <a:xfrm>
            <a:off x="377371" y="2194797"/>
            <a:ext cx="11176000" cy="1569660"/>
          </a:xfrm>
          <a:prstGeom prst="rect">
            <a:avLst/>
          </a:prstGeom>
          <a:ln w="38100">
            <a:solidFill>
              <a:srgbClr val="FFC000"/>
            </a:solidFill>
          </a:ln>
        </p:spPr>
        <p:txBody>
          <a:bodyPr wrap="square">
            <a:spAutoFit/>
          </a:bodyPr>
          <a:lstStyle/>
          <a:p>
            <a:pPr lvl="1"/>
            <a:r>
              <a:rPr lang="tr-TR" sz="2400" dirty="0"/>
              <a:t>Her program için eğitim amaçları tanımlanmış olmalıdır. Amaçlar, varsa o alandaki program eğitim amaçları tanımına uymalıdır. Üniversitenin, akademik birim ve bölümün misyonu ile uyumlu olmalıdır. Programın iç ve dış paydaşlarını sürece dahil edecek şekilde belirlenmelidir.</a:t>
            </a:r>
          </a:p>
        </p:txBody>
      </p:sp>
      <p:graphicFrame>
        <p:nvGraphicFramePr>
          <p:cNvPr id="5" name="Tablo 4"/>
          <p:cNvGraphicFramePr>
            <a:graphicFrameLocks noGrp="1"/>
          </p:cNvGraphicFramePr>
          <p:nvPr>
            <p:extLst>
              <p:ext uri="{D42A27DB-BD31-4B8C-83A1-F6EECF244321}">
                <p14:modId xmlns:p14="http://schemas.microsoft.com/office/powerpoint/2010/main" val="2353373088"/>
              </p:ext>
            </p:extLst>
          </p:nvPr>
        </p:nvGraphicFramePr>
        <p:xfrm>
          <a:off x="377372" y="4038849"/>
          <a:ext cx="11074398" cy="2557413"/>
        </p:xfrm>
        <a:graphic>
          <a:graphicData uri="http://schemas.openxmlformats.org/drawingml/2006/table">
            <a:tbl>
              <a:tblPr firstRow="1" firstCol="1" bandRow="1">
                <a:tableStyleId>{68D230F3-CF80-4859-8CE7-A43EE81993B5}</a:tableStyleId>
              </a:tblPr>
              <a:tblGrid>
                <a:gridCol w="3473816">
                  <a:extLst>
                    <a:ext uri="{9D8B030D-6E8A-4147-A177-3AD203B41FA5}">
                      <a16:colId xmlns:a16="http://schemas.microsoft.com/office/drawing/2014/main" val="4151039001"/>
                    </a:ext>
                  </a:extLst>
                </a:gridCol>
                <a:gridCol w="3799707">
                  <a:extLst>
                    <a:ext uri="{9D8B030D-6E8A-4147-A177-3AD203B41FA5}">
                      <a16:colId xmlns:a16="http://schemas.microsoft.com/office/drawing/2014/main" val="1416081467"/>
                    </a:ext>
                  </a:extLst>
                </a:gridCol>
                <a:gridCol w="3800875">
                  <a:extLst>
                    <a:ext uri="{9D8B030D-6E8A-4147-A177-3AD203B41FA5}">
                      <a16:colId xmlns:a16="http://schemas.microsoft.com/office/drawing/2014/main" val="347711222"/>
                    </a:ext>
                  </a:extLst>
                </a:gridCol>
              </a:tblGrid>
              <a:tr h="202877">
                <a:tc>
                  <a:txBody>
                    <a:bodyPr/>
                    <a:lstStyle/>
                    <a:p>
                      <a:pPr>
                        <a:spcBef>
                          <a:spcPts val="40"/>
                        </a:spcBef>
                        <a:spcAft>
                          <a:spcPts val="0"/>
                        </a:spcAft>
                      </a:pPr>
                      <a:r>
                        <a:rPr lang="tr-TR" sz="1600">
                          <a:effectLst/>
                        </a:rPr>
                        <a:t>Bölüm Misyonu</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40"/>
                        </a:spcBef>
                        <a:spcAft>
                          <a:spcPts val="0"/>
                        </a:spcAft>
                      </a:pPr>
                      <a:r>
                        <a:rPr lang="tr-TR" sz="1600">
                          <a:effectLst/>
                        </a:rPr>
                        <a:t>Fakülte Misyonu</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40"/>
                        </a:spcBef>
                        <a:spcAft>
                          <a:spcPts val="0"/>
                        </a:spcAft>
                      </a:pPr>
                      <a:r>
                        <a:rPr lang="tr-TR" sz="1600">
                          <a:effectLst/>
                        </a:rPr>
                        <a:t>Üniversite Misyonu</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43324383"/>
                  </a:ext>
                </a:extLst>
              </a:tr>
              <a:tr h="608631">
                <a:tc>
                  <a:txBody>
                    <a:bodyPr/>
                    <a:lstStyle/>
                    <a:p>
                      <a:pPr>
                        <a:spcBef>
                          <a:spcPts val="40"/>
                        </a:spcBef>
                        <a:spcAft>
                          <a:spcPts val="0"/>
                        </a:spcAft>
                      </a:pPr>
                      <a:r>
                        <a:rPr lang="tr-TR" sz="1600">
                          <a:effectLst/>
                        </a:rPr>
                        <a:t>Mesleki kurumsal bilgi ve yeterli donanıma sahip</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40"/>
                        </a:spcBef>
                        <a:spcAft>
                          <a:spcPts val="0"/>
                        </a:spcAft>
                      </a:pPr>
                      <a:r>
                        <a:rPr lang="tr-TR" sz="1600">
                          <a:effectLst/>
                        </a:rPr>
                        <a:t>Sağlık alanında eğitim öğretimde yetkin</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40"/>
                        </a:spcBef>
                        <a:spcAft>
                          <a:spcPts val="0"/>
                        </a:spcAft>
                      </a:pPr>
                      <a:r>
                        <a:rPr lang="tr-TR" sz="1600">
                          <a:effectLst/>
                        </a:rPr>
                        <a:t>Öğrenen bir beyin ve sorgulayıcı düşünme becerileri ile donatmayı</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328930349"/>
                  </a:ext>
                </a:extLst>
              </a:tr>
              <a:tr h="405754">
                <a:tc>
                  <a:txBody>
                    <a:bodyPr/>
                    <a:lstStyle/>
                    <a:p>
                      <a:pPr>
                        <a:spcBef>
                          <a:spcPts val="40"/>
                        </a:spcBef>
                        <a:spcAft>
                          <a:spcPts val="0"/>
                        </a:spcAft>
                      </a:pPr>
                      <a:r>
                        <a:rPr lang="tr-TR" sz="1600">
                          <a:effectLst/>
                        </a:rPr>
                        <a:t>Güncel araştırma, teknoloji ve yeniliklere açık</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40"/>
                        </a:spcBef>
                        <a:spcAft>
                          <a:spcPts val="0"/>
                        </a:spcAft>
                      </a:pPr>
                      <a:r>
                        <a:rPr lang="tr-TR" sz="1600">
                          <a:effectLst/>
                        </a:rPr>
                        <a:t>Girişimci ve yenilikçi bireyler yetiştirmek</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40"/>
                        </a:spcBef>
                        <a:spcAft>
                          <a:spcPts val="0"/>
                        </a:spcAft>
                      </a:pPr>
                      <a:r>
                        <a:rPr lang="tr-TR" sz="1600">
                          <a:effectLst/>
                        </a:rPr>
                        <a:t>Bilimsel araştırma, yenilikçilik ve girişimcilik</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118237457"/>
                  </a:ext>
                </a:extLst>
              </a:tr>
              <a:tr h="608631">
                <a:tc>
                  <a:txBody>
                    <a:bodyPr/>
                    <a:lstStyle/>
                    <a:p>
                      <a:pPr>
                        <a:spcBef>
                          <a:spcPts val="40"/>
                        </a:spcBef>
                        <a:spcAft>
                          <a:spcPts val="0"/>
                        </a:spcAft>
                      </a:pPr>
                      <a:r>
                        <a:rPr lang="tr-TR" sz="1600">
                          <a:effectLst/>
                        </a:rPr>
                        <a:t>Edindiği bilgi ve becerileri bireysel ve toplumsal alana uygulayabilen</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40"/>
                        </a:spcBef>
                        <a:spcAft>
                          <a:spcPts val="0"/>
                        </a:spcAft>
                      </a:pPr>
                      <a:r>
                        <a:rPr lang="tr-TR" sz="1600">
                          <a:effectLst/>
                        </a:rPr>
                        <a:t>Toplumun sorunlarına çözümler üretmek</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40"/>
                        </a:spcBef>
                        <a:spcAft>
                          <a:spcPts val="0"/>
                        </a:spcAft>
                      </a:pPr>
                      <a:r>
                        <a:rPr lang="tr-TR" sz="1600">
                          <a:effectLst/>
                        </a:rPr>
                        <a:t>Yerel ve küresel sorunlara duyarlı kılmayı</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322207319"/>
                  </a:ext>
                </a:extLst>
              </a:tr>
              <a:tr h="608631">
                <a:tc>
                  <a:txBody>
                    <a:bodyPr/>
                    <a:lstStyle/>
                    <a:p>
                      <a:pPr>
                        <a:spcBef>
                          <a:spcPts val="40"/>
                        </a:spcBef>
                        <a:spcAft>
                          <a:spcPts val="0"/>
                        </a:spcAft>
                      </a:pPr>
                      <a:r>
                        <a:rPr lang="tr-TR" sz="1600">
                          <a:effectLst/>
                        </a:rPr>
                        <a:t>Etik değerlere saygılı</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40"/>
                        </a:spcBef>
                        <a:spcAft>
                          <a:spcPts val="0"/>
                        </a:spcAft>
                      </a:pPr>
                      <a:r>
                        <a:rPr lang="tr-TR" sz="1600">
                          <a:effectLst/>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40"/>
                        </a:spcBef>
                        <a:spcAft>
                          <a:spcPts val="0"/>
                        </a:spcAft>
                      </a:pPr>
                      <a:r>
                        <a:rPr lang="tr-TR" sz="1600" dirty="0">
                          <a:effectLst/>
                        </a:rPr>
                        <a:t>Çağdaş ve evrensel değerlerin ve etik değerlerin güçlü destekçileri</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536058953"/>
                  </a:ext>
                </a:extLst>
              </a:tr>
            </a:tbl>
          </a:graphicData>
        </a:graphic>
      </p:graphicFrame>
    </p:spTree>
    <p:extLst>
      <p:ext uri="{BB962C8B-B14F-4D97-AF65-F5344CB8AC3E}">
        <p14:creationId xmlns:p14="http://schemas.microsoft.com/office/powerpoint/2010/main" val="41545829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03574" y="1378722"/>
            <a:ext cx="4163625" cy="523220"/>
          </a:xfrm>
          <a:prstGeom prst="rect">
            <a:avLst/>
          </a:prstGeom>
          <a:solidFill>
            <a:srgbClr val="FF0000"/>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1" i="0" u="none" strike="noStrike" kern="1200" cap="none" spc="0" normalizeH="0" baseline="0" noProof="0" dirty="0" smtClean="0">
                <a:ln>
                  <a:noFill/>
                </a:ln>
                <a:solidFill>
                  <a:schemeClr val="bg1"/>
                </a:solidFill>
                <a:effectLst/>
                <a:uLnTx/>
                <a:uFillTx/>
                <a:latin typeface="Calibri" panose="020F0502020204030204"/>
                <a:ea typeface="+mn-ea"/>
                <a:cs typeface="+mn-cs"/>
              </a:rPr>
              <a:t>AMAÇLARIN</a:t>
            </a:r>
            <a:r>
              <a:rPr kumimoji="0" lang="tr-TR" sz="2800" b="1" i="0" u="none" strike="noStrike" kern="1200" cap="none" spc="0" normalizeH="0" noProof="0" dirty="0" smtClean="0">
                <a:ln>
                  <a:noFill/>
                </a:ln>
                <a:solidFill>
                  <a:schemeClr val="bg1"/>
                </a:solidFill>
                <a:effectLst/>
                <a:uLnTx/>
                <a:uFillTx/>
                <a:latin typeface="Calibri" panose="020F0502020204030204"/>
                <a:ea typeface="+mn-ea"/>
                <a:cs typeface="+mn-cs"/>
              </a:rPr>
              <a:t> YAZIMI</a:t>
            </a:r>
            <a:endParaRPr kumimoji="0" lang="tr-TR" sz="2800" b="1" i="0" u="none" strike="noStrike" kern="1200" cap="none" spc="0" normalizeH="0" baseline="0" noProof="0" dirty="0">
              <a:ln>
                <a:noFill/>
              </a:ln>
              <a:solidFill>
                <a:schemeClr val="bg1"/>
              </a:solidFill>
              <a:effectLst/>
              <a:uLnTx/>
              <a:uFillTx/>
              <a:latin typeface="Calibri" panose="020F0502020204030204"/>
              <a:ea typeface="+mn-ea"/>
              <a:cs typeface="+mn-cs"/>
            </a:endParaRPr>
          </a:p>
        </p:txBody>
      </p:sp>
      <p:graphicFrame>
        <p:nvGraphicFramePr>
          <p:cNvPr id="3" name="Tablo 2"/>
          <p:cNvGraphicFramePr>
            <a:graphicFrameLocks noGrp="1"/>
          </p:cNvGraphicFramePr>
          <p:nvPr>
            <p:extLst>
              <p:ext uri="{D42A27DB-BD31-4B8C-83A1-F6EECF244321}">
                <p14:modId xmlns:p14="http://schemas.microsoft.com/office/powerpoint/2010/main" val="3157571683"/>
              </p:ext>
            </p:extLst>
          </p:nvPr>
        </p:nvGraphicFramePr>
        <p:xfrm>
          <a:off x="526473" y="2054822"/>
          <a:ext cx="11319165" cy="4351339"/>
        </p:xfrm>
        <a:graphic>
          <a:graphicData uri="http://schemas.openxmlformats.org/drawingml/2006/table">
            <a:tbl>
              <a:tblPr/>
              <a:tblGrid>
                <a:gridCol w="1884218">
                  <a:extLst>
                    <a:ext uri="{9D8B030D-6E8A-4147-A177-3AD203B41FA5}">
                      <a16:colId xmlns:a16="http://schemas.microsoft.com/office/drawing/2014/main" val="3360602699"/>
                    </a:ext>
                  </a:extLst>
                </a:gridCol>
                <a:gridCol w="3214254">
                  <a:extLst>
                    <a:ext uri="{9D8B030D-6E8A-4147-A177-3AD203B41FA5}">
                      <a16:colId xmlns:a16="http://schemas.microsoft.com/office/drawing/2014/main" val="3123478245"/>
                    </a:ext>
                  </a:extLst>
                </a:gridCol>
                <a:gridCol w="6220693">
                  <a:extLst>
                    <a:ext uri="{9D8B030D-6E8A-4147-A177-3AD203B41FA5}">
                      <a16:colId xmlns:a16="http://schemas.microsoft.com/office/drawing/2014/main" val="2090271897"/>
                    </a:ext>
                  </a:extLst>
                </a:gridCol>
              </a:tblGrid>
              <a:tr h="613404">
                <a:tc>
                  <a:txBody>
                    <a:bodyPr/>
                    <a:lstStyle/>
                    <a:p>
                      <a:pPr rtl="0"/>
                      <a:r>
                        <a:rPr lang="tr-TR" sz="2000" b="1" dirty="0">
                          <a:solidFill>
                            <a:srgbClr val="1F1F1F"/>
                          </a:solidFill>
                          <a:effectLst/>
                          <a:latin typeface="Google Sans Text"/>
                        </a:rPr>
                        <a:t>Kriter</a:t>
                      </a:r>
                      <a:endParaRPr lang="tr-TR" sz="2000" dirty="0">
                        <a:solidFill>
                          <a:srgbClr val="1F1F1F"/>
                        </a:solidFill>
                        <a:effectLst/>
                        <a:latin typeface="Google Sans Text"/>
                      </a:endParaRPr>
                    </a:p>
                  </a:txBody>
                  <a:tcPr marL="71883" marR="71883" marT="47922" marB="4792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rtl="0"/>
                      <a:r>
                        <a:rPr lang="tr-TR" sz="2000" b="1" dirty="0">
                          <a:solidFill>
                            <a:srgbClr val="1F1F1F"/>
                          </a:solidFill>
                          <a:effectLst/>
                          <a:latin typeface="Google Sans Text"/>
                        </a:rPr>
                        <a:t>Hatalı/Zayıf İfade Örneği</a:t>
                      </a:r>
                      <a:endParaRPr lang="tr-TR" sz="2000" dirty="0">
                        <a:solidFill>
                          <a:srgbClr val="1F1F1F"/>
                        </a:solidFill>
                        <a:effectLst/>
                        <a:latin typeface="Google Sans Text"/>
                      </a:endParaRPr>
                    </a:p>
                  </a:txBody>
                  <a:tcPr marL="71883" marR="71883" marT="47922" marB="4792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4">
                        <a:lumMod val="40000"/>
                        <a:lumOff val="60000"/>
                      </a:schemeClr>
                    </a:solidFill>
                  </a:tcPr>
                </a:tc>
                <a:tc>
                  <a:txBody>
                    <a:bodyPr/>
                    <a:lstStyle/>
                    <a:p>
                      <a:pPr rtl="0"/>
                      <a:r>
                        <a:rPr lang="tr-TR" sz="2000" b="1" dirty="0">
                          <a:solidFill>
                            <a:srgbClr val="1F1F1F"/>
                          </a:solidFill>
                          <a:effectLst/>
                          <a:latin typeface="Google Sans Text"/>
                        </a:rPr>
                        <a:t>Doğru/Güçlü İfade Örneği (Mezunlarımız...)</a:t>
                      </a:r>
                      <a:endParaRPr lang="tr-TR" sz="2000" dirty="0">
                        <a:solidFill>
                          <a:srgbClr val="1F1F1F"/>
                        </a:solidFill>
                        <a:effectLst/>
                        <a:latin typeface="Google Sans Text"/>
                      </a:endParaRPr>
                    </a:p>
                  </a:txBody>
                  <a:tcPr marL="71883" marR="71883" marT="47922" marB="4792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74493550"/>
                  </a:ext>
                </a:extLst>
              </a:tr>
              <a:tr h="1130965">
                <a:tc>
                  <a:txBody>
                    <a:bodyPr/>
                    <a:lstStyle/>
                    <a:p>
                      <a:pPr rtl="0"/>
                      <a:r>
                        <a:rPr lang="tr-TR" sz="2000" b="1">
                          <a:solidFill>
                            <a:srgbClr val="1F1F1F"/>
                          </a:solidFill>
                          <a:effectLst/>
                          <a:latin typeface="Google Sans Text"/>
                        </a:rPr>
                        <a:t>Ölçülebilirlik</a:t>
                      </a:r>
                      <a:endParaRPr lang="tr-TR" sz="2000">
                        <a:solidFill>
                          <a:srgbClr val="1F1F1F"/>
                        </a:solidFill>
                        <a:effectLst/>
                        <a:latin typeface="Google Sans Text"/>
                      </a:endParaRPr>
                    </a:p>
                  </a:txBody>
                  <a:tcPr marL="71883" marR="71883" marT="47922" marB="4792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2000" dirty="0">
                          <a:solidFill>
                            <a:srgbClr val="1F1F1F"/>
                          </a:solidFill>
                          <a:effectLst/>
                          <a:latin typeface="Google Sans Text"/>
                        </a:rPr>
                        <a:t>"Öğrencilere iyi bir mühendislik eğitimi vermek."</a:t>
                      </a:r>
                    </a:p>
                  </a:txBody>
                  <a:tcPr marL="71883" marR="71883" marT="47922" marB="4792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2000" dirty="0">
                          <a:solidFill>
                            <a:srgbClr val="1F1F1F"/>
                          </a:solidFill>
                          <a:effectLst/>
                          <a:latin typeface="Google Sans Text"/>
                        </a:rPr>
                        <a:t>"Mezunlarımız, ulusal veya uluslararası projelerde takım lideri veya ar-ge mühendisi olarak görev alırlar."</a:t>
                      </a:r>
                    </a:p>
                  </a:txBody>
                  <a:tcPr marL="71883" marR="71883" marT="47922" marB="4792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026036084"/>
                  </a:ext>
                </a:extLst>
              </a:tr>
              <a:tr h="1303485">
                <a:tc>
                  <a:txBody>
                    <a:bodyPr/>
                    <a:lstStyle/>
                    <a:p>
                      <a:pPr rtl="0"/>
                      <a:r>
                        <a:rPr lang="tr-TR" sz="2000" b="1">
                          <a:solidFill>
                            <a:srgbClr val="1F1F1F"/>
                          </a:solidFill>
                          <a:effectLst/>
                          <a:latin typeface="Google Sans Text"/>
                        </a:rPr>
                        <a:t>Kapsam (Sosyal Beceri)</a:t>
                      </a:r>
                      <a:endParaRPr lang="tr-TR" sz="2000">
                        <a:solidFill>
                          <a:srgbClr val="1F1F1F"/>
                        </a:solidFill>
                        <a:effectLst/>
                        <a:latin typeface="Google Sans Text"/>
                      </a:endParaRPr>
                    </a:p>
                  </a:txBody>
                  <a:tcPr marL="71883" marR="71883" marT="47922" marB="4792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2000">
                          <a:solidFill>
                            <a:srgbClr val="1F1F1F"/>
                          </a:solidFill>
                          <a:effectLst/>
                          <a:latin typeface="Google Sans Text"/>
                        </a:rPr>
                        <a:t>"Mezunlarımız kod yazmayı çok iyi bilir."</a:t>
                      </a:r>
                    </a:p>
                  </a:txBody>
                  <a:tcPr marL="71883" marR="71883" marT="47922" marB="4792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2000">
                          <a:solidFill>
                            <a:srgbClr val="1F1F1F"/>
                          </a:solidFill>
                          <a:effectLst/>
                          <a:latin typeface="Google Sans Text"/>
                        </a:rPr>
                        <a:t>"Mezunlarımız, teknolojik gelişmeleri takip ederek yaşam boyu öğrenme bilinciyle hareket eder ve mesleki etik kurallarına uyar."</a:t>
                      </a:r>
                    </a:p>
                  </a:txBody>
                  <a:tcPr marL="71883" marR="71883" marT="47922" marB="4792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176934938"/>
                  </a:ext>
                </a:extLst>
              </a:tr>
              <a:tr h="1303485">
                <a:tc>
                  <a:txBody>
                    <a:bodyPr/>
                    <a:lstStyle/>
                    <a:p>
                      <a:pPr rtl="0"/>
                      <a:r>
                        <a:rPr lang="tr-TR" sz="2000" b="1">
                          <a:solidFill>
                            <a:srgbClr val="1F1F1F"/>
                          </a:solidFill>
                          <a:effectLst/>
                          <a:latin typeface="Google Sans Text"/>
                        </a:rPr>
                        <a:t>Gerçekçilik</a:t>
                      </a:r>
                      <a:endParaRPr lang="tr-TR" sz="2000">
                        <a:solidFill>
                          <a:srgbClr val="1F1F1F"/>
                        </a:solidFill>
                        <a:effectLst/>
                        <a:latin typeface="Google Sans Text"/>
                      </a:endParaRPr>
                    </a:p>
                  </a:txBody>
                  <a:tcPr marL="71883" marR="71883" marT="47922" marB="4792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2000">
                          <a:solidFill>
                            <a:srgbClr val="1F1F1F"/>
                          </a:solidFill>
                          <a:effectLst/>
                          <a:latin typeface="Google Sans Text"/>
                        </a:rPr>
                        <a:t>"Mezunlarımız dünyayı değiştiren icatlar yapar."</a:t>
                      </a:r>
                    </a:p>
                  </a:txBody>
                  <a:tcPr marL="71883" marR="71883" marT="47922" marB="4792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2000" dirty="0">
                          <a:solidFill>
                            <a:srgbClr val="1F1F1F"/>
                          </a:solidFill>
                          <a:effectLst/>
                          <a:latin typeface="Google Sans Text"/>
                        </a:rPr>
                        <a:t>"Mezunlarımız, kendi disiplinlerindeki karmaşık problemleri güncel araçlar kullanarak analiz eder ve sürdürülebilir çözümler üretir."</a:t>
                      </a:r>
                    </a:p>
                  </a:txBody>
                  <a:tcPr marL="71883" marR="71883" marT="47922" marB="4792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763129774"/>
                  </a:ext>
                </a:extLst>
              </a:tr>
            </a:tbl>
          </a:graphicData>
        </a:graphic>
      </p:graphicFrame>
    </p:spTree>
    <p:extLst>
      <p:ext uri="{BB962C8B-B14F-4D97-AF65-F5344CB8AC3E}">
        <p14:creationId xmlns:p14="http://schemas.microsoft.com/office/powerpoint/2010/main" val="16136194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graphicFrame>
        <p:nvGraphicFramePr>
          <p:cNvPr id="4" name="Tablo 3"/>
          <p:cNvGraphicFramePr>
            <a:graphicFrameLocks noGrp="1"/>
          </p:cNvGraphicFramePr>
          <p:nvPr>
            <p:extLst>
              <p:ext uri="{D42A27DB-BD31-4B8C-83A1-F6EECF244321}">
                <p14:modId xmlns:p14="http://schemas.microsoft.com/office/powerpoint/2010/main" val="2878565039"/>
              </p:ext>
            </p:extLst>
          </p:nvPr>
        </p:nvGraphicFramePr>
        <p:xfrm>
          <a:off x="867089" y="4597917"/>
          <a:ext cx="10076487" cy="2194560"/>
        </p:xfrm>
        <a:graphic>
          <a:graphicData uri="http://schemas.openxmlformats.org/drawingml/2006/table">
            <a:tbl>
              <a:tblPr firstRow="1" firstCol="1" bandRow="1">
                <a:tableStyleId>{5FD0F851-EC5A-4D38-B0AD-8093EC10F338}</a:tableStyleId>
              </a:tblPr>
              <a:tblGrid>
                <a:gridCol w="2561594">
                  <a:extLst>
                    <a:ext uri="{9D8B030D-6E8A-4147-A177-3AD203B41FA5}">
                      <a16:colId xmlns:a16="http://schemas.microsoft.com/office/drawing/2014/main" val="4130355341"/>
                    </a:ext>
                  </a:extLst>
                </a:gridCol>
                <a:gridCol w="2561594">
                  <a:extLst>
                    <a:ext uri="{9D8B030D-6E8A-4147-A177-3AD203B41FA5}">
                      <a16:colId xmlns:a16="http://schemas.microsoft.com/office/drawing/2014/main" val="4037346225"/>
                    </a:ext>
                  </a:extLst>
                </a:gridCol>
                <a:gridCol w="1879627">
                  <a:extLst>
                    <a:ext uri="{9D8B030D-6E8A-4147-A177-3AD203B41FA5}">
                      <a16:colId xmlns:a16="http://schemas.microsoft.com/office/drawing/2014/main" val="1931173185"/>
                    </a:ext>
                  </a:extLst>
                </a:gridCol>
                <a:gridCol w="3073672">
                  <a:extLst>
                    <a:ext uri="{9D8B030D-6E8A-4147-A177-3AD203B41FA5}">
                      <a16:colId xmlns:a16="http://schemas.microsoft.com/office/drawing/2014/main" val="3733600130"/>
                    </a:ext>
                  </a:extLst>
                </a:gridCol>
              </a:tblGrid>
              <a:tr h="687592">
                <a:tc>
                  <a:txBody>
                    <a:bodyPr/>
                    <a:lstStyle/>
                    <a:p>
                      <a:pPr>
                        <a:spcBef>
                          <a:spcPts val="45"/>
                        </a:spcBef>
                        <a:spcAft>
                          <a:spcPts val="0"/>
                        </a:spcAft>
                      </a:pPr>
                      <a:r>
                        <a:rPr lang="tr-TR" sz="2400" dirty="0">
                          <a:effectLst/>
                        </a:rPr>
                        <a:t>Amaç No</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45"/>
                        </a:spcBef>
                        <a:spcAft>
                          <a:spcPts val="0"/>
                        </a:spcAft>
                      </a:pPr>
                      <a:r>
                        <a:rPr lang="tr-TR" sz="2400">
                          <a:effectLst/>
                        </a:rPr>
                        <a:t>Bölüm</a:t>
                      </a:r>
                    </a:p>
                    <a:p>
                      <a:pPr algn="ctr">
                        <a:spcBef>
                          <a:spcPts val="45"/>
                        </a:spcBef>
                        <a:spcAft>
                          <a:spcPts val="0"/>
                        </a:spcAft>
                      </a:pPr>
                      <a:r>
                        <a:rPr lang="tr-TR" sz="2400">
                          <a:effectLst/>
                        </a:rPr>
                        <a:t> </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45"/>
                        </a:spcBef>
                        <a:spcAft>
                          <a:spcPts val="0"/>
                        </a:spcAft>
                      </a:pPr>
                      <a:r>
                        <a:rPr lang="tr-TR" sz="2400">
                          <a:effectLst/>
                        </a:rPr>
                        <a:t>Fakülte</a:t>
                      </a:r>
                    </a:p>
                    <a:p>
                      <a:pPr algn="ctr">
                        <a:spcBef>
                          <a:spcPts val="45"/>
                        </a:spcBef>
                        <a:spcAft>
                          <a:spcPts val="0"/>
                        </a:spcAft>
                      </a:pPr>
                      <a:r>
                        <a:rPr lang="tr-TR" sz="2400">
                          <a:effectLst/>
                        </a:rPr>
                        <a:t> </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45"/>
                        </a:spcBef>
                        <a:spcAft>
                          <a:spcPts val="0"/>
                        </a:spcAft>
                      </a:pPr>
                      <a:r>
                        <a:rPr lang="tr-TR" sz="2400">
                          <a:effectLst/>
                        </a:rPr>
                        <a:t>Üniversite</a:t>
                      </a:r>
                    </a:p>
                    <a:p>
                      <a:pPr algn="ctr">
                        <a:spcBef>
                          <a:spcPts val="45"/>
                        </a:spcBef>
                        <a:spcAft>
                          <a:spcPts val="0"/>
                        </a:spcAft>
                      </a:pPr>
                      <a:r>
                        <a:rPr lang="tr-TR" sz="2400">
                          <a:effectLst/>
                        </a:rPr>
                        <a:t> </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626163407"/>
                  </a:ext>
                </a:extLst>
              </a:tr>
              <a:tr h="343796">
                <a:tc>
                  <a:txBody>
                    <a:bodyPr/>
                    <a:lstStyle/>
                    <a:p>
                      <a:pPr marR="133985" algn="just">
                        <a:lnSpc>
                          <a:spcPct val="100000"/>
                        </a:lnSpc>
                        <a:spcAft>
                          <a:spcPts val="0"/>
                        </a:spcAft>
                      </a:pPr>
                      <a:r>
                        <a:rPr lang="tr-TR" sz="2400">
                          <a:effectLst/>
                        </a:rPr>
                        <a:t>EÖA1</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45"/>
                        </a:spcBef>
                        <a:spcAft>
                          <a:spcPts val="0"/>
                        </a:spcAft>
                      </a:pPr>
                      <a:r>
                        <a:rPr lang="tr-TR" sz="2400">
                          <a:effectLst/>
                        </a:rPr>
                        <a:t>XXX</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45"/>
                        </a:spcBef>
                        <a:spcAft>
                          <a:spcPts val="0"/>
                        </a:spcAft>
                      </a:pPr>
                      <a:r>
                        <a:rPr lang="tr-TR" sz="2400">
                          <a:effectLst/>
                        </a:rPr>
                        <a:t>X</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45"/>
                        </a:spcBef>
                        <a:spcAft>
                          <a:spcPts val="0"/>
                        </a:spcAft>
                      </a:pPr>
                      <a:r>
                        <a:rPr lang="tr-TR" sz="2400">
                          <a:effectLst/>
                        </a:rPr>
                        <a:t>XX</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68527167"/>
                  </a:ext>
                </a:extLst>
              </a:tr>
              <a:tr h="343796">
                <a:tc>
                  <a:txBody>
                    <a:bodyPr/>
                    <a:lstStyle/>
                    <a:p>
                      <a:pPr marR="133985" algn="just">
                        <a:lnSpc>
                          <a:spcPct val="100000"/>
                        </a:lnSpc>
                        <a:spcAft>
                          <a:spcPts val="0"/>
                        </a:spcAft>
                      </a:pPr>
                      <a:r>
                        <a:rPr lang="tr-TR" sz="2400">
                          <a:effectLst/>
                        </a:rPr>
                        <a:t>EÖA2</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45"/>
                        </a:spcBef>
                        <a:spcAft>
                          <a:spcPts val="0"/>
                        </a:spcAft>
                      </a:pPr>
                      <a:r>
                        <a:rPr lang="tr-TR" sz="2400">
                          <a:effectLst/>
                        </a:rPr>
                        <a:t>XXX</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45"/>
                        </a:spcBef>
                        <a:spcAft>
                          <a:spcPts val="0"/>
                        </a:spcAft>
                      </a:pPr>
                      <a:r>
                        <a:rPr lang="tr-TR" sz="2400">
                          <a:effectLst/>
                        </a:rPr>
                        <a:t>XX</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45"/>
                        </a:spcBef>
                        <a:spcAft>
                          <a:spcPts val="0"/>
                        </a:spcAft>
                      </a:pPr>
                      <a:r>
                        <a:rPr lang="tr-TR" sz="2400">
                          <a:effectLst/>
                        </a:rPr>
                        <a:t>X</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64532691"/>
                  </a:ext>
                </a:extLst>
              </a:tr>
              <a:tr h="343796">
                <a:tc>
                  <a:txBody>
                    <a:bodyPr/>
                    <a:lstStyle/>
                    <a:p>
                      <a:pPr marR="133985" algn="just">
                        <a:lnSpc>
                          <a:spcPct val="100000"/>
                        </a:lnSpc>
                        <a:spcAft>
                          <a:spcPts val="0"/>
                        </a:spcAft>
                      </a:pPr>
                      <a:r>
                        <a:rPr lang="tr-TR" sz="2400">
                          <a:effectLst/>
                        </a:rPr>
                        <a:t>EÖA3</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45"/>
                        </a:spcBef>
                        <a:spcAft>
                          <a:spcPts val="0"/>
                        </a:spcAft>
                      </a:pPr>
                      <a:r>
                        <a:rPr lang="tr-TR" sz="2400">
                          <a:effectLst/>
                        </a:rPr>
                        <a:t>XXX</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45"/>
                        </a:spcBef>
                        <a:spcAft>
                          <a:spcPts val="0"/>
                        </a:spcAft>
                      </a:pPr>
                      <a:r>
                        <a:rPr lang="tr-TR" sz="2400">
                          <a:effectLst/>
                        </a:rPr>
                        <a:t>XXX</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45"/>
                        </a:spcBef>
                        <a:spcAft>
                          <a:spcPts val="0"/>
                        </a:spcAft>
                      </a:pPr>
                      <a:r>
                        <a:rPr lang="tr-TR" sz="2400">
                          <a:effectLst/>
                        </a:rPr>
                        <a:t>XXX</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531803918"/>
                  </a:ext>
                </a:extLst>
              </a:tr>
              <a:tr h="343796">
                <a:tc>
                  <a:txBody>
                    <a:bodyPr/>
                    <a:lstStyle/>
                    <a:p>
                      <a:pPr marR="133985" algn="just">
                        <a:lnSpc>
                          <a:spcPct val="100000"/>
                        </a:lnSpc>
                        <a:spcAft>
                          <a:spcPts val="0"/>
                        </a:spcAft>
                      </a:pPr>
                      <a:r>
                        <a:rPr lang="tr-TR" sz="2400">
                          <a:effectLst/>
                        </a:rPr>
                        <a:t>EÖA4</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45"/>
                        </a:spcBef>
                        <a:spcAft>
                          <a:spcPts val="0"/>
                        </a:spcAft>
                      </a:pPr>
                      <a:r>
                        <a:rPr lang="tr-TR" sz="2400">
                          <a:effectLst/>
                        </a:rPr>
                        <a:t>XXX</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45"/>
                        </a:spcBef>
                        <a:spcAft>
                          <a:spcPts val="0"/>
                        </a:spcAft>
                      </a:pPr>
                      <a:r>
                        <a:rPr lang="tr-TR" sz="2400">
                          <a:effectLst/>
                        </a:rPr>
                        <a:t>X</a:t>
                      </a:r>
                      <a:endParaRPr lang="tr-T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45"/>
                        </a:spcBef>
                        <a:spcAft>
                          <a:spcPts val="0"/>
                        </a:spcAft>
                      </a:pPr>
                      <a:r>
                        <a:rPr lang="tr-TR" sz="2400" dirty="0">
                          <a:effectLst/>
                        </a:rPr>
                        <a:t>XX</a:t>
                      </a:r>
                      <a:endParaRPr lang="tr-T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32695561"/>
                  </a:ext>
                </a:extLst>
              </a:tr>
            </a:tbl>
          </a:graphicData>
        </a:graphic>
      </p:graphicFrame>
      <p:sp>
        <p:nvSpPr>
          <p:cNvPr id="7" name="Dikdörtgen 6"/>
          <p:cNvSpPr/>
          <p:nvPr/>
        </p:nvSpPr>
        <p:spPr>
          <a:xfrm>
            <a:off x="145139" y="1397185"/>
            <a:ext cx="7663544"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1: EĞİTİM</a:t>
            </a:r>
            <a:r>
              <a:rPr kumimoji="0" lang="tr-TR" sz="2800" b="0" i="0" u="none" strike="noStrike" kern="1200" cap="none" spc="0" normalizeH="0" noProof="0" dirty="0" smtClean="0">
                <a:ln>
                  <a:noFill/>
                </a:ln>
                <a:solidFill>
                  <a:prstClr val="black"/>
                </a:solidFill>
                <a:effectLst/>
                <a:uLnTx/>
                <a:uFillTx/>
                <a:latin typeface="Calibri" panose="020F0502020204030204"/>
                <a:ea typeface="+mn-ea"/>
                <a:cs typeface="+mn-cs"/>
              </a:rPr>
              <a:t> PROGRAMININ </a:t>
            </a: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AMAÇLARI</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5" name="Tablo 4"/>
          <p:cNvGraphicFramePr>
            <a:graphicFrameLocks noGrp="1"/>
          </p:cNvGraphicFramePr>
          <p:nvPr>
            <p:extLst>
              <p:ext uri="{D42A27DB-BD31-4B8C-83A1-F6EECF244321}">
                <p14:modId xmlns:p14="http://schemas.microsoft.com/office/powerpoint/2010/main" val="1219350019"/>
              </p:ext>
            </p:extLst>
          </p:nvPr>
        </p:nvGraphicFramePr>
        <p:xfrm>
          <a:off x="145139" y="2018606"/>
          <a:ext cx="11520388" cy="2579311"/>
        </p:xfrm>
        <a:graphic>
          <a:graphicData uri="http://schemas.openxmlformats.org/drawingml/2006/table">
            <a:tbl>
              <a:tblPr firstRow="1" firstCol="1" bandRow="1"/>
              <a:tblGrid>
                <a:gridCol w="1335335">
                  <a:extLst>
                    <a:ext uri="{9D8B030D-6E8A-4147-A177-3AD203B41FA5}">
                      <a16:colId xmlns:a16="http://schemas.microsoft.com/office/drawing/2014/main" val="3760273654"/>
                    </a:ext>
                  </a:extLst>
                </a:gridCol>
                <a:gridCol w="10185053">
                  <a:extLst>
                    <a:ext uri="{9D8B030D-6E8A-4147-A177-3AD203B41FA5}">
                      <a16:colId xmlns:a16="http://schemas.microsoft.com/office/drawing/2014/main" val="112869827"/>
                    </a:ext>
                  </a:extLst>
                </a:gridCol>
              </a:tblGrid>
              <a:tr h="410607">
                <a:tc>
                  <a:txBody>
                    <a:bodyPr/>
                    <a:lstStyle/>
                    <a:p>
                      <a:pPr algn="just">
                        <a:spcAft>
                          <a:spcPts val="0"/>
                        </a:spcAft>
                      </a:pPr>
                      <a:r>
                        <a:rPr lang="en-US" sz="18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EÖA1</a:t>
                      </a:r>
                      <a:endParaRPr lang="tr-T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6"/>
                    </a:solidFill>
                  </a:tcPr>
                </a:tc>
                <a:tc>
                  <a:txBody>
                    <a:bodyPr/>
                    <a:lstStyle/>
                    <a:p>
                      <a:pPr algn="just">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Beslenme ve diyetetik alanında temel bilimsel bilgiye sahip, güçlü karar alma becerisi geliştirmiş ve mesleki yetkinlikleri edinmiş, </a:t>
                      </a:r>
                      <a:endParaRPr lang="tr-T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26472117"/>
                  </a:ext>
                </a:extLst>
              </a:tr>
              <a:tr h="410607">
                <a:tc>
                  <a:txBody>
                    <a:bodyPr/>
                    <a:lstStyle/>
                    <a:p>
                      <a:pPr algn="just">
                        <a:spcAft>
                          <a:spcPts val="0"/>
                        </a:spcAft>
                      </a:pPr>
                      <a:r>
                        <a:rPr lang="en-US" sz="18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EÖA2</a:t>
                      </a:r>
                      <a:endParaRPr lang="tr-T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6"/>
                    </a:solidFill>
                  </a:tcPr>
                </a:tc>
                <a:tc>
                  <a:txBody>
                    <a:bodyPr/>
                    <a:lstStyle/>
                    <a:p>
                      <a:pPr algn="just">
                        <a:spcAft>
                          <a:spcPts val="0"/>
                        </a:spcAft>
                      </a:pPr>
                      <a:r>
                        <a:rPr lang="en-US"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Birey ve toplumun beslenme durumlarını saptama,  değerlendirme ve </a:t>
                      </a: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yaşam kalitesinin artırılmasına yöneli bilgi ve becerisine sahip olan,</a:t>
                      </a:r>
                      <a:endParaRPr lang="tr-T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4001560"/>
                  </a:ext>
                </a:extLst>
              </a:tr>
              <a:tr h="659071">
                <a:tc>
                  <a:txBody>
                    <a:bodyPr/>
                    <a:lstStyle/>
                    <a:p>
                      <a:pPr algn="just">
                        <a:spcAft>
                          <a:spcPts val="0"/>
                        </a:spcAft>
                      </a:pPr>
                      <a:r>
                        <a:rPr lang="en-US" sz="18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EÖA3</a:t>
                      </a:r>
                      <a:endParaRPr lang="tr-T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6"/>
                    </a:solidFill>
                  </a:tcPr>
                </a:tc>
                <a:tc>
                  <a:txBody>
                    <a:bodyPr/>
                    <a:lstStyle/>
                    <a:p>
                      <a:pPr>
                        <a:lnSpc>
                          <a:spcPct val="107000"/>
                        </a:lnSpc>
                        <a:spcAft>
                          <a:spcPts val="0"/>
                        </a:spcAft>
                      </a:pPr>
                      <a:r>
                        <a:rPr lang="tr-TR"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Güncel bilimsel ve teknolojik gelişmeleri izleyerek beslenme ve diyetetik alanında araştırmalar yürütme ve kanıtlanmış bilgileri klinik uygulamalara dönüştürme yeteneği kazanmış,</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48772803"/>
                  </a:ext>
                </a:extLst>
              </a:tr>
              <a:tr h="615910">
                <a:tc>
                  <a:txBody>
                    <a:bodyPr/>
                    <a:lstStyle/>
                    <a:p>
                      <a:pPr algn="just">
                        <a:spcAft>
                          <a:spcPts val="0"/>
                        </a:spcAft>
                      </a:pPr>
                      <a:r>
                        <a:rPr lang="en-US" sz="18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EÖA4</a:t>
                      </a:r>
                      <a:endParaRPr lang="tr-T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6"/>
                    </a:solidFill>
                  </a:tcPr>
                </a:tc>
                <a:tc>
                  <a:txBody>
                    <a:bodyPr/>
                    <a:lstStyle/>
                    <a:p>
                      <a:pPr algn="just">
                        <a:spcAft>
                          <a:spcPts val="0"/>
                        </a:spcAft>
                      </a:pP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Etik değerlere bağlı, sürdürülebilir beslenmeyi </a:t>
                      </a:r>
                      <a:r>
                        <a:rPr lang="tr-TR"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önceliklendiren</a:t>
                      </a: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tr-TR"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multidsipliner</a:t>
                      </a:r>
                      <a:r>
                        <a:rPr lang="tr-T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ekiplerde etkin rol alabilen ve güçlü iletişim yetkinliğine sahip diyetisyenler yetiştirmek</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2246616"/>
                  </a:ext>
                </a:extLst>
              </a:tr>
            </a:tbl>
          </a:graphicData>
        </a:graphic>
      </p:graphicFrame>
    </p:spTree>
    <p:extLst>
      <p:ext uri="{BB962C8B-B14F-4D97-AF65-F5344CB8AC3E}">
        <p14:creationId xmlns:p14="http://schemas.microsoft.com/office/powerpoint/2010/main" val="14703375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4" name="Dikdörtgen 3"/>
          <p:cNvSpPr/>
          <p:nvPr/>
        </p:nvSpPr>
        <p:spPr>
          <a:xfrm>
            <a:off x="537028" y="2392340"/>
            <a:ext cx="11103429" cy="1646605"/>
          </a:xfrm>
          <a:prstGeom prst="rect">
            <a:avLst/>
          </a:prstGeom>
          <a:ln w="38100">
            <a:solidFill>
              <a:srgbClr val="FFC000"/>
            </a:solidFill>
          </a:ln>
        </p:spPr>
        <p:txBody>
          <a:bodyPr wrap="square">
            <a:spAutoFit/>
          </a:bodyPr>
          <a:lstStyle/>
          <a:p>
            <a:pPr marL="581660" algn="just">
              <a:spcAft>
                <a:spcPts val="0"/>
              </a:spcAft>
              <a:tabLst>
                <a:tab pos="414655" algn="l"/>
              </a:tabLst>
            </a:pPr>
            <a:r>
              <a:rPr lang="tr-TR" sz="2400" b="1" dirty="0">
                <a:latin typeface="Calibri" panose="020F0502020204030204" pitchFamily="34" charset="0"/>
                <a:ea typeface="Times New Roman" panose="02020603050405020304" pitchFamily="18" charset="0"/>
              </a:rPr>
              <a:t>E</a:t>
            </a:r>
            <a:r>
              <a:rPr lang="tr-TR" sz="2400" b="1" dirty="0" smtClean="0">
                <a:latin typeface="Calibri" panose="020F0502020204030204" pitchFamily="34" charset="0"/>
                <a:ea typeface="Times New Roman" panose="02020603050405020304" pitchFamily="18" charset="0"/>
              </a:rPr>
              <a:t>ğitim </a:t>
            </a:r>
            <a:r>
              <a:rPr lang="tr-TR" sz="2400" b="1" dirty="0">
                <a:latin typeface="Calibri" panose="020F0502020204030204" pitchFamily="34" charset="0"/>
                <a:ea typeface="Times New Roman" panose="02020603050405020304" pitchFamily="18" charset="0"/>
              </a:rPr>
              <a:t>programı amaçları, kolayca erişilebilecek şekilde yayımlanmış</a:t>
            </a:r>
            <a:r>
              <a:rPr lang="tr-TR" sz="2400" b="1" spc="-25" dirty="0">
                <a:latin typeface="Calibri" panose="020F0502020204030204" pitchFamily="34" charset="0"/>
                <a:ea typeface="Times New Roman" panose="02020603050405020304" pitchFamily="18" charset="0"/>
              </a:rPr>
              <a:t> </a:t>
            </a:r>
            <a:r>
              <a:rPr lang="tr-TR" sz="2400" b="1" dirty="0">
                <a:latin typeface="Calibri" panose="020F0502020204030204" pitchFamily="34" charset="0"/>
                <a:ea typeface="Times New Roman" panose="02020603050405020304" pitchFamily="18" charset="0"/>
              </a:rPr>
              <a:t>olmalıdır.</a:t>
            </a:r>
            <a:endParaRPr lang="tr-TR" sz="2400" b="1" dirty="0">
              <a:latin typeface="Times New Roman" panose="02020603050405020304" pitchFamily="18" charset="0"/>
              <a:ea typeface="Times New Roman" panose="02020603050405020304" pitchFamily="18" charset="0"/>
            </a:endParaRPr>
          </a:p>
          <a:p>
            <a:pPr marL="124460" marR="133350" algn="just">
              <a:lnSpc>
                <a:spcPct val="100000"/>
              </a:lnSpc>
              <a:spcBef>
                <a:spcPts val="590"/>
              </a:spcBef>
              <a:spcAft>
                <a:spcPts val="0"/>
              </a:spcAft>
            </a:pPr>
            <a:r>
              <a:rPr lang="tr-TR" sz="2400" dirty="0">
                <a:latin typeface="Calibri" panose="020F0502020204030204" pitchFamily="34" charset="0"/>
                <a:ea typeface="Times New Roman" panose="02020603050405020304" pitchFamily="18" charset="0"/>
              </a:rPr>
              <a:t>Eğitim programı amaçları, bölüm/program web sayfasında yayımlanmış olmalı ve kolayca erişilebilmelidir</a:t>
            </a:r>
            <a:r>
              <a:rPr lang="tr-TR" sz="2400" dirty="0" smtClean="0">
                <a:latin typeface="Calibri" panose="020F0502020204030204" pitchFamily="34" charset="0"/>
                <a:ea typeface="Times New Roman" panose="02020603050405020304" pitchFamily="18" charset="0"/>
              </a:rPr>
              <a:t>.</a:t>
            </a:r>
            <a:endParaRPr lang="tr-TR" sz="2400" dirty="0">
              <a:latin typeface="Times New Roman" panose="02020603050405020304" pitchFamily="18" charset="0"/>
              <a:ea typeface="Times New Roman" panose="02020603050405020304" pitchFamily="18" charset="0"/>
            </a:endParaRPr>
          </a:p>
          <a:p>
            <a:pPr marL="124460" marR="323850" algn="just">
              <a:lnSpc>
                <a:spcPct val="100000"/>
              </a:lnSpc>
              <a:spcAft>
                <a:spcPts val="0"/>
              </a:spcAft>
              <a:tabLst>
                <a:tab pos="393700" algn="l"/>
              </a:tabLst>
            </a:pPr>
            <a:r>
              <a:rPr lang="tr-TR" sz="2400" b="1" dirty="0">
                <a:latin typeface="Calibri" panose="020F0502020204030204" pitchFamily="34" charset="0"/>
                <a:ea typeface="Times New Roman" panose="02020603050405020304" pitchFamily="18" charset="0"/>
              </a:rPr>
              <a:t> </a:t>
            </a:r>
            <a:endParaRPr lang="tr-TR" sz="2400" dirty="0">
              <a:latin typeface="Times New Roman" panose="02020603050405020304" pitchFamily="18" charset="0"/>
              <a:ea typeface="Times New Roman" panose="02020603050405020304" pitchFamily="18" charset="0"/>
            </a:endParaRPr>
          </a:p>
        </p:txBody>
      </p:sp>
      <p:sp>
        <p:nvSpPr>
          <p:cNvPr id="5" name="Dikdörtgen 4"/>
          <p:cNvSpPr/>
          <p:nvPr/>
        </p:nvSpPr>
        <p:spPr>
          <a:xfrm>
            <a:off x="537029" y="4323914"/>
            <a:ext cx="11103428" cy="2308324"/>
          </a:xfrm>
          <a:prstGeom prst="rect">
            <a:avLst/>
          </a:prstGeom>
          <a:ln w="38100">
            <a:solidFill>
              <a:srgbClr val="FFC000"/>
            </a:solidFill>
          </a:ln>
        </p:spPr>
        <p:txBody>
          <a:bodyPr wrap="square">
            <a:spAutoFit/>
          </a:bodyPr>
          <a:lstStyle/>
          <a:p>
            <a:pPr marL="124460" marR="323850" algn="just">
              <a:lnSpc>
                <a:spcPct val="100000"/>
              </a:lnSpc>
              <a:spcAft>
                <a:spcPts val="0"/>
              </a:spcAft>
              <a:tabLst>
                <a:tab pos="393700" algn="l"/>
              </a:tabLst>
            </a:pPr>
            <a:r>
              <a:rPr lang="tr-TR" sz="2400" b="1" dirty="0" smtClean="0">
                <a:latin typeface="Calibri" panose="020F0502020204030204" pitchFamily="34" charset="0"/>
                <a:ea typeface="Times New Roman" panose="02020603050405020304" pitchFamily="18" charset="0"/>
              </a:rPr>
              <a:t>Eğitim program amaçları, iç ve dış paydaşların gereksinimleri doğrultusunda</a:t>
            </a:r>
            <a:r>
              <a:rPr lang="tr-TR" sz="2400" b="1" spc="-130" dirty="0" smtClean="0">
                <a:latin typeface="Calibri" panose="020F0502020204030204" pitchFamily="34" charset="0"/>
                <a:ea typeface="Times New Roman" panose="02020603050405020304" pitchFamily="18" charset="0"/>
              </a:rPr>
              <a:t> </a:t>
            </a:r>
            <a:r>
              <a:rPr lang="tr-TR" sz="2400" b="1" dirty="0" smtClean="0">
                <a:latin typeface="Calibri" panose="020F0502020204030204" pitchFamily="34" charset="0"/>
                <a:ea typeface="Times New Roman" panose="02020603050405020304" pitchFamily="18" charset="0"/>
              </a:rPr>
              <a:t>uygun aralıklarla (4-5 yıl)</a:t>
            </a:r>
            <a:r>
              <a:rPr lang="tr-TR" sz="2400" b="1" spc="15" dirty="0" smtClean="0">
                <a:latin typeface="Calibri" panose="020F0502020204030204" pitchFamily="34" charset="0"/>
                <a:ea typeface="Times New Roman" panose="02020603050405020304" pitchFamily="18" charset="0"/>
              </a:rPr>
              <a:t> </a:t>
            </a:r>
            <a:r>
              <a:rPr lang="tr-TR" sz="2400" b="1" dirty="0" smtClean="0">
                <a:latin typeface="Calibri" panose="020F0502020204030204" pitchFamily="34" charset="0"/>
                <a:ea typeface="Times New Roman" panose="02020603050405020304" pitchFamily="18" charset="0"/>
              </a:rPr>
              <a:t>güncellenmelidir.</a:t>
            </a:r>
            <a:endParaRPr lang="tr-TR" sz="2400" b="1" dirty="0" smtClean="0">
              <a:latin typeface="Times New Roman" panose="02020603050405020304" pitchFamily="18" charset="0"/>
              <a:ea typeface="Times New Roman" panose="02020603050405020304" pitchFamily="18" charset="0"/>
            </a:endParaRPr>
          </a:p>
          <a:p>
            <a:pPr>
              <a:spcBef>
                <a:spcPts val="45"/>
              </a:spcBef>
              <a:spcAft>
                <a:spcPts val="0"/>
              </a:spcAft>
            </a:pPr>
            <a:r>
              <a:rPr lang="tr-TR" sz="2400" b="1" dirty="0" smtClean="0">
                <a:latin typeface="Calibri" panose="020F0502020204030204" pitchFamily="34" charset="0"/>
                <a:ea typeface="Times New Roman" panose="02020603050405020304" pitchFamily="18" charset="0"/>
              </a:rPr>
              <a:t> </a:t>
            </a:r>
            <a:endParaRPr lang="tr-TR" sz="2400" dirty="0" smtClean="0">
              <a:latin typeface="Times New Roman" panose="02020603050405020304" pitchFamily="18" charset="0"/>
              <a:ea typeface="Times New Roman" panose="02020603050405020304" pitchFamily="18" charset="0"/>
            </a:endParaRPr>
          </a:p>
          <a:p>
            <a:pPr marL="124460" marR="131445" algn="just">
              <a:lnSpc>
                <a:spcPct val="100000"/>
              </a:lnSpc>
              <a:spcAft>
                <a:spcPts val="0"/>
              </a:spcAft>
            </a:pPr>
            <a:r>
              <a:rPr lang="tr-TR" sz="2400" dirty="0" smtClean="0">
                <a:latin typeface="Calibri" panose="020F0502020204030204" pitchFamily="34" charset="0"/>
                <a:ea typeface="Times New Roman" panose="02020603050405020304" pitchFamily="18" charset="0"/>
              </a:rPr>
              <a:t>Eğitim programı amaçlarının iç ve dış paydaşların gereksinimleri doğrultusunda hangi aralıklarla ve nasıl güncellendiğine/güncelleneceğine ilişkin yönteminizi açıklayınız. Bu amaçla kullanılan yöntem somut verilere dayanmalıdır.</a:t>
            </a:r>
            <a:endParaRPr lang="tr-TR" sz="2400" dirty="0">
              <a:latin typeface="Times New Roman" panose="02020603050405020304" pitchFamily="18" charset="0"/>
              <a:ea typeface="Times New Roman" panose="02020603050405020304" pitchFamily="18" charset="0"/>
            </a:endParaRPr>
          </a:p>
        </p:txBody>
      </p:sp>
      <p:sp>
        <p:nvSpPr>
          <p:cNvPr id="8" name="Dikdörtgen 7"/>
          <p:cNvSpPr/>
          <p:nvPr/>
        </p:nvSpPr>
        <p:spPr>
          <a:xfrm>
            <a:off x="145139" y="1397185"/>
            <a:ext cx="7663544"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1: EĞİTİM</a:t>
            </a:r>
            <a:r>
              <a:rPr kumimoji="0" lang="tr-TR" sz="2800" b="0" i="0" u="none" strike="noStrike" kern="1200" cap="none" spc="0" normalizeH="0" noProof="0" dirty="0" smtClean="0">
                <a:ln>
                  <a:noFill/>
                </a:ln>
                <a:solidFill>
                  <a:prstClr val="black"/>
                </a:solidFill>
                <a:effectLst/>
                <a:uLnTx/>
                <a:uFillTx/>
                <a:latin typeface="Calibri" panose="020F0502020204030204"/>
                <a:ea typeface="+mn-ea"/>
                <a:cs typeface="+mn-cs"/>
              </a:rPr>
              <a:t> PROGRAMININ </a:t>
            </a: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AMAÇLARI</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757091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4" name="Dikdörtgen 3"/>
          <p:cNvSpPr/>
          <p:nvPr/>
        </p:nvSpPr>
        <p:spPr>
          <a:xfrm>
            <a:off x="362856" y="2319769"/>
            <a:ext cx="11103429" cy="4154984"/>
          </a:xfrm>
          <a:prstGeom prst="rect">
            <a:avLst/>
          </a:prstGeom>
          <a:ln w="38100">
            <a:solidFill>
              <a:srgbClr val="FFC000"/>
            </a:solidFill>
          </a:ln>
        </p:spPr>
        <p:txBody>
          <a:bodyPr wrap="square">
            <a:spAutoFit/>
          </a:bodyPr>
          <a:lstStyle/>
          <a:p>
            <a:r>
              <a:rPr lang="tr-TR" sz="2400" b="1" dirty="0"/>
              <a:t>Eğitim programının amaçlarına ulaşıldığını belirlemek ve belgelemek için esas alınan bir değerlendirme süreci kurulmalı ve işletilmelidir. Bu süreç yardımıyla programın eğitim amaçlarına ulaştığı kanıtlanmalıdır</a:t>
            </a:r>
            <a:r>
              <a:rPr lang="tr-TR" sz="2400" b="1" dirty="0" smtClean="0"/>
              <a:t>.</a:t>
            </a:r>
          </a:p>
          <a:p>
            <a:endParaRPr lang="tr-TR" sz="2400" b="1" dirty="0"/>
          </a:p>
          <a:p>
            <a:r>
              <a:rPr lang="tr-TR" sz="2400" dirty="0"/>
              <a:t>Eğitim programının amaçlarına ulaşıldığını belirlemek ve belgelemek için esas alınan değerlendirme süreci açıklanmalıdır (mezunları izleme, işverenlerden geribildirim alma, mezunların merkezi ulusal sınavlardaki performanslarını izleme vb. süreçler üzerinden eğitim programının amaçlarına ulaşma düzeyini değerlendiren bir sistemin kurulmuş ve işletiliyor olması). Bu amaçla kullanılan değerlendirme süreci sistematik olmalı ve somut verilere dayanmalıdır. </a:t>
            </a:r>
          </a:p>
          <a:p>
            <a:pPr marL="124460" marR="323850" algn="just">
              <a:lnSpc>
                <a:spcPct val="100000"/>
              </a:lnSpc>
              <a:spcAft>
                <a:spcPts val="0"/>
              </a:spcAft>
              <a:tabLst>
                <a:tab pos="393700" algn="l"/>
              </a:tabLst>
            </a:pPr>
            <a:r>
              <a:rPr lang="tr-TR" sz="2400" b="1" dirty="0" smtClean="0">
                <a:latin typeface="Calibri" panose="020F0502020204030204" pitchFamily="34" charset="0"/>
                <a:ea typeface="Times New Roman" panose="02020603050405020304" pitchFamily="18" charset="0"/>
              </a:rPr>
              <a:t> </a:t>
            </a:r>
            <a:endParaRPr lang="tr-TR" sz="2400" dirty="0">
              <a:latin typeface="Times New Roman" panose="02020603050405020304" pitchFamily="18" charset="0"/>
              <a:ea typeface="Times New Roman" panose="02020603050405020304" pitchFamily="18" charset="0"/>
            </a:endParaRPr>
          </a:p>
        </p:txBody>
      </p:sp>
      <p:sp>
        <p:nvSpPr>
          <p:cNvPr id="6" name="Dikdörtgen 5"/>
          <p:cNvSpPr/>
          <p:nvPr/>
        </p:nvSpPr>
        <p:spPr>
          <a:xfrm>
            <a:off x="145139" y="1397185"/>
            <a:ext cx="7663544"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1: EĞİTİM</a:t>
            </a:r>
            <a:r>
              <a:rPr kumimoji="0" lang="tr-TR" sz="2800" b="0" i="0" u="none" strike="noStrike" kern="1200" cap="none" spc="0" normalizeH="0" noProof="0" dirty="0" smtClean="0">
                <a:ln>
                  <a:noFill/>
                </a:ln>
                <a:solidFill>
                  <a:prstClr val="black"/>
                </a:solidFill>
                <a:effectLst/>
                <a:uLnTx/>
                <a:uFillTx/>
                <a:latin typeface="Calibri" panose="020F0502020204030204"/>
                <a:ea typeface="+mn-ea"/>
                <a:cs typeface="+mn-cs"/>
              </a:rPr>
              <a:t> PROGRAMININ </a:t>
            </a: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AMAÇLARI</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338627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7663544"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1: EĞİTİM</a:t>
            </a:r>
            <a:r>
              <a:rPr kumimoji="0" lang="tr-TR" sz="2800" b="0" i="0" u="none" strike="noStrike" kern="1200" cap="none" spc="0" normalizeH="0" noProof="0" dirty="0" smtClean="0">
                <a:ln>
                  <a:noFill/>
                </a:ln>
                <a:solidFill>
                  <a:prstClr val="black"/>
                </a:solidFill>
                <a:effectLst/>
                <a:uLnTx/>
                <a:uFillTx/>
                <a:latin typeface="Calibri" panose="020F0502020204030204"/>
                <a:ea typeface="+mn-ea"/>
                <a:cs typeface="+mn-cs"/>
              </a:rPr>
              <a:t> PROGRAMININ </a:t>
            </a: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AMAÇLARI</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5" name="Resim 4"/>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1422" y="2050210"/>
            <a:ext cx="7872140" cy="4472442"/>
          </a:xfrm>
          <a:prstGeom prst="rect">
            <a:avLst/>
          </a:prstGeom>
          <a:noFill/>
        </p:spPr>
      </p:pic>
      <p:pic>
        <p:nvPicPr>
          <p:cNvPr id="2052" name="Picture 4" descr="PUKÖ Döngüsü (PUKO) Nedir? - İdealkoç"/>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61009" y="2819400"/>
            <a:ext cx="3901745" cy="3886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27332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4" name="Dikdörtgen 3"/>
          <p:cNvSpPr/>
          <p:nvPr/>
        </p:nvSpPr>
        <p:spPr>
          <a:xfrm>
            <a:off x="16492" y="2018606"/>
            <a:ext cx="12023107" cy="4616648"/>
          </a:xfrm>
          <a:prstGeom prst="rect">
            <a:avLst/>
          </a:prstGeom>
          <a:ln w="38100">
            <a:solidFill>
              <a:srgbClr val="FFC000"/>
            </a:solidFill>
          </a:ln>
        </p:spPr>
        <p:txBody>
          <a:bodyPr wrap="square">
            <a:spAutoFit/>
          </a:bodyPr>
          <a:lstStyle/>
          <a:p>
            <a:r>
              <a:rPr lang="tr-TR" sz="2400" b="1" dirty="0"/>
              <a:t>Program çıktıları, Türkiye Yükseköğretim Yeterlilikler Çerçevesi (TYYÇ), varsa ilgili alanın yeterlilikleri ve Ulusal Çekirdek Eğitim Programı (ÇEP) ile uyumlu bilgi, beceri ve yetkinlikler ile 21. yüzyıl anahtar yetkinliklerini kapsayacak şekilde </a:t>
            </a:r>
            <a:r>
              <a:rPr lang="tr-TR" sz="2400" b="1" dirty="0" smtClean="0"/>
              <a:t>tanımlanmalıdır.</a:t>
            </a:r>
          </a:p>
          <a:p>
            <a:endParaRPr lang="tr-TR" sz="2400" b="1" dirty="0"/>
          </a:p>
          <a:p>
            <a:r>
              <a:rPr lang="tr-TR" dirty="0"/>
              <a:t>Program çıktılarının iç ve dış paydaşların görüşleri alınarak belirlenme süreci anlatılmalıdır. Program çıktılarını burada sıralanmalıdır. </a:t>
            </a:r>
            <a:r>
              <a:rPr lang="tr-TR" sz="2400" b="1" dirty="0">
                <a:solidFill>
                  <a:srgbClr val="FF0000"/>
                </a:solidFill>
              </a:rPr>
              <a:t>Program çıktıları yukarıda verilen tanıma uymalı ve öğrencilerin mezuniyetlerine kadar edinmeleri beklenen bilgi, beceri ve davranışlardan oluşmalıdır.</a:t>
            </a:r>
          </a:p>
          <a:p>
            <a:r>
              <a:rPr lang="tr-TR" dirty="0"/>
              <a:t> </a:t>
            </a:r>
          </a:p>
          <a:p>
            <a:r>
              <a:rPr lang="tr-TR" dirty="0"/>
              <a:t>Program çıktılarının eğitim programının amaçlarıyla uyumunu irdeleyiniz ve eğitim programının amaçlarına erişilmesini nasıl desteklediğini, aralarındaki ilişkileri kurarak açıklayınız.</a:t>
            </a:r>
          </a:p>
          <a:p>
            <a:r>
              <a:rPr lang="tr-TR" dirty="0"/>
              <a:t> </a:t>
            </a:r>
          </a:p>
          <a:p>
            <a:r>
              <a:rPr lang="tr-TR" dirty="0"/>
              <a:t>Program çıktılarının, Türkiye Yükseköğretim Yeterlilikler Çerçevesi (TYYÇ) Lisans Programları Çıktıları ve varsa alan/çekirdek program yeterliliklerini ile ilişkisi kurulmalıdır. Program çıktıları ile TYYÇ yeterlilikleri ilişkilendirmesini bir matris ile gösteriniz.</a:t>
            </a:r>
          </a:p>
          <a:p>
            <a:pPr marL="124460" marR="323850" algn="just">
              <a:lnSpc>
                <a:spcPct val="100000"/>
              </a:lnSpc>
              <a:spcAft>
                <a:spcPts val="0"/>
              </a:spcAft>
              <a:tabLst>
                <a:tab pos="393700" algn="l"/>
              </a:tabLst>
            </a:pPr>
            <a:r>
              <a:rPr lang="tr-TR" sz="2400" b="1" dirty="0" smtClean="0">
                <a:latin typeface="Calibri" panose="020F0502020204030204" pitchFamily="34" charset="0"/>
                <a:ea typeface="Times New Roman" panose="02020603050405020304" pitchFamily="18" charset="0"/>
              </a:rPr>
              <a:t> </a:t>
            </a:r>
            <a:endParaRPr lang="tr-TR" sz="2400" dirty="0">
              <a:latin typeface="Times New Roman" panose="02020603050405020304" pitchFamily="18" charset="0"/>
              <a:ea typeface="Times New Roman" panose="02020603050405020304" pitchFamily="18" charset="0"/>
            </a:endParaRPr>
          </a:p>
        </p:txBody>
      </p:sp>
      <p:sp>
        <p:nvSpPr>
          <p:cNvPr id="6" name="Dikdörtgen 5"/>
          <p:cNvSpPr/>
          <p:nvPr/>
        </p:nvSpPr>
        <p:spPr>
          <a:xfrm>
            <a:off x="145139" y="1397185"/>
            <a:ext cx="5094518" cy="523220"/>
          </a:xfrm>
          <a:prstGeom prst="rect">
            <a:avLst/>
          </a:prstGeom>
          <a:solidFill>
            <a:srgbClr val="FF0000"/>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1" i="0" u="none" strike="noStrike" kern="1200" cap="none" spc="0" normalizeH="0" baseline="0" noProof="0" dirty="0" smtClean="0">
                <a:ln>
                  <a:noFill/>
                </a:ln>
                <a:solidFill>
                  <a:schemeClr val="bg1"/>
                </a:solidFill>
                <a:effectLst/>
                <a:uLnTx/>
                <a:uFillTx/>
                <a:latin typeface="Calibri" panose="020F0502020204030204"/>
                <a:ea typeface="+mn-ea"/>
                <a:cs typeface="+mn-cs"/>
              </a:rPr>
              <a:t>ÖLÇÜT 2: </a:t>
            </a:r>
            <a:r>
              <a:rPr kumimoji="0" lang="tr-TR" sz="2800" b="1" i="0" u="none" strike="noStrike" kern="1200" cap="none" spc="0" normalizeH="0" noProof="0" dirty="0" smtClean="0">
                <a:ln>
                  <a:noFill/>
                </a:ln>
                <a:solidFill>
                  <a:schemeClr val="bg1"/>
                </a:solidFill>
                <a:effectLst/>
                <a:uLnTx/>
                <a:uFillTx/>
                <a:latin typeface="Calibri" panose="020F0502020204030204"/>
                <a:ea typeface="+mn-ea"/>
                <a:cs typeface="+mn-cs"/>
              </a:rPr>
              <a:t>PROGRAM ÇIKTILARI</a:t>
            </a:r>
            <a:endParaRPr kumimoji="0" lang="tr-TR" sz="2800" b="1" i="0" u="none" strike="noStrike" kern="1200" cap="none" spc="0" normalizeH="0" baseline="0" noProof="0" dirty="0">
              <a:ln>
                <a:noFill/>
              </a:ln>
              <a:solidFill>
                <a:schemeClr val="bg1"/>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428562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11257152"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2: </a:t>
            </a:r>
            <a:r>
              <a:rPr kumimoji="0" lang="tr-TR" sz="2800" b="0" i="0" u="none" strike="noStrike" kern="1200" cap="none" spc="0" normalizeH="0" noProof="0" dirty="0" smtClean="0">
                <a:ln>
                  <a:noFill/>
                </a:ln>
                <a:solidFill>
                  <a:prstClr val="black"/>
                </a:solidFill>
                <a:effectLst/>
                <a:uLnTx/>
                <a:uFillTx/>
                <a:latin typeface="Calibri" panose="020F0502020204030204"/>
                <a:ea typeface="+mn-ea"/>
                <a:cs typeface="+mn-cs"/>
              </a:rPr>
              <a:t>PROGRAM </a:t>
            </a:r>
            <a:r>
              <a:rPr kumimoji="0" lang="tr-TR" sz="2800" b="0" i="0" u="none" strike="noStrike" kern="1200" cap="none" spc="0" normalizeH="0" noProof="0" dirty="0" smtClean="0">
                <a:ln>
                  <a:noFill/>
                </a:ln>
                <a:solidFill>
                  <a:prstClr val="black"/>
                </a:solidFill>
                <a:effectLst/>
                <a:uLnTx/>
                <a:uFillTx/>
                <a:latin typeface="Calibri" panose="020F0502020204030204"/>
                <a:ea typeface="+mn-ea"/>
                <a:cs typeface="+mn-cs"/>
              </a:rPr>
              <a:t>ÇIKTILARI-BLOOM TAKSONOMİSİ</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2" name="Tablo 1"/>
          <p:cNvGraphicFramePr>
            <a:graphicFrameLocks noGrp="1"/>
          </p:cNvGraphicFramePr>
          <p:nvPr>
            <p:extLst>
              <p:ext uri="{D42A27DB-BD31-4B8C-83A1-F6EECF244321}">
                <p14:modId xmlns:p14="http://schemas.microsoft.com/office/powerpoint/2010/main" val="480173254"/>
              </p:ext>
            </p:extLst>
          </p:nvPr>
        </p:nvGraphicFramePr>
        <p:xfrm>
          <a:off x="269829" y="2206323"/>
          <a:ext cx="11783628" cy="4457470"/>
        </p:xfrm>
        <a:graphic>
          <a:graphicData uri="http://schemas.openxmlformats.org/drawingml/2006/table">
            <a:tbl>
              <a:tblPr/>
              <a:tblGrid>
                <a:gridCol w="1739080">
                  <a:extLst>
                    <a:ext uri="{9D8B030D-6E8A-4147-A177-3AD203B41FA5}">
                      <a16:colId xmlns:a16="http://schemas.microsoft.com/office/drawing/2014/main" val="954602535"/>
                    </a:ext>
                  </a:extLst>
                </a:gridCol>
                <a:gridCol w="2646218">
                  <a:extLst>
                    <a:ext uri="{9D8B030D-6E8A-4147-A177-3AD203B41FA5}">
                      <a16:colId xmlns:a16="http://schemas.microsoft.com/office/drawing/2014/main" val="340856918"/>
                    </a:ext>
                  </a:extLst>
                </a:gridCol>
                <a:gridCol w="2299855">
                  <a:extLst>
                    <a:ext uri="{9D8B030D-6E8A-4147-A177-3AD203B41FA5}">
                      <a16:colId xmlns:a16="http://schemas.microsoft.com/office/drawing/2014/main" val="1073822056"/>
                    </a:ext>
                  </a:extLst>
                </a:gridCol>
                <a:gridCol w="5098475">
                  <a:extLst>
                    <a:ext uri="{9D8B030D-6E8A-4147-A177-3AD203B41FA5}">
                      <a16:colId xmlns:a16="http://schemas.microsoft.com/office/drawing/2014/main" val="965509857"/>
                    </a:ext>
                  </a:extLst>
                </a:gridCol>
              </a:tblGrid>
              <a:tr h="565428">
                <a:tc>
                  <a:txBody>
                    <a:bodyPr/>
                    <a:lstStyle/>
                    <a:p>
                      <a:pPr rtl="0"/>
                      <a:r>
                        <a:rPr lang="tr-TR" sz="1800" b="1">
                          <a:solidFill>
                            <a:srgbClr val="1F1F1F"/>
                          </a:solidFill>
                          <a:effectLst/>
                          <a:latin typeface="Google Sans Text"/>
                        </a:rPr>
                        <a:t>Program Türü</a:t>
                      </a:r>
                      <a:endParaRPr lang="tr-TR" sz="1800">
                        <a:solidFill>
                          <a:srgbClr val="1F1F1F"/>
                        </a:solidFill>
                        <a:effectLst/>
                        <a:latin typeface="Google Sans Text"/>
                      </a:endParaRPr>
                    </a:p>
                  </a:txBody>
                  <a:tcPr marL="92189" marR="92189" marT="61460" marB="6146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1800" b="1">
                          <a:solidFill>
                            <a:srgbClr val="1F1F1F"/>
                          </a:solidFill>
                          <a:effectLst/>
                          <a:latin typeface="Google Sans Text"/>
                        </a:rPr>
                        <a:t>TYÇ Seviyesi</a:t>
                      </a:r>
                      <a:endParaRPr lang="tr-TR" sz="1800">
                        <a:solidFill>
                          <a:srgbClr val="1F1F1F"/>
                        </a:solidFill>
                        <a:effectLst/>
                        <a:latin typeface="Google Sans Text"/>
                      </a:endParaRPr>
                    </a:p>
                  </a:txBody>
                  <a:tcPr marL="92189" marR="92189" marT="61460" marB="6146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1800" b="1">
                          <a:solidFill>
                            <a:srgbClr val="1F1F1F"/>
                          </a:solidFill>
                          <a:effectLst/>
                          <a:latin typeface="Google Sans Text"/>
                        </a:rPr>
                        <a:t>Odaklanılan Bloom Basamakları</a:t>
                      </a:r>
                      <a:endParaRPr lang="tr-TR" sz="1800">
                        <a:solidFill>
                          <a:srgbClr val="1F1F1F"/>
                        </a:solidFill>
                        <a:effectLst/>
                        <a:latin typeface="Google Sans Text"/>
                      </a:endParaRPr>
                    </a:p>
                  </a:txBody>
                  <a:tcPr marL="92189" marR="92189" marT="61460" marB="6146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1800" b="1">
                          <a:solidFill>
                            <a:srgbClr val="1F1F1F"/>
                          </a:solidFill>
                          <a:effectLst/>
                          <a:latin typeface="Google Sans Text"/>
                        </a:rPr>
                        <a:t>Temel Eğitim Hedefi ve Yetkinlik Beklentisi</a:t>
                      </a:r>
                      <a:endParaRPr lang="tr-TR" sz="1800">
                        <a:solidFill>
                          <a:srgbClr val="1F1F1F"/>
                        </a:solidFill>
                        <a:effectLst/>
                        <a:latin typeface="Google Sans Text"/>
                      </a:endParaRPr>
                    </a:p>
                  </a:txBody>
                  <a:tcPr marL="92189" marR="92189" marT="61460" marB="6146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35283265"/>
                  </a:ext>
                </a:extLst>
              </a:tr>
              <a:tr h="1450446">
                <a:tc>
                  <a:txBody>
                    <a:bodyPr/>
                    <a:lstStyle/>
                    <a:p>
                      <a:pPr rtl="0"/>
                      <a:r>
                        <a:rPr lang="tr-TR" sz="1800" b="1">
                          <a:solidFill>
                            <a:srgbClr val="1F1F1F"/>
                          </a:solidFill>
                          <a:effectLst/>
                          <a:latin typeface="Google Sans Text"/>
                        </a:rPr>
                        <a:t>Önlisans (2 Yıl)</a:t>
                      </a:r>
                      <a:endParaRPr lang="tr-TR" sz="1800">
                        <a:solidFill>
                          <a:srgbClr val="1F1F1F"/>
                        </a:solidFill>
                        <a:effectLst/>
                        <a:latin typeface="Google Sans Text"/>
                      </a:endParaRPr>
                    </a:p>
                  </a:txBody>
                  <a:tcPr marL="92189" marR="92189" marT="61460" marB="6146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1800">
                          <a:solidFill>
                            <a:srgbClr val="1F1F1F"/>
                          </a:solidFill>
                          <a:effectLst/>
                          <a:latin typeface="Google Sans Text"/>
                        </a:rPr>
                        <a:t>5. Seviye</a:t>
                      </a:r>
                    </a:p>
                  </a:txBody>
                  <a:tcPr marL="92189" marR="92189" marT="61460" marB="6146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pt-BR" sz="1800">
                          <a:solidFill>
                            <a:srgbClr val="1F1F1F"/>
                          </a:solidFill>
                          <a:effectLst/>
                          <a:latin typeface="Google Sans Text"/>
                        </a:rPr>
                        <a:t>Hatırlama, Anlama, </a:t>
                      </a:r>
                      <a:r>
                        <a:rPr lang="pt-BR" sz="1800" b="1">
                          <a:solidFill>
                            <a:srgbClr val="1F1F1F"/>
                          </a:solidFill>
                          <a:effectLst/>
                          <a:latin typeface="Google Sans Text"/>
                        </a:rPr>
                        <a:t>Uygulama</a:t>
                      </a:r>
                      <a:r>
                        <a:rPr lang="pt-BR" sz="1800">
                          <a:solidFill>
                            <a:srgbClr val="1F1F1F"/>
                          </a:solidFill>
                          <a:effectLst/>
                          <a:latin typeface="Google Sans Text"/>
                        </a:rPr>
                        <a:t>, </a:t>
                      </a:r>
                      <a:r>
                        <a:rPr lang="pt-BR" sz="1800" i="1">
                          <a:solidFill>
                            <a:srgbClr val="1F1F1F"/>
                          </a:solidFill>
                          <a:effectLst/>
                          <a:latin typeface="Google Sans Text"/>
                        </a:rPr>
                        <a:t>Temel Analiz</a:t>
                      </a:r>
                      <a:endParaRPr lang="pt-BR" sz="1800">
                        <a:solidFill>
                          <a:srgbClr val="1F1F1F"/>
                        </a:solidFill>
                        <a:effectLst/>
                        <a:latin typeface="Google Sans Text"/>
                      </a:endParaRPr>
                    </a:p>
                  </a:txBody>
                  <a:tcPr marL="92189" marR="92189" marT="61460" marB="6146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1800">
                          <a:solidFill>
                            <a:srgbClr val="1F1F1F"/>
                          </a:solidFill>
                          <a:effectLst/>
                          <a:latin typeface="Google Sans Text"/>
                        </a:rPr>
                        <a:t>Öğrenciyi sahaya ve iş hayatına hazırlamak. Teorik bilgiyi mesleki pratiğe dönüştürmek, standart süreçleri ve yöntemleri </a:t>
                      </a:r>
                      <a:r>
                        <a:rPr lang="tr-TR" sz="1800" b="1">
                          <a:solidFill>
                            <a:srgbClr val="1F1F1F"/>
                          </a:solidFill>
                          <a:effectLst/>
                          <a:latin typeface="Google Sans Text"/>
                        </a:rPr>
                        <a:t>uygulamak</a:t>
                      </a:r>
                      <a:r>
                        <a:rPr lang="tr-TR" sz="1800">
                          <a:solidFill>
                            <a:srgbClr val="1F1F1F"/>
                          </a:solidFill>
                          <a:effectLst/>
                          <a:latin typeface="Google Sans Text"/>
                        </a:rPr>
                        <a:t>.</a:t>
                      </a:r>
                    </a:p>
                  </a:txBody>
                  <a:tcPr marL="92189" marR="92189" marT="61460" marB="6146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275813429"/>
                  </a:ext>
                </a:extLst>
              </a:tr>
              <a:tr h="2335464">
                <a:tc>
                  <a:txBody>
                    <a:bodyPr/>
                    <a:lstStyle/>
                    <a:p>
                      <a:pPr rtl="0"/>
                      <a:r>
                        <a:rPr lang="tr-TR" sz="1800" b="1">
                          <a:solidFill>
                            <a:srgbClr val="1F1F1F"/>
                          </a:solidFill>
                          <a:effectLst/>
                          <a:latin typeface="Google Sans Text"/>
                        </a:rPr>
                        <a:t>Lisans (4 Yıl)</a:t>
                      </a:r>
                      <a:endParaRPr lang="tr-TR" sz="1800">
                        <a:solidFill>
                          <a:srgbClr val="1F1F1F"/>
                        </a:solidFill>
                        <a:effectLst/>
                        <a:latin typeface="Google Sans Text"/>
                      </a:endParaRPr>
                    </a:p>
                  </a:txBody>
                  <a:tcPr marL="92189" marR="92189" marT="61460" marB="6146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1800">
                          <a:solidFill>
                            <a:srgbClr val="1F1F1F"/>
                          </a:solidFill>
                          <a:effectLst/>
                          <a:latin typeface="Google Sans Text"/>
                        </a:rPr>
                        <a:t>6. Seviye</a:t>
                      </a:r>
                    </a:p>
                  </a:txBody>
                  <a:tcPr marL="92189" marR="92189" marT="61460" marB="6146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1800">
                          <a:solidFill>
                            <a:srgbClr val="1F1F1F"/>
                          </a:solidFill>
                          <a:effectLst/>
                          <a:latin typeface="Google Sans Text"/>
                        </a:rPr>
                        <a:t>Uygulama, </a:t>
                      </a:r>
                      <a:r>
                        <a:rPr lang="tr-TR" sz="1800" b="1">
                          <a:solidFill>
                            <a:srgbClr val="1F1F1F"/>
                          </a:solidFill>
                          <a:effectLst/>
                          <a:latin typeface="Google Sans Text"/>
                        </a:rPr>
                        <a:t>Analiz Etme, Değerlendirme, Yaratma</a:t>
                      </a:r>
                      <a:endParaRPr lang="tr-TR" sz="1800">
                        <a:solidFill>
                          <a:srgbClr val="1F1F1F"/>
                        </a:solidFill>
                        <a:effectLst/>
                        <a:latin typeface="Google Sans Text"/>
                      </a:endParaRPr>
                    </a:p>
                  </a:txBody>
                  <a:tcPr marL="92189" marR="92189" marT="61460" marB="6146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1800" dirty="0">
                          <a:solidFill>
                            <a:srgbClr val="1F1F1F"/>
                          </a:solidFill>
                          <a:effectLst/>
                          <a:latin typeface="Google Sans Text"/>
                        </a:rPr>
                        <a:t>Disipline ait derinlemesine kuramsal bilgi edinmek. Karmaşık problemleri </a:t>
                      </a:r>
                      <a:r>
                        <a:rPr lang="tr-TR" sz="1800" b="1" dirty="0">
                          <a:solidFill>
                            <a:srgbClr val="1F1F1F"/>
                          </a:solidFill>
                          <a:effectLst/>
                          <a:latin typeface="Google Sans Text"/>
                        </a:rPr>
                        <a:t>analiz etmek</a:t>
                      </a:r>
                      <a:r>
                        <a:rPr lang="tr-TR" sz="1800" dirty="0">
                          <a:solidFill>
                            <a:srgbClr val="1F1F1F"/>
                          </a:solidFill>
                          <a:effectLst/>
                          <a:latin typeface="Google Sans Text"/>
                        </a:rPr>
                        <a:t>, farklı yaklaşımları </a:t>
                      </a:r>
                      <a:r>
                        <a:rPr lang="tr-TR" sz="1800" b="1" dirty="0">
                          <a:solidFill>
                            <a:srgbClr val="1F1F1F"/>
                          </a:solidFill>
                          <a:effectLst/>
                          <a:latin typeface="Google Sans Text"/>
                        </a:rPr>
                        <a:t>değerlendirmek</a:t>
                      </a:r>
                      <a:r>
                        <a:rPr lang="tr-TR" sz="1800" dirty="0">
                          <a:solidFill>
                            <a:srgbClr val="1F1F1F"/>
                          </a:solidFill>
                          <a:effectLst/>
                          <a:latin typeface="Google Sans Text"/>
                        </a:rPr>
                        <a:t> ve özgün çözümler/araştırmalar </a:t>
                      </a:r>
                      <a:r>
                        <a:rPr lang="tr-TR" sz="1800" b="1" dirty="0">
                          <a:solidFill>
                            <a:srgbClr val="1F1F1F"/>
                          </a:solidFill>
                          <a:effectLst/>
                          <a:latin typeface="Google Sans Text"/>
                        </a:rPr>
                        <a:t>üretmek</a:t>
                      </a:r>
                      <a:r>
                        <a:rPr lang="tr-TR" sz="1800" dirty="0">
                          <a:solidFill>
                            <a:srgbClr val="1F1F1F"/>
                          </a:solidFill>
                          <a:effectLst/>
                          <a:latin typeface="Google Sans Text"/>
                        </a:rPr>
                        <a:t>.</a:t>
                      </a:r>
                    </a:p>
                  </a:txBody>
                  <a:tcPr marL="92189" marR="92189" marT="61460" marB="6146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909409275"/>
                  </a:ext>
                </a:extLst>
              </a:tr>
            </a:tbl>
          </a:graphicData>
        </a:graphic>
      </p:graphicFrame>
    </p:spTree>
    <p:extLst>
      <p:ext uri="{BB962C8B-B14F-4D97-AF65-F5344CB8AC3E}">
        <p14:creationId xmlns:p14="http://schemas.microsoft.com/office/powerpoint/2010/main" val="22926295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11257152"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2: </a:t>
            </a:r>
            <a:r>
              <a:rPr kumimoji="0" lang="tr-TR" sz="2800" b="0" i="0" u="none" strike="noStrike" kern="1200" cap="none" spc="0" normalizeH="0" noProof="0" dirty="0" smtClean="0">
                <a:ln>
                  <a:noFill/>
                </a:ln>
                <a:solidFill>
                  <a:prstClr val="black"/>
                </a:solidFill>
                <a:effectLst/>
                <a:uLnTx/>
                <a:uFillTx/>
                <a:latin typeface="Calibri" panose="020F0502020204030204"/>
                <a:ea typeface="+mn-ea"/>
                <a:cs typeface="+mn-cs"/>
              </a:rPr>
              <a:t>PROGRAM </a:t>
            </a:r>
            <a:r>
              <a:rPr kumimoji="0" lang="tr-TR" sz="2800" b="0" i="0" u="none" strike="noStrike" kern="1200" cap="none" spc="0" normalizeH="0" noProof="0" dirty="0" smtClean="0">
                <a:ln>
                  <a:noFill/>
                </a:ln>
                <a:solidFill>
                  <a:prstClr val="black"/>
                </a:solidFill>
                <a:effectLst/>
                <a:uLnTx/>
                <a:uFillTx/>
                <a:latin typeface="Calibri" panose="020F0502020204030204"/>
                <a:ea typeface="+mn-ea"/>
                <a:cs typeface="+mn-cs"/>
              </a:rPr>
              <a:t>ÇIKTILARI-BLOOM TAKSONOMİSİ</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4" name="Tablo 3"/>
          <p:cNvGraphicFramePr>
            <a:graphicFrameLocks noGrp="1"/>
          </p:cNvGraphicFramePr>
          <p:nvPr>
            <p:extLst>
              <p:ext uri="{D42A27DB-BD31-4B8C-83A1-F6EECF244321}">
                <p14:modId xmlns:p14="http://schemas.microsoft.com/office/powerpoint/2010/main" val="1831455705"/>
              </p:ext>
            </p:extLst>
          </p:nvPr>
        </p:nvGraphicFramePr>
        <p:xfrm>
          <a:off x="145139" y="2014448"/>
          <a:ext cx="11922171" cy="4520469"/>
        </p:xfrm>
        <a:graphic>
          <a:graphicData uri="http://schemas.openxmlformats.org/drawingml/2006/table">
            <a:tbl>
              <a:tblPr/>
              <a:tblGrid>
                <a:gridCol w="1766788">
                  <a:extLst>
                    <a:ext uri="{9D8B030D-6E8A-4147-A177-3AD203B41FA5}">
                      <a16:colId xmlns:a16="http://schemas.microsoft.com/office/drawing/2014/main" val="4029788713"/>
                    </a:ext>
                  </a:extLst>
                </a:gridCol>
                <a:gridCol w="4194297">
                  <a:extLst>
                    <a:ext uri="{9D8B030D-6E8A-4147-A177-3AD203B41FA5}">
                      <a16:colId xmlns:a16="http://schemas.microsoft.com/office/drawing/2014/main" val="158779270"/>
                    </a:ext>
                  </a:extLst>
                </a:gridCol>
                <a:gridCol w="2980543">
                  <a:extLst>
                    <a:ext uri="{9D8B030D-6E8A-4147-A177-3AD203B41FA5}">
                      <a16:colId xmlns:a16="http://schemas.microsoft.com/office/drawing/2014/main" val="3540576702"/>
                    </a:ext>
                  </a:extLst>
                </a:gridCol>
                <a:gridCol w="2980543">
                  <a:extLst>
                    <a:ext uri="{9D8B030D-6E8A-4147-A177-3AD203B41FA5}">
                      <a16:colId xmlns:a16="http://schemas.microsoft.com/office/drawing/2014/main" val="1500193959"/>
                    </a:ext>
                  </a:extLst>
                </a:gridCol>
              </a:tblGrid>
              <a:tr h="205807">
                <a:tc>
                  <a:txBody>
                    <a:bodyPr/>
                    <a:lstStyle/>
                    <a:p>
                      <a:pPr rtl="0"/>
                      <a:r>
                        <a:rPr lang="tr-TR" sz="1500" b="1">
                          <a:solidFill>
                            <a:srgbClr val="1F1F1F"/>
                          </a:solidFill>
                          <a:effectLst/>
                          <a:latin typeface="Google Sans Text"/>
                        </a:rPr>
                        <a:t>Bilişsel Seviye</a:t>
                      </a:r>
                      <a:endParaRPr lang="tr-TR" sz="1500">
                        <a:solidFill>
                          <a:srgbClr val="1F1F1F"/>
                        </a:solidFill>
                        <a:effectLst/>
                        <a:latin typeface="Google Sans Text"/>
                      </a:endParaRPr>
                    </a:p>
                  </a:txBody>
                  <a:tcPr marL="55127" marR="55127" marT="36751" marB="36751"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1500" b="1">
                          <a:solidFill>
                            <a:srgbClr val="1F1F1F"/>
                          </a:solidFill>
                          <a:effectLst/>
                          <a:latin typeface="Google Sans Text"/>
                        </a:rPr>
                        <a:t>Açıklama</a:t>
                      </a:r>
                      <a:endParaRPr lang="tr-TR" sz="1500">
                        <a:solidFill>
                          <a:srgbClr val="1F1F1F"/>
                        </a:solidFill>
                        <a:effectLst/>
                        <a:latin typeface="Google Sans Text"/>
                      </a:endParaRPr>
                    </a:p>
                  </a:txBody>
                  <a:tcPr marL="55127" marR="55127" marT="36751" marB="36751"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1500" b="1">
                          <a:solidFill>
                            <a:srgbClr val="1F1F1F"/>
                          </a:solidFill>
                          <a:effectLst/>
                          <a:latin typeface="Google Sans Text"/>
                        </a:rPr>
                        <a:t>Anahtar Fiiller</a:t>
                      </a:r>
                      <a:endParaRPr lang="tr-TR" sz="1500">
                        <a:solidFill>
                          <a:srgbClr val="1F1F1F"/>
                        </a:solidFill>
                        <a:effectLst/>
                        <a:latin typeface="Google Sans Text"/>
                      </a:endParaRPr>
                    </a:p>
                  </a:txBody>
                  <a:tcPr marL="55127" marR="55127" marT="36751" marB="36751"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1500" b="1">
                          <a:solidFill>
                            <a:srgbClr val="1F1F1F"/>
                          </a:solidFill>
                          <a:effectLst/>
                          <a:latin typeface="Google Sans Text"/>
                        </a:rPr>
                        <a:t>Örnek Soru / Etkinlik</a:t>
                      </a:r>
                      <a:endParaRPr lang="tr-TR" sz="1500">
                        <a:solidFill>
                          <a:srgbClr val="1F1F1F"/>
                        </a:solidFill>
                        <a:effectLst/>
                        <a:latin typeface="Google Sans Text"/>
                      </a:endParaRPr>
                    </a:p>
                  </a:txBody>
                  <a:tcPr marL="55127" marR="55127" marT="36751" marB="36751"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531949511"/>
                  </a:ext>
                </a:extLst>
              </a:tr>
              <a:tr h="735023">
                <a:tc>
                  <a:txBody>
                    <a:bodyPr/>
                    <a:lstStyle/>
                    <a:p>
                      <a:pPr rtl="0"/>
                      <a:r>
                        <a:rPr lang="tr-TR" sz="1500" b="1">
                          <a:solidFill>
                            <a:srgbClr val="1F1F1F"/>
                          </a:solidFill>
                          <a:effectLst/>
                          <a:latin typeface="Google Sans Text"/>
                        </a:rPr>
                        <a:t>1. Hatırlama</a:t>
                      </a:r>
                      <a:endParaRPr lang="tr-TR" sz="1500">
                        <a:solidFill>
                          <a:srgbClr val="1F1F1F"/>
                        </a:solidFill>
                        <a:effectLst/>
                        <a:latin typeface="Google Sans Text"/>
                      </a:endParaRPr>
                    </a:p>
                  </a:txBody>
                  <a:tcPr marL="55127" marR="55127" marT="36751" marB="36751"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1500">
                          <a:solidFill>
                            <a:srgbClr val="1F1F1F"/>
                          </a:solidFill>
                          <a:effectLst/>
                          <a:latin typeface="Google Sans Text"/>
                        </a:rPr>
                        <a:t>Öğrenilen bilgiyi, kavramları veya gerçekleri olduğu gibi bellekten geri çağırma ve tanıma.</a:t>
                      </a:r>
                    </a:p>
                  </a:txBody>
                  <a:tcPr marL="55127" marR="55127" marT="36751" marB="36751"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1500">
                          <a:solidFill>
                            <a:srgbClr val="1F1F1F"/>
                          </a:solidFill>
                          <a:effectLst/>
                          <a:latin typeface="Google Sans Text"/>
                        </a:rPr>
                        <a:t>Tanımla, listele, ezberle, söyle, isimlendir.</a:t>
                      </a:r>
                    </a:p>
                  </a:txBody>
                  <a:tcPr marL="55127" marR="55127" marT="36751" marB="36751"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1500">
                          <a:solidFill>
                            <a:srgbClr val="1F1F1F"/>
                          </a:solidFill>
                          <a:effectLst/>
                          <a:latin typeface="Google Sans Text"/>
                        </a:rPr>
                        <a:t>"Hücrenin temel organellerini listeleyiniz."</a:t>
                      </a:r>
                    </a:p>
                  </a:txBody>
                  <a:tcPr marL="55127" marR="55127" marT="36751" marB="36751"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176441316"/>
                  </a:ext>
                </a:extLst>
              </a:tr>
              <a:tr h="602719">
                <a:tc>
                  <a:txBody>
                    <a:bodyPr/>
                    <a:lstStyle/>
                    <a:p>
                      <a:pPr rtl="0"/>
                      <a:r>
                        <a:rPr lang="tr-TR" sz="1500" b="1">
                          <a:solidFill>
                            <a:srgbClr val="1F1F1F"/>
                          </a:solidFill>
                          <a:effectLst/>
                          <a:latin typeface="Google Sans Text"/>
                        </a:rPr>
                        <a:t>2. Anlama</a:t>
                      </a:r>
                      <a:endParaRPr lang="tr-TR" sz="1500">
                        <a:solidFill>
                          <a:srgbClr val="1F1F1F"/>
                        </a:solidFill>
                        <a:effectLst/>
                        <a:latin typeface="Google Sans Text"/>
                      </a:endParaRPr>
                    </a:p>
                  </a:txBody>
                  <a:tcPr marL="55127" marR="55127" marT="36751" marB="36751"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1500">
                          <a:solidFill>
                            <a:srgbClr val="1F1F1F"/>
                          </a:solidFill>
                          <a:effectLst/>
                          <a:latin typeface="Google Sans Text"/>
                        </a:rPr>
                        <a:t>Bilginin anlamını kavrama, yorumlama ve kendi cümleleriyle ifade edebilme.</a:t>
                      </a:r>
                    </a:p>
                  </a:txBody>
                  <a:tcPr marL="55127" marR="55127" marT="36751" marB="36751"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1500">
                          <a:solidFill>
                            <a:srgbClr val="1F1F1F"/>
                          </a:solidFill>
                          <a:effectLst/>
                          <a:latin typeface="Google Sans Text"/>
                        </a:rPr>
                        <a:t>Açıkla, özetle, çevir, örnek ver, yorumla.</a:t>
                      </a:r>
                    </a:p>
                  </a:txBody>
                  <a:tcPr marL="55127" marR="55127" marT="36751" marB="36751"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1500">
                          <a:solidFill>
                            <a:srgbClr val="1F1F1F"/>
                          </a:solidFill>
                          <a:effectLst/>
                          <a:latin typeface="Google Sans Text"/>
                        </a:rPr>
                        <a:t>"Fotosentez sürecini kendi cümlelerinizle özetleyiniz."</a:t>
                      </a:r>
                    </a:p>
                  </a:txBody>
                  <a:tcPr marL="55127" marR="55127" marT="36751" marB="36751"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84492643"/>
                  </a:ext>
                </a:extLst>
              </a:tr>
              <a:tr h="602719">
                <a:tc>
                  <a:txBody>
                    <a:bodyPr/>
                    <a:lstStyle/>
                    <a:p>
                      <a:pPr rtl="0"/>
                      <a:r>
                        <a:rPr lang="tr-TR" sz="1500" b="1">
                          <a:solidFill>
                            <a:srgbClr val="1F1F1F"/>
                          </a:solidFill>
                          <a:effectLst/>
                          <a:latin typeface="Google Sans Text"/>
                        </a:rPr>
                        <a:t>3. Uygulama</a:t>
                      </a:r>
                      <a:endParaRPr lang="tr-TR" sz="1500">
                        <a:solidFill>
                          <a:srgbClr val="1F1F1F"/>
                        </a:solidFill>
                        <a:effectLst/>
                        <a:latin typeface="Google Sans Text"/>
                      </a:endParaRPr>
                    </a:p>
                  </a:txBody>
                  <a:tcPr marL="55127" marR="55127" marT="36751" marB="36751"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1500">
                          <a:solidFill>
                            <a:srgbClr val="1F1F1F"/>
                          </a:solidFill>
                          <a:effectLst/>
                          <a:latin typeface="Google Sans Text"/>
                        </a:rPr>
                        <a:t>Öğrenilen bilgiyi, kuralı veya yöntemi yeni ve farklı durumlarda kullanma.</a:t>
                      </a:r>
                    </a:p>
                  </a:txBody>
                  <a:tcPr marL="55127" marR="55127" marT="36751" marB="36751"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sv-SE" sz="1500">
                          <a:solidFill>
                            <a:srgbClr val="1F1F1F"/>
                          </a:solidFill>
                          <a:effectLst/>
                          <a:latin typeface="Google Sans Text"/>
                        </a:rPr>
                        <a:t>Çöz, uygula, hesapla, göster, kullan.</a:t>
                      </a:r>
                    </a:p>
                  </a:txBody>
                  <a:tcPr marL="55127" marR="55127" marT="36751" marB="36751"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1500">
                          <a:solidFill>
                            <a:srgbClr val="1F1F1F"/>
                          </a:solidFill>
                          <a:effectLst/>
                          <a:latin typeface="Google Sans Text"/>
                        </a:rPr>
                        <a:t>"Öğrendiğiniz formülü kullanarak tahtadaki denklemi çözünüz."</a:t>
                      </a:r>
                    </a:p>
                  </a:txBody>
                  <a:tcPr marL="55127" marR="55127" marT="36751" marB="36751"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074746038"/>
                  </a:ext>
                </a:extLst>
              </a:tr>
              <a:tr h="735023">
                <a:tc>
                  <a:txBody>
                    <a:bodyPr/>
                    <a:lstStyle/>
                    <a:p>
                      <a:pPr rtl="0"/>
                      <a:r>
                        <a:rPr lang="tr-TR" sz="1500" b="1">
                          <a:solidFill>
                            <a:srgbClr val="1F1F1F"/>
                          </a:solidFill>
                          <a:effectLst/>
                          <a:latin typeface="Google Sans Text"/>
                        </a:rPr>
                        <a:t>4. Analiz Etme</a:t>
                      </a:r>
                      <a:endParaRPr lang="tr-TR" sz="1500">
                        <a:solidFill>
                          <a:srgbClr val="1F1F1F"/>
                        </a:solidFill>
                        <a:effectLst/>
                        <a:latin typeface="Google Sans Text"/>
                      </a:endParaRPr>
                    </a:p>
                  </a:txBody>
                  <a:tcPr marL="55127" marR="55127" marT="36751" marB="36751"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1500">
                          <a:solidFill>
                            <a:srgbClr val="1F1F1F"/>
                          </a:solidFill>
                          <a:effectLst/>
                          <a:latin typeface="Google Sans Text"/>
                        </a:rPr>
                        <a:t>Bilgiyi alt parçalarına ayırma, yapısını anlama ve parçalar arası ilişkileri bulma.</a:t>
                      </a:r>
                    </a:p>
                  </a:txBody>
                  <a:tcPr marL="55127" marR="55127" marT="36751" marB="36751"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1500">
                          <a:solidFill>
                            <a:srgbClr val="1F1F1F"/>
                          </a:solidFill>
                          <a:effectLst/>
                          <a:latin typeface="Google Sans Text"/>
                        </a:rPr>
                        <a:t>Karşılaştır, sınıflandır, incele, ayrıştır.</a:t>
                      </a:r>
                    </a:p>
                  </a:txBody>
                  <a:tcPr marL="55127" marR="55127" marT="36751" marB="36751"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1500">
                          <a:solidFill>
                            <a:srgbClr val="1F1F1F"/>
                          </a:solidFill>
                          <a:effectLst/>
                          <a:latin typeface="Google Sans Text"/>
                        </a:rPr>
                        <a:t>"İki farklı edebi eserdeki ana karakterlerin motivasyonlarını karşılaştırınız."</a:t>
                      </a:r>
                    </a:p>
                  </a:txBody>
                  <a:tcPr marL="55127" marR="55127" marT="36751" marB="36751"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311451831"/>
                  </a:ext>
                </a:extLst>
              </a:tr>
              <a:tr h="735023">
                <a:tc>
                  <a:txBody>
                    <a:bodyPr/>
                    <a:lstStyle/>
                    <a:p>
                      <a:pPr rtl="0"/>
                      <a:r>
                        <a:rPr lang="tr-TR" sz="1500" b="1">
                          <a:solidFill>
                            <a:srgbClr val="1F1F1F"/>
                          </a:solidFill>
                          <a:effectLst/>
                          <a:latin typeface="Google Sans Text"/>
                        </a:rPr>
                        <a:t>5. Değerlendirme</a:t>
                      </a:r>
                      <a:endParaRPr lang="tr-TR" sz="1500">
                        <a:solidFill>
                          <a:srgbClr val="1F1F1F"/>
                        </a:solidFill>
                        <a:effectLst/>
                        <a:latin typeface="Google Sans Text"/>
                      </a:endParaRPr>
                    </a:p>
                  </a:txBody>
                  <a:tcPr marL="55127" marR="55127" marT="36751" marB="36751"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1500">
                          <a:solidFill>
                            <a:srgbClr val="1F1F1F"/>
                          </a:solidFill>
                          <a:effectLst/>
                          <a:latin typeface="Google Sans Text"/>
                        </a:rPr>
                        <a:t>Belirli kriterlere ve standartlara dayanarak bir fikrin, yöntemin veya ürünün değerini yargılama.</a:t>
                      </a:r>
                    </a:p>
                  </a:txBody>
                  <a:tcPr marL="55127" marR="55127" marT="36751" marB="36751"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1500">
                          <a:solidFill>
                            <a:srgbClr val="1F1F1F"/>
                          </a:solidFill>
                          <a:effectLst/>
                          <a:latin typeface="Google Sans Text"/>
                        </a:rPr>
                        <a:t>Yargıla, eleştir, savun, tartış, değerlendir.</a:t>
                      </a:r>
                    </a:p>
                  </a:txBody>
                  <a:tcPr marL="55127" marR="55127" marT="36751" marB="36751"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1500">
                          <a:solidFill>
                            <a:srgbClr val="1F1F1F"/>
                          </a:solidFill>
                          <a:effectLst/>
                          <a:latin typeface="Google Sans Text"/>
                        </a:rPr>
                        <a:t>"Yenilenebilir enerji kaynaklarının ekonomik avantajlarını ve dezavantajlarını tartışınız."</a:t>
                      </a:r>
                    </a:p>
                  </a:txBody>
                  <a:tcPr marL="55127" marR="55127" marT="36751" marB="36751"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637437576"/>
                  </a:ext>
                </a:extLst>
              </a:tr>
              <a:tr h="735023">
                <a:tc>
                  <a:txBody>
                    <a:bodyPr/>
                    <a:lstStyle/>
                    <a:p>
                      <a:pPr rtl="0"/>
                      <a:r>
                        <a:rPr lang="tr-TR" sz="1500" b="1">
                          <a:solidFill>
                            <a:srgbClr val="1F1F1F"/>
                          </a:solidFill>
                          <a:effectLst/>
                          <a:latin typeface="Google Sans Text"/>
                        </a:rPr>
                        <a:t>6. Yaratma</a:t>
                      </a:r>
                      <a:endParaRPr lang="tr-TR" sz="1500">
                        <a:solidFill>
                          <a:srgbClr val="1F1F1F"/>
                        </a:solidFill>
                        <a:effectLst/>
                        <a:latin typeface="Google Sans Text"/>
                      </a:endParaRPr>
                    </a:p>
                  </a:txBody>
                  <a:tcPr marL="55127" marR="55127" marT="36751" marB="36751"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1500">
                          <a:solidFill>
                            <a:srgbClr val="1F1F1F"/>
                          </a:solidFill>
                          <a:effectLst/>
                          <a:latin typeface="Google Sans Text"/>
                        </a:rPr>
                        <a:t>Farklı ögeleri bir araya getirerek yeni, özgün bir bütün, ürün veya fikir ortaya koyma.</a:t>
                      </a:r>
                    </a:p>
                  </a:txBody>
                  <a:tcPr marL="55127" marR="55127" marT="36751" marB="36751"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nb-NO" sz="1500">
                          <a:solidFill>
                            <a:srgbClr val="1F1F1F"/>
                          </a:solidFill>
                          <a:effectLst/>
                          <a:latin typeface="Google Sans Text"/>
                        </a:rPr>
                        <a:t>Tasarla, üret, icat et, planla, oluştur.</a:t>
                      </a:r>
                    </a:p>
                  </a:txBody>
                  <a:tcPr marL="55127" marR="55127" marT="36751" marB="36751"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tr-TR" sz="1500" dirty="0">
                          <a:solidFill>
                            <a:srgbClr val="1F1F1F"/>
                          </a:solidFill>
                          <a:effectLst/>
                          <a:latin typeface="Google Sans Text"/>
                        </a:rPr>
                        <a:t>"Okuldaki israfı önlemek için uygulanabilir, yeni bir geri dönüşüm projesi tasarlayınız."</a:t>
                      </a:r>
                    </a:p>
                  </a:txBody>
                  <a:tcPr marL="55127" marR="55127" marT="36751" marB="36751"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508721835"/>
                  </a:ext>
                </a:extLst>
              </a:tr>
            </a:tbl>
          </a:graphicData>
        </a:graphic>
      </p:graphicFrame>
    </p:spTree>
    <p:extLst>
      <p:ext uri="{BB962C8B-B14F-4D97-AF65-F5344CB8AC3E}">
        <p14:creationId xmlns:p14="http://schemas.microsoft.com/office/powerpoint/2010/main" val="9483642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3" name="Dikdörtgen 22"/>
          <p:cNvSpPr/>
          <p:nvPr/>
        </p:nvSpPr>
        <p:spPr>
          <a:xfrm>
            <a:off x="0" y="1397185"/>
            <a:ext cx="8113486"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2800" dirty="0" smtClean="0">
                <a:solidFill>
                  <a:prstClr val="black"/>
                </a:solidFill>
                <a:latin typeface="Calibri" panose="020F0502020204030204"/>
              </a:rPr>
              <a:t>AKRAN </a:t>
            </a:r>
            <a:r>
              <a:rPr lang="tr-TR" sz="2800" dirty="0" smtClean="0">
                <a:solidFill>
                  <a:prstClr val="black"/>
                </a:solidFill>
                <a:latin typeface="Calibri" panose="020F0502020204030204"/>
              </a:rPr>
              <a:t>DEĞERLENDİRME </a:t>
            </a:r>
            <a:r>
              <a:rPr lang="tr-TR" sz="2800" dirty="0" smtClean="0">
                <a:solidFill>
                  <a:prstClr val="black"/>
                </a:solidFill>
                <a:latin typeface="Calibri" panose="020F0502020204030204"/>
              </a:rPr>
              <a:t>RAPOR HAZIRLAMA</a:t>
            </a: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 EĞİTİMİ</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3" name="Diyagram 2"/>
          <p:cNvGraphicFramePr/>
          <p:nvPr>
            <p:extLst>
              <p:ext uri="{D42A27DB-BD31-4B8C-83A1-F6EECF244321}">
                <p14:modId xmlns:p14="http://schemas.microsoft.com/office/powerpoint/2010/main" val="1546398163"/>
              </p:ext>
            </p:extLst>
          </p:nvPr>
        </p:nvGraphicFramePr>
        <p:xfrm>
          <a:off x="960845" y="2246272"/>
          <a:ext cx="9816011" cy="40369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61415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5094518"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2: </a:t>
            </a:r>
            <a:r>
              <a:rPr kumimoji="0" lang="tr-TR" sz="2800" b="0" i="0" u="none" strike="noStrike" kern="1200" cap="none" spc="0" normalizeH="0" noProof="0" dirty="0" smtClean="0">
                <a:ln>
                  <a:noFill/>
                </a:ln>
                <a:solidFill>
                  <a:prstClr val="black"/>
                </a:solidFill>
                <a:effectLst/>
                <a:uLnTx/>
                <a:uFillTx/>
                <a:latin typeface="Calibri" panose="020F0502020204030204"/>
                <a:ea typeface="+mn-ea"/>
                <a:cs typeface="+mn-cs"/>
              </a:rPr>
              <a:t>PROGRAM ÇIKTILARI</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3" name="Tablo 2"/>
          <p:cNvGraphicFramePr>
            <a:graphicFrameLocks noGrp="1"/>
          </p:cNvGraphicFramePr>
          <p:nvPr>
            <p:extLst>
              <p:ext uri="{D42A27DB-BD31-4B8C-83A1-F6EECF244321}">
                <p14:modId xmlns:p14="http://schemas.microsoft.com/office/powerpoint/2010/main" val="128059726"/>
              </p:ext>
            </p:extLst>
          </p:nvPr>
        </p:nvGraphicFramePr>
        <p:xfrm>
          <a:off x="348109" y="2175162"/>
          <a:ext cx="11636073" cy="4585074"/>
        </p:xfrm>
        <a:graphic>
          <a:graphicData uri="http://schemas.openxmlformats.org/drawingml/2006/table">
            <a:tbl>
              <a:tblPr firstRow="1" firstCol="1" bandRow="1"/>
              <a:tblGrid>
                <a:gridCol w="844778">
                  <a:extLst>
                    <a:ext uri="{9D8B030D-6E8A-4147-A177-3AD203B41FA5}">
                      <a16:colId xmlns:a16="http://schemas.microsoft.com/office/drawing/2014/main" val="257448337"/>
                    </a:ext>
                  </a:extLst>
                </a:gridCol>
                <a:gridCol w="10791295">
                  <a:extLst>
                    <a:ext uri="{9D8B030D-6E8A-4147-A177-3AD203B41FA5}">
                      <a16:colId xmlns:a16="http://schemas.microsoft.com/office/drawing/2014/main" val="1922696282"/>
                    </a:ext>
                  </a:extLst>
                </a:gridCol>
              </a:tblGrid>
              <a:tr h="298826">
                <a:tc>
                  <a:txBody>
                    <a:bodyPr/>
                    <a:lstStyle/>
                    <a:p>
                      <a:pPr>
                        <a:lnSpc>
                          <a:spcPct val="115000"/>
                        </a:lnSpc>
                        <a:spcAft>
                          <a:spcPts val="800"/>
                        </a:spcAft>
                      </a:pPr>
                      <a:r>
                        <a:rPr lang="tr-TR" sz="1800" b="1" kern="100">
                          <a:solidFill>
                            <a:srgbClr val="333333"/>
                          </a:solidFill>
                          <a:effectLst/>
                          <a:latin typeface="Aptos"/>
                          <a:ea typeface="Aptos"/>
                          <a:cs typeface="Times New Roman" panose="02020603050405020304" pitchFamily="18" charset="0"/>
                        </a:rPr>
                        <a:t>PÇ 1</a:t>
                      </a:r>
                      <a:endParaRPr lang="tr-TR" sz="1800" kern="100">
                        <a:effectLst/>
                        <a:latin typeface="Aptos"/>
                        <a:ea typeface="Aptos"/>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800"/>
                        </a:spcAft>
                      </a:pPr>
                      <a:r>
                        <a:rPr lang="tr-TR" sz="1800" kern="100">
                          <a:effectLst/>
                          <a:latin typeface="Aptos"/>
                          <a:ea typeface="Aptos"/>
                          <a:cs typeface="Times New Roman" panose="02020603050405020304" pitchFamily="18" charset="0"/>
                        </a:rPr>
                        <a:t>Beslenme ve diyetetik alanında kuramsal bilgileri öğrenir.</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26032248"/>
                  </a:ext>
                </a:extLst>
              </a:tr>
              <a:tr h="581954">
                <a:tc>
                  <a:txBody>
                    <a:bodyPr/>
                    <a:lstStyle/>
                    <a:p>
                      <a:pPr>
                        <a:lnSpc>
                          <a:spcPct val="115000"/>
                        </a:lnSpc>
                        <a:spcAft>
                          <a:spcPts val="800"/>
                        </a:spcAft>
                      </a:pPr>
                      <a:r>
                        <a:rPr lang="tr-TR" sz="1800" b="1" kern="100">
                          <a:solidFill>
                            <a:srgbClr val="333333"/>
                          </a:solidFill>
                          <a:effectLst/>
                          <a:latin typeface="Aptos"/>
                          <a:ea typeface="Aptos"/>
                          <a:cs typeface="Times New Roman" panose="02020603050405020304" pitchFamily="18" charset="0"/>
                        </a:rPr>
                        <a:t>PÇ 2</a:t>
                      </a:r>
                      <a:endParaRPr lang="tr-TR" sz="1800" kern="100">
                        <a:effectLst/>
                        <a:latin typeface="Aptos"/>
                        <a:ea typeface="Aptos"/>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800"/>
                        </a:spcAft>
                      </a:pPr>
                      <a:r>
                        <a:rPr lang="tr-TR" sz="1800" kern="100" dirty="0">
                          <a:effectLst/>
                          <a:latin typeface="Aptos"/>
                          <a:ea typeface="Aptos"/>
                          <a:cs typeface="Times New Roman" panose="02020603050405020304" pitchFamily="18" charset="0"/>
                        </a:rPr>
                        <a:t>Beslenme ve Diyetetik alanındaki bilimsel bilgiyi anlama, ilişkilendirme, değerlendirme yeteneğine sahiptir.</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91430126"/>
                  </a:ext>
                </a:extLst>
              </a:tr>
              <a:tr h="597653">
                <a:tc>
                  <a:txBody>
                    <a:bodyPr/>
                    <a:lstStyle/>
                    <a:p>
                      <a:pPr>
                        <a:lnSpc>
                          <a:spcPct val="115000"/>
                        </a:lnSpc>
                        <a:spcAft>
                          <a:spcPts val="800"/>
                        </a:spcAft>
                      </a:pPr>
                      <a:r>
                        <a:rPr lang="tr-TR" sz="1800" b="1" kern="100">
                          <a:solidFill>
                            <a:srgbClr val="333333"/>
                          </a:solidFill>
                          <a:effectLst/>
                          <a:latin typeface="Aptos"/>
                          <a:ea typeface="Aptos"/>
                          <a:cs typeface="Times New Roman" panose="02020603050405020304" pitchFamily="18" charset="0"/>
                        </a:rPr>
                        <a:t>PÇ 3</a:t>
                      </a:r>
                      <a:endParaRPr lang="tr-TR" sz="1800" kern="100">
                        <a:effectLst/>
                        <a:latin typeface="Aptos"/>
                        <a:ea typeface="Aptos"/>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800"/>
                        </a:spcAft>
                      </a:pPr>
                      <a:r>
                        <a:rPr lang="tr-TR" sz="1800" kern="100">
                          <a:effectLst/>
                          <a:latin typeface="Aptos"/>
                          <a:ea typeface="Aptos"/>
                          <a:cs typeface="Times New Roman" panose="02020603050405020304" pitchFamily="18" charset="0"/>
                        </a:rPr>
                        <a:t>Sağlıklı ve hasta bireylerin beslenme durumunu kanıta dayalı verilerle analiz etme, tıbbi beslenme tedavisi uygulama konusunda beceri kazanır.</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46224649"/>
                  </a:ext>
                </a:extLst>
              </a:tr>
              <a:tr h="581954">
                <a:tc>
                  <a:txBody>
                    <a:bodyPr/>
                    <a:lstStyle/>
                    <a:p>
                      <a:pPr>
                        <a:lnSpc>
                          <a:spcPct val="115000"/>
                        </a:lnSpc>
                        <a:spcAft>
                          <a:spcPts val="800"/>
                        </a:spcAft>
                      </a:pPr>
                      <a:r>
                        <a:rPr lang="tr-TR" sz="1800" b="1" kern="100">
                          <a:solidFill>
                            <a:srgbClr val="333333"/>
                          </a:solidFill>
                          <a:effectLst/>
                          <a:latin typeface="Aptos"/>
                          <a:ea typeface="Aptos"/>
                          <a:cs typeface="Times New Roman" panose="02020603050405020304" pitchFamily="18" charset="0"/>
                        </a:rPr>
                        <a:t>PÇ 4</a:t>
                      </a:r>
                      <a:endParaRPr lang="tr-TR" sz="1800" kern="100">
                        <a:effectLst/>
                        <a:latin typeface="Aptos"/>
                        <a:ea typeface="Aptos"/>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800"/>
                        </a:spcAft>
                      </a:pPr>
                      <a:r>
                        <a:rPr lang="tr-TR" sz="1800" kern="100">
                          <a:effectLst/>
                          <a:latin typeface="Aptos"/>
                          <a:ea typeface="Aptos"/>
                          <a:cs typeface="Times New Roman" panose="02020603050405020304" pitchFamily="18" charset="0"/>
                        </a:rPr>
                        <a:t>Bireysel ve disiplinler arası çalışma ve araştırma yapabilme gelişimi edinir.</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24854785"/>
                  </a:ext>
                </a:extLst>
              </a:tr>
              <a:tr h="597653">
                <a:tc>
                  <a:txBody>
                    <a:bodyPr/>
                    <a:lstStyle/>
                    <a:p>
                      <a:pPr>
                        <a:lnSpc>
                          <a:spcPct val="115000"/>
                        </a:lnSpc>
                        <a:spcAft>
                          <a:spcPts val="800"/>
                        </a:spcAft>
                      </a:pPr>
                      <a:r>
                        <a:rPr lang="tr-TR" sz="1800" b="1" kern="100">
                          <a:solidFill>
                            <a:srgbClr val="333333"/>
                          </a:solidFill>
                          <a:effectLst/>
                          <a:latin typeface="Aptos"/>
                          <a:ea typeface="Aptos"/>
                          <a:cs typeface="Times New Roman" panose="02020603050405020304" pitchFamily="18" charset="0"/>
                        </a:rPr>
                        <a:t>PÇ 5</a:t>
                      </a:r>
                      <a:endParaRPr lang="tr-TR" sz="1800" kern="100">
                        <a:effectLst/>
                        <a:latin typeface="Aptos"/>
                        <a:ea typeface="Aptos"/>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800"/>
                        </a:spcAft>
                      </a:pPr>
                      <a:r>
                        <a:rPr lang="tr-TR" sz="1800" kern="100">
                          <a:effectLst/>
                          <a:latin typeface="Aptos"/>
                          <a:ea typeface="Aptos"/>
                          <a:cs typeface="Times New Roman" panose="02020603050405020304" pitchFamily="18" charset="0"/>
                        </a:rPr>
                        <a:t>Yaşam boyu öğrenme ve kalite yönetiminin önemini benimseyerek bilim, teknoloji, eğitim ve sağlık konusundaki son gelişmeleri takip edebilme ve kendini sürekli geliştirme kabiliyeti kazanır.</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96613412"/>
                  </a:ext>
                </a:extLst>
              </a:tr>
              <a:tr h="581954">
                <a:tc>
                  <a:txBody>
                    <a:bodyPr/>
                    <a:lstStyle/>
                    <a:p>
                      <a:pPr>
                        <a:lnSpc>
                          <a:spcPct val="115000"/>
                        </a:lnSpc>
                        <a:spcAft>
                          <a:spcPts val="800"/>
                        </a:spcAft>
                      </a:pPr>
                      <a:r>
                        <a:rPr lang="tr-TR" sz="1800" b="1" kern="100">
                          <a:solidFill>
                            <a:srgbClr val="333333"/>
                          </a:solidFill>
                          <a:effectLst/>
                          <a:latin typeface="Aptos"/>
                          <a:ea typeface="Aptos"/>
                          <a:cs typeface="Times New Roman" panose="02020603050405020304" pitchFamily="18" charset="0"/>
                        </a:rPr>
                        <a:t>PÇ 6</a:t>
                      </a:r>
                      <a:endParaRPr lang="tr-TR" sz="1800" kern="100">
                        <a:effectLst/>
                        <a:latin typeface="Aptos"/>
                        <a:ea typeface="Aptos"/>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800"/>
                        </a:spcAft>
                      </a:pPr>
                      <a:r>
                        <a:rPr lang="tr-TR" sz="1800" kern="100">
                          <a:effectLst/>
                          <a:latin typeface="Aptos"/>
                          <a:ea typeface="Aptos"/>
                          <a:cs typeface="Times New Roman" panose="02020603050405020304" pitchFamily="18" charset="0"/>
                        </a:rPr>
                        <a:t>Beslenme ve Diyetetik alanı ile ilgili mesleki konularda ulusal ve uluslararası düzeyde sözlü ve yazılı olarak iletişim kurabilir. </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15677951"/>
                  </a:ext>
                </a:extLst>
              </a:tr>
              <a:tr h="597653">
                <a:tc>
                  <a:txBody>
                    <a:bodyPr/>
                    <a:lstStyle/>
                    <a:p>
                      <a:pPr>
                        <a:lnSpc>
                          <a:spcPct val="115000"/>
                        </a:lnSpc>
                        <a:spcAft>
                          <a:spcPts val="800"/>
                        </a:spcAft>
                      </a:pPr>
                      <a:r>
                        <a:rPr lang="tr-TR" sz="1800" b="1" kern="100">
                          <a:solidFill>
                            <a:srgbClr val="333333"/>
                          </a:solidFill>
                          <a:effectLst/>
                          <a:latin typeface="Aptos"/>
                          <a:ea typeface="Aptos"/>
                          <a:cs typeface="Times New Roman" panose="02020603050405020304" pitchFamily="18" charset="0"/>
                        </a:rPr>
                        <a:t>PÇ 7</a:t>
                      </a:r>
                      <a:endParaRPr lang="tr-TR" sz="1800" kern="100">
                        <a:effectLst/>
                        <a:latin typeface="Aptos"/>
                        <a:ea typeface="Aptos"/>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800"/>
                        </a:spcAft>
                      </a:pPr>
                      <a:r>
                        <a:rPr lang="tr-TR" sz="1800" kern="100">
                          <a:effectLst/>
                          <a:latin typeface="Aptos"/>
                          <a:ea typeface="Aptos"/>
                          <a:cs typeface="Times New Roman" panose="02020603050405020304" pitchFamily="18" charset="0"/>
                        </a:rPr>
                        <a:t>Ulusal ve uluslararası düzeyde bireysel ve toplumsal beslenme durumu göz önüne alınarak, beslenme, hasta hakları ve diğer politikaların oluşturulması konusunda bilgi ve uygulamaya yönelik yetkinlik edinir.</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03999984"/>
                  </a:ext>
                </a:extLst>
              </a:tr>
              <a:tr h="581954">
                <a:tc>
                  <a:txBody>
                    <a:bodyPr/>
                    <a:lstStyle/>
                    <a:p>
                      <a:pPr>
                        <a:lnSpc>
                          <a:spcPct val="115000"/>
                        </a:lnSpc>
                        <a:spcAft>
                          <a:spcPts val="800"/>
                        </a:spcAft>
                      </a:pPr>
                      <a:r>
                        <a:rPr lang="tr-TR" sz="1800" b="1" kern="100">
                          <a:solidFill>
                            <a:srgbClr val="333333"/>
                          </a:solidFill>
                          <a:effectLst/>
                          <a:latin typeface="Aptos"/>
                          <a:ea typeface="Aptos"/>
                          <a:cs typeface="Times New Roman" panose="02020603050405020304" pitchFamily="18" charset="0"/>
                        </a:rPr>
                        <a:t>PÇ 8</a:t>
                      </a:r>
                      <a:endParaRPr lang="tr-TR" sz="1800" kern="100">
                        <a:effectLst/>
                        <a:latin typeface="Aptos"/>
                        <a:ea typeface="Aptos"/>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800"/>
                        </a:spcAft>
                      </a:pPr>
                      <a:r>
                        <a:rPr lang="tr-TR" sz="1800" kern="100" dirty="0">
                          <a:effectLst/>
                          <a:latin typeface="Aptos"/>
                          <a:ea typeface="Aptos"/>
                          <a:cs typeface="Times New Roman" panose="02020603050405020304" pitchFamily="18" charset="0"/>
                        </a:rPr>
                        <a:t>Bireye, topluma ve mesleğe karşı etik ilkelere uygun davranma bilinci kazanır. </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4368500"/>
                  </a:ext>
                </a:extLst>
              </a:tr>
            </a:tbl>
          </a:graphicData>
        </a:graphic>
      </p:graphicFrame>
    </p:spTree>
    <p:extLst>
      <p:ext uri="{BB962C8B-B14F-4D97-AF65-F5344CB8AC3E}">
        <p14:creationId xmlns:p14="http://schemas.microsoft.com/office/powerpoint/2010/main" val="52248436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5094518"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2: </a:t>
            </a:r>
            <a:r>
              <a:rPr kumimoji="0" lang="tr-TR" sz="2800" b="0" i="0" u="none" strike="noStrike" kern="1200" cap="none" spc="0" normalizeH="0" noProof="0" dirty="0" smtClean="0">
                <a:ln>
                  <a:noFill/>
                </a:ln>
                <a:solidFill>
                  <a:prstClr val="black"/>
                </a:solidFill>
                <a:effectLst/>
                <a:uLnTx/>
                <a:uFillTx/>
                <a:latin typeface="Calibri" panose="020F0502020204030204"/>
                <a:ea typeface="+mn-ea"/>
                <a:cs typeface="+mn-cs"/>
              </a:rPr>
              <a:t>PROGRAM ÇIKTILARI</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2" name="Tablo 1"/>
          <p:cNvGraphicFramePr>
            <a:graphicFrameLocks noGrp="1"/>
          </p:cNvGraphicFramePr>
          <p:nvPr>
            <p:extLst>
              <p:ext uri="{D42A27DB-BD31-4B8C-83A1-F6EECF244321}">
                <p14:modId xmlns:p14="http://schemas.microsoft.com/office/powerpoint/2010/main" val="1349222070"/>
              </p:ext>
            </p:extLst>
          </p:nvPr>
        </p:nvGraphicFramePr>
        <p:xfrm>
          <a:off x="341085" y="2120787"/>
          <a:ext cx="11407569" cy="2019300"/>
        </p:xfrm>
        <a:graphic>
          <a:graphicData uri="http://schemas.openxmlformats.org/drawingml/2006/table">
            <a:tbl>
              <a:tblPr firstRow="1" firstCol="1" bandRow="1"/>
              <a:tblGrid>
                <a:gridCol w="988812">
                  <a:extLst>
                    <a:ext uri="{9D8B030D-6E8A-4147-A177-3AD203B41FA5}">
                      <a16:colId xmlns:a16="http://schemas.microsoft.com/office/drawing/2014/main" val="551792737"/>
                    </a:ext>
                  </a:extLst>
                </a:gridCol>
                <a:gridCol w="4473029">
                  <a:extLst>
                    <a:ext uri="{9D8B030D-6E8A-4147-A177-3AD203B41FA5}">
                      <a16:colId xmlns:a16="http://schemas.microsoft.com/office/drawing/2014/main" val="1067853248"/>
                    </a:ext>
                  </a:extLst>
                </a:gridCol>
                <a:gridCol w="331942">
                  <a:extLst>
                    <a:ext uri="{9D8B030D-6E8A-4147-A177-3AD203B41FA5}">
                      <a16:colId xmlns:a16="http://schemas.microsoft.com/office/drawing/2014/main" val="2257923936"/>
                    </a:ext>
                  </a:extLst>
                </a:gridCol>
                <a:gridCol w="5613786">
                  <a:extLst>
                    <a:ext uri="{9D8B030D-6E8A-4147-A177-3AD203B41FA5}">
                      <a16:colId xmlns:a16="http://schemas.microsoft.com/office/drawing/2014/main" val="724114843"/>
                    </a:ext>
                  </a:extLst>
                </a:gridCol>
              </a:tblGrid>
              <a:tr h="200025">
                <a:tc gridSpan="2">
                  <a:txBody>
                    <a:bodyPr/>
                    <a:lstStyle/>
                    <a:p>
                      <a:pPr>
                        <a:spcBef>
                          <a:spcPts val="45"/>
                        </a:spcBef>
                        <a:spcAft>
                          <a:spcPts val="0"/>
                        </a:spcAft>
                      </a:pPr>
                      <a:r>
                        <a:rPr lang="tr-TR" sz="1600" b="1">
                          <a:effectLst/>
                          <a:latin typeface="Calibri" panose="020F0502020204030204" pitchFamily="34" charset="0"/>
                          <a:ea typeface="Times New Roman" panose="02020603050405020304" pitchFamily="18" charset="0"/>
                          <a:cs typeface="Times New Roman" panose="02020603050405020304" pitchFamily="18" charset="0"/>
                        </a:rPr>
                        <a:t>PROGRAM ÇIKTILARI</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spcBef>
                          <a:spcPts val="45"/>
                        </a:spcBef>
                        <a:spcAft>
                          <a:spcPts val="0"/>
                        </a:spcAft>
                      </a:pPr>
                      <a:r>
                        <a:rPr lang="tr-TR" sz="1600" b="1">
                          <a:effectLst/>
                          <a:latin typeface="Calibri" panose="020F0502020204030204" pitchFamily="34" charset="0"/>
                          <a:ea typeface="Times New Roman" panose="02020603050405020304" pitchFamily="18" charset="0"/>
                          <a:cs typeface="Times New Roman" panose="02020603050405020304" pitchFamily="18" charset="0"/>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b="1">
                          <a:effectLst/>
                          <a:latin typeface="Calibri" panose="020F0502020204030204" pitchFamily="34" charset="0"/>
                          <a:ea typeface="Times New Roman" panose="02020603050405020304" pitchFamily="18" charset="0"/>
                          <a:cs typeface="Times New Roman" panose="02020603050405020304" pitchFamily="18" charset="0"/>
                        </a:rPr>
                        <a:t>TYÇÇ</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00186257"/>
                  </a:ext>
                </a:extLst>
              </a:tr>
              <a:tr h="200025">
                <a:tc gridSpan="4">
                  <a:txBody>
                    <a:bodyPr/>
                    <a:lstStyle/>
                    <a:p>
                      <a:pPr>
                        <a:spcBef>
                          <a:spcPts val="45"/>
                        </a:spcBef>
                        <a:spcAft>
                          <a:spcPts val="0"/>
                        </a:spcAft>
                      </a:pPr>
                      <a:r>
                        <a:rPr lang="tr-TR" sz="1600" b="1" dirty="0">
                          <a:effectLst/>
                          <a:latin typeface="Calibri" panose="020F0502020204030204" pitchFamily="34" charset="0"/>
                          <a:ea typeface="Times New Roman" panose="02020603050405020304" pitchFamily="18" charset="0"/>
                          <a:cs typeface="Times New Roman" panose="02020603050405020304" pitchFamily="18" charset="0"/>
                        </a:rPr>
                        <a:t>BİLGİ - Kuramsal Olgusal</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514768888"/>
                  </a:ext>
                </a:extLst>
              </a:tr>
              <a:tr h="800100">
                <a:tc>
                  <a:txBody>
                    <a:bodyPr/>
                    <a:lstStyle/>
                    <a:p>
                      <a:pPr>
                        <a:spcBef>
                          <a:spcPts val="45"/>
                        </a:spcBef>
                        <a:spcAft>
                          <a:spcPts val="0"/>
                        </a:spcAft>
                      </a:pPr>
                      <a:r>
                        <a:rPr lang="tr-TR" sz="1600" b="1">
                          <a:effectLst/>
                          <a:latin typeface="Calibri" panose="020F0502020204030204" pitchFamily="34" charset="0"/>
                          <a:ea typeface="Times New Roman" panose="02020603050405020304" pitchFamily="18" charset="0"/>
                          <a:cs typeface="Times New Roman" panose="02020603050405020304" pitchFamily="18" charset="0"/>
                        </a:rPr>
                        <a:t>PÇ 1</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Beslenme ve diyetetik alanı ile ilgili kuramsal ve uygulama bilgilerine sahiptir.</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Lisans Alanındaki güncel  bilgileri içeren ders kitapları, uygulama araç - gereçleri ve diğer kaynaklarla desteklenen ileri düzeydeki kuramsal ve uygulamalı bilgilere sahip olma</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82762889"/>
                  </a:ext>
                </a:extLst>
              </a:tr>
              <a:tr h="600075">
                <a:tc>
                  <a:txBody>
                    <a:bodyPr/>
                    <a:lstStyle/>
                    <a:p>
                      <a:pPr>
                        <a:spcBef>
                          <a:spcPts val="45"/>
                        </a:spcBef>
                        <a:spcAft>
                          <a:spcPts val="0"/>
                        </a:spcAft>
                      </a:pPr>
                      <a:r>
                        <a:rPr lang="tr-TR" sz="1600" b="1">
                          <a:effectLst/>
                          <a:latin typeface="Calibri" panose="020F0502020204030204" pitchFamily="34" charset="0"/>
                          <a:ea typeface="Times New Roman" panose="02020603050405020304" pitchFamily="18" charset="0"/>
                          <a:cs typeface="Times New Roman" panose="02020603050405020304" pitchFamily="18" charset="0"/>
                        </a:rPr>
                        <a:t>PÇ 7</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Beslenme ve Diyetetik alanındaki bilimsel bilgiye ulaşma, güncel literatürü izleme, değerlendirme ve uygulayabilme bilgisine sahiptir.</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dirty="0">
                          <a:effectLst/>
                          <a:latin typeface="Calibri" panose="020F0502020204030204" pitchFamily="34" charset="0"/>
                          <a:ea typeface="Times New Roman" panose="02020603050405020304" pitchFamily="18" charset="0"/>
                          <a:cs typeface="Times New Roman" panose="02020603050405020304" pitchFamily="18" charset="0"/>
                        </a:rPr>
                        <a:t>Lisans Alanındaki güncel  bilgileri içeren ders kitapları, uygulama araç - gereçleri ve diğer kaynaklarla desteklenen ileri düzeydeki kuramsal ve uygulamalı bilgilere sahip olma</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40707020"/>
                  </a:ext>
                </a:extLst>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1303087153"/>
              </p:ext>
            </p:extLst>
          </p:nvPr>
        </p:nvGraphicFramePr>
        <p:xfrm>
          <a:off x="341086" y="4340469"/>
          <a:ext cx="11407569" cy="2194560"/>
        </p:xfrm>
        <a:graphic>
          <a:graphicData uri="http://schemas.openxmlformats.org/drawingml/2006/table">
            <a:tbl>
              <a:tblPr firstRow="1" firstCol="1" bandRow="1"/>
              <a:tblGrid>
                <a:gridCol w="988812">
                  <a:extLst>
                    <a:ext uri="{9D8B030D-6E8A-4147-A177-3AD203B41FA5}">
                      <a16:colId xmlns:a16="http://schemas.microsoft.com/office/drawing/2014/main" val="1885238480"/>
                    </a:ext>
                  </a:extLst>
                </a:gridCol>
                <a:gridCol w="4473029">
                  <a:extLst>
                    <a:ext uri="{9D8B030D-6E8A-4147-A177-3AD203B41FA5}">
                      <a16:colId xmlns:a16="http://schemas.microsoft.com/office/drawing/2014/main" val="3099598177"/>
                    </a:ext>
                  </a:extLst>
                </a:gridCol>
                <a:gridCol w="331942">
                  <a:extLst>
                    <a:ext uri="{9D8B030D-6E8A-4147-A177-3AD203B41FA5}">
                      <a16:colId xmlns:a16="http://schemas.microsoft.com/office/drawing/2014/main" val="1966137596"/>
                    </a:ext>
                  </a:extLst>
                </a:gridCol>
                <a:gridCol w="5613786">
                  <a:extLst>
                    <a:ext uri="{9D8B030D-6E8A-4147-A177-3AD203B41FA5}">
                      <a16:colId xmlns:a16="http://schemas.microsoft.com/office/drawing/2014/main" val="754683338"/>
                    </a:ext>
                  </a:extLst>
                </a:gridCol>
              </a:tblGrid>
              <a:tr h="200025">
                <a:tc gridSpan="2">
                  <a:txBody>
                    <a:bodyPr/>
                    <a:lstStyle/>
                    <a:p>
                      <a:pPr>
                        <a:spcBef>
                          <a:spcPts val="45"/>
                        </a:spcBef>
                        <a:spcAft>
                          <a:spcPts val="0"/>
                        </a:spcAft>
                      </a:pPr>
                      <a:r>
                        <a:rPr lang="tr-TR" sz="1600" b="1" dirty="0">
                          <a:effectLst/>
                          <a:latin typeface="Calibri" panose="020F0502020204030204" pitchFamily="34" charset="0"/>
                          <a:ea typeface="Times New Roman" panose="02020603050405020304" pitchFamily="18" charset="0"/>
                          <a:cs typeface="Times New Roman" panose="02020603050405020304" pitchFamily="18" charset="0"/>
                        </a:rPr>
                        <a:t>YETKİNLİKLER - Öğrenme Yetkinliği</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70975298"/>
                  </a:ext>
                </a:extLst>
              </a:tr>
              <a:tr h="600075">
                <a:tc>
                  <a:txBody>
                    <a:bodyPr/>
                    <a:lstStyle/>
                    <a:p>
                      <a:pPr>
                        <a:spcBef>
                          <a:spcPts val="45"/>
                        </a:spcBef>
                        <a:spcAft>
                          <a:spcPts val="0"/>
                        </a:spcAft>
                      </a:pPr>
                      <a:r>
                        <a:rPr lang="tr-TR" sz="1600" b="1">
                          <a:effectLst/>
                          <a:latin typeface="Calibri" panose="020F0502020204030204" pitchFamily="34" charset="0"/>
                          <a:ea typeface="Times New Roman" panose="02020603050405020304" pitchFamily="18" charset="0"/>
                          <a:cs typeface="Times New Roman" panose="02020603050405020304" pitchFamily="18" charset="0"/>
                        </a:rPr>
                        <a:t>PÇ 4</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Hayat boyu öğrenmenin önemini benimseyerek, bilim- teknoloji ve çağdaş konular hakkında gelişmeleri izleyerek kendini geliştirir.</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dirty="0">
                          <a:effectLst/>
                          <a:latin typeface="Calibri" panose="020F0502020204030204" pitchFamily="34" charset="0"/>
                          <a:ea typeface="Times New Roman" panose="02020603050405020304" pitchFamily="18" charset="0"/>
                          <a:cs typeface="Times New Roman" panose="02020603050405020304" pitchFamily="18" charset="0"/>
                        </a:rPr>
                        <a:t>Lisans Yaşam boyu öğrenmeye ilişkin olumlu tutum geliştirebilme</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77301390"/>
                  </a:ext>
                </a:extLst>
              </a:tr>
              <a:tr h="200025">
                <a:tc gridSpan="2">
                  <a:txBody>
                    <a:bodyPr/>
                    <a:lstStyle/>
                    <a:p>
                      <a:pPr>
                        <a:spcBef>
                          <a:spcPts val="45"/>
                        </a:spcBef>
                        <a:spcAft>
                          <a:spcPts val="0"/>
                        </a:spcAft>
                      </a:pPr>
                      <a:r>
                        <a:rPr lang="tr-TR" sz="1600" b="1">
                          <a:effectLst/>
                          <a:latin typeface="Calibri" panose="020F0502020204030204" pitchFamily="34" charset="0"/>
                          <a:ea typeface="Times New Roman" panose="02020603050405020304" pitchFamily="18" charset="0"/>
                          <a:cs typeface="Times New Roman" panose="02020603050405020304" pitchFamily="18" charset="0"/>
                        </a:rPr>
                        <a:t>YETKİNLİKLER - İletişim ve Sosyal Yetkinlik</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8049320"/>
                  </a:ext>
                </a:extLst>
              </a:tr>
              <a:tr h="800100">
                <a:tc>
                  <a:txBody>
                    <a:bodyPr/>
                    <a:lstStyle/>
                    <a:p>
                      <a:pPr>
                        <a:spcBef>
                          <a:spcPts val="45"/>
                        </a:spcBef>
                        <a:spcAft>
                          <a:spcPts val="0"/>
                        </a:spcAft>
                      </a:pPr>
                      <a:r>
                        <a:rPr lang="tr-TR" sz="1600" b="1">
                          <a:effectLst/>
                          <a:latin typeface="Calibri" panose="020F0502020204030204" pitchFamily="34" charset="0"/>
                          <a:ea typeface="Times New Roman" panose="02020603050405020304" pitchFamily="18" charset="0"/>
                          <a:cs typeface="Times New Roman" panose="02020603050405020304" pitchFamily="18" charset="0"/>
                        </a:rPr>
                        <a:t>PÇ 9</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Alanında bilgiye ulaşmak, yaygınlaştırmak için güncel bilişim ve iletişim teknolojilerini en az “Avrupa Bilgisayar Kullanma Lisansı İleri Düzeyinde” bilgisayar yazılımını etkin biçimde kullanır.</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dirty="0">
                          <a:effectLst/>
                          <a:latin typeface="Calibri" panose="020F0502020204030204" pitchFamily="34" charset="0"/>
                          <a:ea typeface="Times New Roman" panose="02020603050405020304" pitchFamily="18" charset="0"/>
                          <a:cs typeface="Times New Roman" panose="02020603050405020304" pitchFamily="18" charset="0"/>
                        </a:rPr>
                        <a:t>Lisans Alanının gerektirdiği en az Avrupa Bilgisayar Kullanma Lisansı İleri Düzeyinde bilgisayar yazılımı ile birlikte bilişim ve iletişim teknolojilerini kullanabilme</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83233583"/>
                  </a:ext>
                </a:extLst>
              </a:tr>
            </a:tbl>
          </a:graphicData>
        </a:graphic>
      </p:graphicFrame>
    </p:spTree>
    <p:extLst>
      <p:ext uri="{BB962C8B-B14F-4D97-AF65-F5344CB8AC3E}">
        <p14:creationId xmlns:p14="http://schemas.microsoft.com/office/powerpoint/2010/main" val="24841655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5094518"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2: </a:t>
            </a:r>
            <a:r>
              <a:rPr kumimoji="0" lang="tr-TR" sz="2800" b="0" i="0" u="none" strike="noStrike" kern="1200" cap="none" spc="0" normalizeH="0" noProof="0" dirty="0" smtClean="0">
                <a:ln>
                  <a:noFill/>
                </a:ln>
                <a:solidFill>
                  <a:prstClr val="black"/>
                </a:solidFill>
                <a:effectLst/>
                <a:uLnTx/>
                <a:uFillTx/>
                <a:latin typeface="Calibri" panose="020F0502020204030204"/>
                <a:ea typeface="+mn-ea"/>
                <a:cs typeface="+mn-cs"/>
              </a:rPr>
              <a:t>PROGRAM ÇIKTILARI</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3" name="Tablo 2"/>
          <p:cNvGraphicFramePr>
            <a:graphicFrameLocks noGrp="1"/>
          </p:cNvGraphicFramePr>
          <p:nvPr>
            <p:extLst>
              <p:ext uri="{D42A27DB-BD31-4B8C-83A1-F6EECF244321}">
                <p14:modId xmlns:p14="http://schemas.microsoft.com/office/powerpoint/2010/main" val="870189603"/>
              </p:ext>
            </p:extLst>
          </p:nvPr>
        </p:nvGraphicFramePr>
        <p:xfrm>
          <a:off x="145139" y="2018606"/>
          <a:ext cx="11554572" cy="2550795"/>
        </p:xfrm>
        <a:graphic>
          <a:graphicData uri="http://schemas.openxmlformats.org/drawingml/2006/table">
            <a:tbl>
              <a:tblPr firstRow="1" firstCol="1" bandRow="1"/>
              <a:tblGrid>
                <a:gridCol w="978299">
                  <a:extLst>
                    <a:ext uri="{9D8B030D-6E8A-4147-A177-3AD203B41FA5}">
                      <a16:colId xmlns:a16="http://schemas.microsoft.com/office/drawing/2014/main" val="3283309621"/>
                    </a:ext>
                  </a:extLst>
                </a:gridCol>
                <a:gridCol w="6065225">
                  <a:extLst>
                    <a:ext uri="{9D8B030D-6E8A-4147-A177-3AD203B41FA5}">
                      <a16:colId xmlns:a16="http://schemas.microsoft.com/office/drawing/2014/main" val="295712492"/>
                    </a:ext>
                  </a:extLst>
                </a:gridCol>
                <a:gridCol w="870756">
                  <a:extLst>
                    <a:ext uri="{9D8B030D-6E8A-4147-A177-3AD203B41FA5}">
                      <a16:colId xmlns:a16="http://schemas.microsoft.com/office/drawing/2014/main" val="712770369"/>
                    </a:ext>
                  </a:extLst>
                </a:gridCol>
                <a:gridCol w="870756">
                  <a:extLst>
                    <a:ext uri="{9D8B030D-6E8A-4147-A177-3AD203B41FA5}">
                      <a16:colId xmlns:a16="http://schemas.microsoft.com/office/drawing/2014/main" val="3238359848"/>
                    </a:ext>
                  </a:extLst>
                </a:gridCol>
                <a:gridCol w="1051152">
                  <a:extLst>
                    <a:ext uri="{9D8B030D-6E8A-4147-A177-3AD203B41FA5}">
                      <a16:colId xmlns:a16="http://schemas.microsoft.com/office/drawing/2014/main" val="3075726805"/>
                    </a:ext>
                  </a:extLst>
                </a:gridCol>
                <a:gridCol w="1718384">
                  <a:extLst>
                    <a:ext uri="{9D8B030D-6E8A-4147-A177-3AD203B41FA5}">
                      <a16:colId xmlns:a16="http://schemas.microsoft.com/office/drawing/2014/main" val="1065477225"/>
                    </a:ext>
                  </a:extLst>
                </a:gridCol>
              </a:tblGrid>
              <a:tr h="200025">
                <a:tc gridSpan="2">
                  <a:txBody>
                    <a:bodyPr/>
                    <a:lstStyle/>
                    <a:p>
                      <a:pPr>
                        <a:spcBef>
                          <a:spcPts val="45"/>
                        </a:spcBef>
                        <a:spcAft>
                          <a:spcPts val="0"/>
                        </a:spcAft>
                      </a:pPr>
                      <a:r>
                        <a:rPr lang="tr-TR" sz="1600" b="1">
                          <a:effectLst/>
                          <a:latin typeface="Calibri" panose="020F0502020204030204" pitchFamily="34" charset="0"/>
                          <a:ea typeface="Times New Roman" panose="02020603050405020304" pitchFamily="18" charset="0"/>
                          <a:cs typeface="Times New Roman" panose="02020603050405020304" pitchFamily="18" charset="0"/>
                        </a:rPr>
                        <a:t>PROGRAM ÇIKTILARI</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gridSpan="4">
                  <a:txBody>
                    <a:bodyPr/>
                    <a:lstStyle/>
                    <a:p>
                      <a:pPr>
                        <a:spcBef>
                          <a:spcPts val="45"/>
                        </a:spcBef>
                        <a:spcAft>
                          <a:spcPts val="0"/>
                        </a:spcAft>
                      </a:pPr>
                      <a:r>
                        <a:rPr lang="tr-TR" sz="1600" b="1">
                          <a:effectLst/>
                          <a:latin typeface="Calibri" panose="020F0502020204030204" pitchFamily="34" charset="0"/>
                          <a:ea typeface="Times New Roman" panose="02020603050405020304" pitchFamily="18" charset="0"/>
                          <a:cs typeface="Times New Roman" panose="02020603050405020304" pitchFamily="18" charset="0"/>
                        </a:rPr>
                        <a:t>EĞİTİM-ÖĞRETİM AMAÇLARI</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692525463"/>
                  </a:ext>
                </a:extLst>
              </a:tr>
              <a:tr h="200025">
                <a:tc gridSpan="6">
                  <a:txBody>
                    <a:bodyPr/>
                    <a:lstStyle/>
                    <a:p>
                      <a:pPr>
                        <a:spcBef>
                          <a:spcPts val="45"/>
                        </a:spcBef>
                        <a:spcAft>
                          <a:spcPts val="0"/>
                        </a:spcAft>
                      </a:pPr>
                      <a:r>
                        <a:rPr lang="tr-TR" sz="1600" b="1">
                          <a:effectLst/>
                          <a:latin typeface="Calibri" panose="020F0502020204030204" pitchFamily="34" charset="0"/>
                          <a:ea typeface="Times New Roman" panose="02020603050405020304" pitchFamily="18" charset="0"/>
                          <a:cs typeface="Times New Roman" panose="02020603050405020304" pitchFamily="18" charset="0"/>
                        </a:rPr>
                        <a:t>BİLGİ - Kuramsal Olgusal</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250954344"/>
                  </a:ext>
                </a:extLst>
              </a:tr>
              <a:tr h="447675">
                <a:tc>
                  <a:txBody>
                    <a:bodyPr/>
                    <a:lstStyle/>
                    <a:p>
                      <a:pPr>
                        <a:spcBef>
                          <a:spcPts val="45"/>
                        </a:spcBef>
                        <a:spcAft>
                          <a:spcPts val="0"/>
                        </a:spcAft>
                      </a:pPr>
                      <a:r>
                        <a:rPr lang="tr-TR" sz="1600" b="1">
                          <a:effectLst/>
                          <a:latin typeface="Calibri" panose="020F0502020204030204" pitchFamily="34" charset="0"/>
                          <a:ea typeface="Times New Roman" panose="02020603050405020304" pitchFamily="18" charset="0"/>
                          <a:cs typeface="Times New Roman" panose="02020603050405020304" pitchFamily="18" charset="0"/>
                        </a:rPr>
                        <a:t>PÇ 1</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dirty="0">
                          <a:effectLst/>
                          <a:latin typeface="Calibri" panose="020F0502020204030204" pitchFamily="34" charset="0"/>
                          <a:ea typeface="Times New Roman" panose="02020603050405020304" pitchFamily="18" charset="0"/>
                          <a:cs typeface="Times New Roman" panose="02020603050405020304" pitchFamily="18" charset="0"/>
                        </a:rPr>
                        <a:t>Beslenme ve diyetetik alanı ile ilgili kuramsal ve uygulama bilgilerine sahiptir.</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EÖA1</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860915"/>
                  </a:ext>
                </a:extLst>
              </a:tr>
              <a:tr h="600075">
                <a:tc>
                  <a:txBody>
                    <a:bodyPr/>
                    <a:lstStyle/>
                    <a:p>
                      <a:pPr>
                        <a:spcBef>
                          <a:spcPts val="45"/>
                        </a:spcBef>
                        <a:spcAft>
                          <a:spcPts val="0"/>
                        </a:spcAft>
                      </a:pPr>
                      <a:r>
                        <a:rPr lang="tr-TR" sz="1600" b="1">
                          <a:effectLst/>
                          <a:latin typeface="Calibri" panose="020F0502020204030204" pitchFamily="34" charset="0"/>
                          <a:ea typeface="Times New Roman" panose="02020603050405020304" pitchFamily="18" charset="0"/>
                          <a:cs typeface="Times New Roman" panose="02020603050405020304" pitchFamily="18" charset="0"/>
                        </a:rPr>
                        <a:t>PÇ 7</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Beslenme ve Diyetetik alanındaki bilimsel bilgiye ulaşma, güncel literatürü izleme, değerlendirme ve uygulayabilme bilgisine sahiptir.</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EÖA2</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05511819"/>
                  </a:ext>
                </a:extLst>
              </a:tr>
              <a:tr h="800100">
                <a:tc>
                  <a:txBody>
                    <a:bodyPr/>
                    <a:lstStyle/>
                    <a:p>
                      <a:pPr>
                        <a:spcBef>
                          <a:spcPts val="45"/>
                        </a:spcBef>
                        <a:spcAft>
                          <a:spcPts val="0"/>
                        </a:spcAft>
                      </a:pPr>
                      <a:r>
                        <a:rPr lang="tr-TR" sz="1600" b="1">
                          <a:effectLst/>
                          <a:latin typeface="Calibri" panose="020F0502020204030204" pitchFamily="34" charset="0"/>
                          <a:ea typeface="Times New Roman" panose="02020603050405020304" pitchFamily="18" charset="0"/>
                          <a:cs typeface="Times New Roman" panose="02020603050405020304" pitchFamily="18" charset="0"/>
                        </a:rPr>
                        <a:t>PÇ 10</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Farklı yaş gruplarındaki hasta bireylerin sosyokültürel ve ekonomik yapısını, beslenme alışkanlıklarını dikkate alarak bireye uygun tıbbi beslenme tedavisini planlama, uygulama, takibi ve değerlendirmesini yapar.</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EÖA2</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41804665"/>
                  </a:ext>
                </a:extLst>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169229902"/>
              </p:ext>
            </p:extLst>
          </p:nvPr>
        </p:nvGraphicFramePr>
        <p:xfrm>
          <a:off x="145139" y="4806147"/>
          <a:ext cx="11554572" cy="1722120"/>
        </p:xfrm>
        <a:graphic>
          <a:graphicData uri="http://schemas.openxmlformats.org/drawingml/2006/table">
            <a:tbl>
              <a:tblPr firstRow="1" firstCol="1" bandRow="1"/>
              <a:tblGrid>
                <a:gridCol w="1001554">
                  <a:extLst>
                    <a:ext uri="{9D8B030D-6E8A-4147-A177-3AD203B41FA5}">
                      <a16:colId xmlns:a16="http://schemas.microsoft.com/office/drawing/2014/main" val="2542104389"/>
                    </a:ext>
                  </a:extLst>
                </a:gridCol>
                <a:gridCol w="6209399">
                  <a:extLst>
                    <a:ext uri="{9D8B030D-6E8A-4147-A177-3AD203B41FA5}">
                      <a16:colId xmlns:a16="http://schemas.microsoft.com/office/drawing/2014/main" val="2400998266"/>
                    </a:ext>
                  </a:extLst>
                </a:gridCol>
                <a:gridCol w="781354">
                  <a:extLst>
                    <a:ext uri="{9D8B030D-6E8A-4147-A177-3AD203B41FA5}">
                      <a16:colId xmlns:a16="http://schemas.microsoft.com/office/drawing/2014/main" val="4261366897"/>
                    </a:ext>
                  </a:extLst>
                </a:gridCol>
                <a:gridCol w="726896">
                  <a:extLst>
                    <a:ext uri="{9D8B030D-6E8A-4147-A177-3AD203B41FA5}">
                      <a16:colId xmlns:a16="http://schemas.microsoft.com/office/drawing/2014/main" val="2276896882"/>
                    </a:ext>
                  </a:extLst>
                </a:gridCol>
                <a:gridCol w="1076138">
                  <a:extLst>
                    <a:ext uri="{9D8B030D-6E8A-4147-A177-3AD203B41FA5}">
                      <a16:colId xmlns:a16="http://schemas.microsoft.com/office/drawing/2014/main" val="1236422902"/>
                    </a:ext>
                  </a:extLst>
                </a:gridCol>
                <a:gridCol w="1759231">
                  <a:extLst>
                    <a:ext uri="{9D8B030D-6E8A-4147-A177-3AD203B41FA5}">
                      <a16:colId xmlns:a16="http://schemas.microsoft.com/office/drawing/2014/main" val="1981122652"/>
                    </a:ext>
                  </a:extLst>
                </a:gridCol>
              </a:tblGrid>
              <a:tr h="278130">
                <a:tc gridSpan="6">
                  <a:txBody>
                    <a:bodyPr/>
                    <a:lstStyle/>
                    <a:p>
                      <a:pPr>
                        <a:spcBef>
                          <a:spcPts val="45"/>
                        </a:spcBef>
                        <a:spcAft>
                          <a:spcPts val="0"/>
                        </a:spcAft>
                      </a:pPr>
                      <a:r>
                        <a:rPr lang="tr-TR" sz="1600" b="1" dirty="0">
                          <a:effectLst/>
                          <a:latin typeface="Calibri" panose="020F0502020204030204" pitchFamily="34" charset="0"/>
                          <a:ea typeface="Times New Roman" panose="02020603050405020304" pitchFamily="18" charset="0"/>
                          <a:cs typeface="Times New Roman" panose="02020603050405020304" pitchFamily="18" charset="0"/>
                        </a:rPr>
                        <a:t>YETKİNLİKLER - Bağımsız Çalışabilme ve Sorumluluk Alabilme Yetkinliği</a:t>
                      </a:r>
                      <a:r>
                        <a:rPr lang="tr-TR" sz="16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6DDE8"/>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4044237903"/>
                  </a:ext>
                </a:extLst>
              </a:tr>
              <a:tr h="600075">
                <a:tc>
                  <a:txBody>
                    <a:bodyPr/>
                    <a:lstStyle/>
                    <a:p>
                      <a:pPr>
                        <a:spcBef>
                          <a:spcPts val="45"/>
                        </a:spcBef>
                        <a:spcAft>
                          <a:spcPts val="0"/>
                        </a:spcAft>
                      </a:pPr>
                      <a:r>
                        <a:rPr lang="tr-TR" sz="1600" b="1">
                          <a:effectLst/>
                          <a:latin typeface="Calibri" panose="020F0502020204030204" pitchFamily="34" charset="0"/>
                          <a:ea typeface="Times New Roman" panose="02020603050405020304" pitchFamily="18" charset="0"/>
                          <a:cs typeface="Times New Roman" panose="02020603050405020304" pitchFamily="18" charset="0"/>
                        </a:rPr>
                        <a:t>PÇ 6</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Bireysel olarak ve çok disiplinli takımlarda etkin çalışabilme becerisi, sorumluluk alma ve temsil etme özgüvenine sahip olur.</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EÖA3</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43100805"/>
                  </a:ext>
                </a:extLst>
              </a:tr>
              <a:tr h="200025">
                <a:tc gridSpan="2">
                  <a:txBody>
                    <a:bodyPr/>
                    <a:lstStyle/>
                    <a:p>
                      <a:pPr>
                        <a:spcBef>
                          <a:spcPts val="45"/>
                        </a:spcBef>
                        <a:spcAft>
                          <a:spcPts val="0"/>
                        </a:spcAft>
                      </a:pPr>
                      <a:r>
                        <a:rPr lang="tr-TR" sz="1600" b="1">
                          <a:effectLst/>
                          <a:latin typeface="Calibri" panose="020F0502020204030204" pitchFamily="34" charset="0"/>
                          <a:ea typeface="Times New Roman" panose="02020603050405020304" pitchFamily="18" charset="0"/>
                          <a:cs typeface="Times New Roman" panose="02020603050405020304" pitchFamily="18" charset="0"/>
                        </a:rPr>
                        <a:t>YETKİNLİKLER - Öğrenme Yetkinliği</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spcBef>
                          <a:spcPts val="45"/>
                        </a:spcBef>
                        <a:spcAft>
                          <a:spcPts val="0"/>
                        </a:spcAft>
                      </a:pPr>
                      <a:r>
                        <a:rPr lang="tr-TR" sz="1600" b="1">
                          <a:effectLst/>
                          <a:latin typeface="Calibri" panose="020F0502020204030204" pitchFamily="34" charset="0"/>
                          <a:ea typeface="Times New Roman" panose="02020603050405020304" pitchFamily="18" charset="0"/>
                          <a:cs typeface="Times New Roman" panose="02020603050405020304" pitchFamily="18" charset="0"/>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b="1">
                          <a:effectLst/>
                          <a:latin typeface="Calibri" panose="020F0502020204030204" pitchFamily="34" charset="0"/>
                          <a:ea typeface="Times New Roman" panose="02020603050405020304" pitchFamily="18" charset="0"/>
                          <a:cs typeface="Times New Roman" panose="02020603050405020304" pitchFamily="18" charset="0"/>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b="1">
                          <a:effectLst/>
                          <a:latin typeface="Calibri" panose="020F0502020204030204" pitchFamily="34" charset="0"/>
                          <a:ea typeface="Times New Roman" panose="02020603050405020304" pitchFamily="18" charset="0"/>
                          <a:cs typeface="Times New Roman" panose="02020603050405020304" pitchFamily="18" charset="0"/>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b="1">
                          <a:effectLst/>
                          <a:latin typeface="Calibri" panose="020F0502020204030204" pitchFamily="34" charset="0"/>
                          <a:ea typeface="Times New Roman" panose="02020603050405020304" pitchFamily="18" charset="0"/>
                          <a:cs typeface="Times New Roman" panose="02020603050405020304" pitchFamily="18" charset="0"/>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63230076"/>
                  </a:ext>
                </a:extLst>
              </a:tr>
              <a:tr h="600075">
                <a:tc>
                  <a:txBody>
                    <a:bodyPr/>
                    <a:lstStyle/>
                    <a:p>
                      <a:pPr>
                        <a:spcBef>
                          <a:spcPts val="45"/>
                        </a:spcBef>
                        <a:spcAft>
                          <a:spcPts val="0"/>
                        </a:spcAft>
                      </a:pPr>
                      <a:r>
                        <a:rPr lang="tr-TR" sz="1600" b="1">
                          <a:effectLst/>
                          <a:latin typeface="Calibri" panose="020F0502020204030204" pitchFamily="34" charset="0"/>
                          <a:ea typeface="Times New Roman" panose="02020603050405020304" pitchFamily="18" charset="0"/>
                          <a:cs typeface="Times New Roman" panose="02020603050405020304" pitchFamily="18" charset="0"/>
                        </a:rPr>
                        <a:t>PÇ 4</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Hayat boyu öğrenmenin önemini benimseyerek, bilim- teknoloji ve çağdaş konular hakkında gelişmeleri izleyerek kendini geliştirir.</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EÖA3</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45"/>
                        </a:spcBef>
                        <a:spcAft>
                          <a:spcPts val="0"/>
                        </a:spcAft>
                      </a:pPr>
                      <a:r>
                        <a:rPr lang="tr-TR" sz="16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tr-T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41502532"/>
                  </a:ext>
                </a:extLst>
              </a:tr>
            </a:tbl>
          </a:graphicData>
        </a:graphic>
      </p:graphicFrame>
    </p:spTree>
    <p:extLst>
      <p:ext uri="{BB962C8B-B14F-4D97-AF65-F5344CB8AC3E}">
        <p14:creationId xmlns:p14="http://schemas.microsoft.com/office/powerpoint/2010/main" val="41008487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1435688"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2800" dirty="0" smtClean="0">
                <a:solidFill>
                  <a:prstClr val="black"/>
                </a:solidFill>
                <a:latin typeface="Calibri" panose="020F0502020204030204"/>
              </a:rPr>
              <a:t>ÖRNEK</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Dikdörtgen 1"/>
          <p:cNvSpPr/>
          <p:nvPr/>
        </p:nvSpPr>
        <p:spPr>
          <a:xfrm>
            <a:off x="145139" y="2018606"/>
            <a:ext cx="11912542" cy="4401205"/>
          </a:xfrm>
          <a:prstGeom prst="rect">
            <a:avLst/>
          </a:prstGeom>
        </p:spPr>
        <p:txBody>
          <a:bodyPr wrap="square">
            <a:spAutoFit/>
          </a:bodyPr>
          <a:lstStyle/>
          <a:p>
            <a:r>
              <a:rPr lang="tr-TR" sz="2000" b="1" dirty="0"/>
              <a:t>2.1. Program çıktıları, Türkiye Yükseköğretim Yeterlilikler Çerçevesi (TYYÇ), varsa ilgili alanın yeterlilikleri ve Ulusal Çekirdek Eğitim Programı (ÇEP) ile uyumlu bilgi, beceri ve yetkinlikler ile 21. yüzyıl anahtar yetkinliklerini kapsayacak şekilde tanımlanmalıdır. Lisans programları, eğitim programının amaçlarıyla tutarlı olmak koşuluyla kendilerine özgü ek program çıktıları tanımlayabilirler. </a:t>
            </a:r>
            <a:endParaRPr lang="tr-TR" sz="2000" b="1" dirty="0" smtClean="0"/>
          </a:p>
          <a:p>
            <a:endParaRPr lang="tr-TR" sz="2000" dirty="0"/>
          </a:p>
          <a:p>
            <a:r>
              <a:rPr lang="tr-TR" sz="2000" dirty="0" smtClean="0"/>
              <a:t>Bilgi </a:t>
            </a:r>
            <a:r>
              <a:rPr lang="tr-TR" sz="2000" dirty="0"/>
              <a:t>teknolojileri, bilgi güvenliği, bilgisayar programcılığı alanlarında ağırlıklı olmak üzere her alanda faaliyet gösteren firmaların ihtiyacı olan nitelikli ve donanımlı meslek elemanlarını yetiştirmek Çağımızın yeniliklerini takip eden, yeniliklere açık ve çabuk adapte olan bireyler yetiştirmek Yazılımın önemini ve yakın gelecekteki gelişimini kavramak Yeni teknolojilere kolay uyum sağlayabilen, gelecekteki teknolojileri ön görebilen alanında yeterli programcılar yetiştirmek Edindiği bilgi ve becerileri iş hayatında kullanabilen öğrenciler yetiştirmek Aldığı eğitim ve öğretim ile üst düzey teknik bilgisinin yanı sıra topluma katkı sağlayacak, </a:t>
            </a:r>
            <a:r>
              <a:rPr lang="tr-TR" sz="2000" dirty="0" err="1"/>
              <a:t>ahlaklı,dürüst</a:t>
            </a:r>
            <a:r>
              <a:rPr lang="tr-TR" sz="2000" dirty="0"/>
              <a:t> ve insana değer veren kişiler yetiştirmek Gerek ders içerikleri gerek 3+1 sistemin getirmiş olduğu mesleki uygulama derslerinde kazandıkları tecrübe, amaç ve program çıktıları uyumunu büyük oranda desteklemektedir. Program çıktıları ve TYYÇ ilişkisi, program çıktıları ve temel alan ilişkilendirilmelerine ilişkin tablo aşağıda verilmiştir. </a:t>
            </a:r>
          </a:p>
        </p:txBody>
      </p:sp>
    </p:spTree>
    <p:extLst>
      <p:ext uri="{BB962C8B-B14F-4D97-AF65-F5344CB8AC3E}">
        <p14:creationId xmlns:p14="http://schemas.microsoft.com/office/powerpoint/2010/main" val="7051587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5094518"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2: </a:t>
            </a:r>
            <a:r>
              <a:rPr kumimoji="0" lang="tr-TR" sz="2800" b="0" i="0" u="none" strike="noStrike" kern="1200" cap="none" spc="0" normalizeH="0" noProof="0" dirty="0" smtClean="0">
                <a:ln>
                  <a:noFill/>
                </a:ln>
                <a:solidFill>
                  <a:prstClr val="black"/>
                </a:solidFill>
                <a:effectLst/>
                <a:uLnTx/>
                <a:uFillTx/>
                <a:latin typeface="Calibri" panose="020F0502020204030204"/>
                <a:ea typeface="+mn-ea"/>
                <a:cs typeface="+mn-cs"/>
              </a:rPr>
              <a:t>PROGRAM ÇIKTILARI</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Dikdörtgen 1"/>
          <p:cNvSpPr/>
          <p:nvPr/>
        </p:nvSpPr>
        <p:spPr>
          <a:xfrm>
            <a:off x="304800" y="2199941"/>
            <a:ext cx="11422743" cy="830997"/>
          </a:xfrm>
          <a:prstGeom prst="rect">
            <a:avLst/>
          </a:prstGeom>
          <a:ln w="38100">
            <a:solidFill>
              <a:srgbClr val="FFC000"/>
            </a:solidFill>
          </a:ln>
        </p:spPr>
        <p:txBody>
          <a:bodyPr wrap="square">
            <a:spAutoFit/>
          </a:bodyPr>
          <a:lstStyle/>
          <a:p>
            <a:pPr marL="581660" algn="just">
              <a:spcAft>
                <a:spcPts val="0"/>
              </a:spcAft>
              <a:tabLst>
                <a:tab pos="393700" algn="l"/>
              </a:tabLst>
            </a:pPr>
            <a:r>
              <a:rPr lang="tr-TR" sz="2400" b="1" dirty="0" smtClean="0">
                <a:effectLst/>
                <a:latin typeface="Calibri" panose="020F0502020204030204" pitchFamily="34" charset="0"/>
                <a:ea typeface="Times New Roman" panose="02020603050405020304" pitchFamily="18" charset="0"/>
              </a:rPr>
              <a:t>Program çıktıları kolayca erişilebilecek şekilde yayımlanmış</a:t>
            </a:r>
            <a:r>
              <a:rPr lang="tr-TR" sz="2400" b="1" spc="30" dirty="0" smtClean="0">
                <a:effectLst/>
                <a:latin typeface="Calibri" panose="020F0502020204030204" pitchFamily="34" charset="0"/>
                <a:ea typeface="Times New Roman" panose="02020603050405020304" pitchFamily="18" charset="0"/>
              </a:rPr>
              <a:t> </a:t>
            </a:r>
            <a:r>
              <a:rPr lang="tr-TR" sz="2400" b="1" dirty="0" smtClean="0">
                <a:effectLst/>
                <a:latin typeface="Calibri" panose="020F0502020204030204" pitchFamily="34" charset="0"/>
                <a:ea typeface="Times New Roman" panose="02020603050405020304" pitchFamily="18" charset="0"/>
              </a:rPr>
              <a:t>olmalıdır.</a:t>
            </a:r>
            <a:endParaRPr lang="tr-TR" sz="2400" b="1" dirty="0" smtClean="0">
              <a:effectLst/>
              <a:latin typeface="Times New Roman" panose="02020603050405020304" pitchFamily="18" charset="0"/>
              <a:ea typeface="Times New Roman" panose="02020603050405020304" pitchFamily="18" charset="0"/>
            </a:endParaRPr>
          </a:p>
          <a:p>
            <a:pPr>
              <a:spcBef>
                <a:spcPts val="40"/>
              </a:spcBef>
              <a:spcAft>
                <a:spcPts val="0"/>
              </a:spcAft>
            </a:pPr>
            <a:r>
              <a:rPr lang="tr-TR" sz="2400" dirty="0" smtClean="0">
                <a:effectLst/>
                <a:latin typeface="Calibri" panose="020F0502020204030204" pitchFamily="34" charset="0"/>
                <a:ea typeface="Times New Roman" panose="02020603050405020304" pitchFamily="18" charset="0"/>
              </a:rPr>
              <a:t>Program çıktıları programın web sayfasında yayımlanmış olmalı ve kolayca erişilebilmelidir.</a:t>
            </a:r>
            <a:endParaRPr lang="tr-TR" sz="2400" dirty="0">
              <a:effectLst/>
              <a:latin typeface="Times New Roman" panose="02020603050405020304" pitchFamily="18" charset="0"/>
              <a:ea typeface="Times New Roman" panose="02020603050405020304" pitchFamily="18" charset="0"/>
            </a:endParaRPr>
          </a:p>
        </p:txBody>
      </p:sp>
      <p:sp>
        <p:nvSpPr>
          <p:cNvPr id="5" name="Dikdörtgen 4"/>
          <p:cNvSpPr/>
          <p:nvPr/>
        </p:nvSpPr>
        <p:spPr>
          <a:xfrm>
            <a:off x="304800" y="3310475"/>
            <a:ext cx="11422743" cy="3401572"/>
          </a:xfrm>
          <a:prstGeom prst="rect">
            <a:avLst/>
          </a:prstGeom>
          <a:ln w="38100">
            <a:solidFill>
              <a:srgbClr val="FFC000"/>
            </a:solidFill>
          </a:ln>
        </p:spPr>
        <p:txBody>
          <a:bodyPr wrap="square">
            <a:spAutoFit/>
          </a:bodyPr>
          <a:lstStyle/>
          <a:p>
            <a:pPr marL="124460" marR="140970" algn="just">
              <a:lnSpc>
                <a:spcPct val="98000"/>
              </a:lnSpc>
              <a:spcBef>
                <a:spcPts val="1075"/>
              </a:spcBef>
              <a:spcAft>
                <a:spcPts val="0"/>
              </a:spcAft>
              <a:tabLst>
                <a:tab pos="405130" algn="l"/>
              </a:tabLst>
            </a:pPr>
            <a:r>
              <a:rPr lang="tr-TR" sz="2400" b="1" dirty="0" smtClean="0">
                <a:effectLst/>
                <a:latin typeface="Calibri" panose="020F0502020204030204" pitchFamily="34" charset="0"/>
                <a:ea typeface="Times New Roman" panose="02020603050405020304" pitchFamily="18" charset="0"/>
              </a:rPr>
              <a:t>Program çıktılarına ulaşma düzeyini belirli aralıklarla değerlendirmek ve belgelemek için kullanılan bir değerlendirme süreci oluşturulmuş ve işletiliyor</a:t>
            </a:r>
            <a:r>
              <a:rPr lang="tr-TR" sz="2400" b="1" spc="-20" dirty="0" smtClean="0">
                <a:effectLst/>
                <a:latin typeface="Calibri" panose="020F0502020204030204" pitchFamily="34" charset="0"/>
                <a:ea typeface="Times New Roman" panose="02020603050405020304" pitchFamily="18" charset="0"/>
              </a:rPr>
              <a:t> </a:t>
            </a:r>
            <a:r>
              <a:rPr lang="tr-TR" sz="2400" b="1" dirty="0" smtClean="0">
                <a:effectLst/>
                <a:latin typeface="Calibri" panose="020F0502020204030204" pitchFamily="34" charset="0"/>
                <a:ea typeface="Times New Roman" panose="02020603050405020304" pitchFamily="18" charset="0"/>
              </a:rPr>
              <a:t>olmalıdır.</a:t>
            </a:r>
            <a:endParaRPr lang="tr-TR" sz="2400" b="1" dirty="0" smtClean="0">
              <a:effectLst/>
              <a:latin typeface="Times New Roman" panose="02020603050405020304" pitchFamily="18" charset="0"/>
              <a:ea typeface="Times New Roman" panose="02020603050405020304" pitchFamily="18" charset="0"/>
            </a:endParaRPr>
          </a:p>
          <a:p>
            <a:pPr>
              <a:spcBef>
                <a:spcPts val="5"/>
              </a:spcBef>
              <a:spcAft>
                <a:spcPts val="0"/>
              </a:spcAft>
            </a:pPr>
            <a:r>
              <a:rPr lang="tr-TR" sz="2400" b="1" dirty="0" smtClean="0">
                <a:effectLst/>
                <a:latin typeface="Calibri" panose="020F0502020204030204" pitchFamily="34" charset="0"/>
                <a:ea typeface="Times New Roman" panose="02020603050405020304" pitchFamily="18" charset="0"/>
              </a:rPr>
              <a:t> </a:t>
            </a:r>
            <a:endParaRPr lang="tr-TR" sz="2400" dirty="0" smtClean="0">
              <a:effectLst/>
              <a:latin typeface="Times New Roman" panose="02020603050405020304" pitchFamily="18" charset="0"/>
              <a:ea typeface="Times New Roman" panose="02020603050405020304" pitchFamily="18" charset="0"/>
            </a:endParaRPr>
          </a:p>
          <a:p>
            <a:r>
              <a:rPr lang="tr-TR" sz="2400" dirty="0" smtClean="0">
                <a:effectLst/>
                <a:latin typeface="Calibri" panose="020F0502020204030204" pitchFamily="34" charset="0"/>
                <a:ea typeface="Times New Roman" panose="02020603050405020304" pitchFamily="18" charset="0"/>
              </a:rPr>
              <a:t>Program çıktılarının her biri için ayrı ayrı olmak üzere, sağlanma düzeyini dönemsel olarak belirlemek ve belgelemek için değerlendirme matrislerini ve belirtke tablolarını (ders içeriği temelinde öğrenme çıktıları ve program çıktılarının karşılanmasını gösteren tablo) hazırlayınız. Bu amaçla kullanılan değerlendirme süreci sistematik olmalı, doğrudan ölçme yöntemlerinin kullanımına imkan verecek şekilde, ağırlıklı olarak öğrenci çalışmalarına ve somut verilere dayanmalıdır.</a:t>
            </a:r>
            <a:endParaRPr lang="tr-TR" sz="2400" dirty="0"/>
          </a:p>
        </p:txBody>
      </p:sp>
    </p:spTree>
    <p:extLst>
      <p:ext uri="{BB962C8B-B14F-4D97-AF65-F5344CB8AC3E}">
        <p14:creationId xmlns:p14="http://schemas.microsoft.com/office/powerpoint/2010/main" val="366520416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5094518"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2: </a:t>
            </a:r>
            <a:r>
              <a:rPr kumimoji="0" lang="tr-TR" sz="2800" b="0" i="0" u="none" strike="noStrike" kern="1200" cap="none" spc="0" normalizeH="0" noProof="0" dirty="0" smtClean="0">
                <a:ln>
                  <a:noFill/>
                </a:ln>
                <a:solidFill>
                  <a:prstClr val="black"/>
                </a:solidFill>
                <a:effectLst/>
                <a:uLnTx/>
                <a:uFillTx/>
                <a:latin typeface="Calibri" panose="020F0502020204030204"/>
                <a:ea typeface="+mn-ea"/>
                <a:cs typeface="+mn-cs"/>
              </a:rPr>
              <a:t>PROGRAM ÇIKTILARI</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Dikdörtgen 4"/>
          <p:cNvSpPr/>
          <p:nvPr/>
        </p:nvSpPr>
        <p:spPr>
          <a:xfrm>
            <a:off x="246737" y="2178361"/>
            <a:ext cx="11422743" cy="3785652"/>
          </a:xfrm>
          <a:prstGeom prst="rect">
            <a:avLst/>
          </a:prstGeom>
          <a:ln w="38100">
            <a:solidFill>
              <a:srgbClr val="FFC000"/>
            </a:solidFill>
          </a:ln>
        </p:spPr>
        <p:txBody>
          <a:bodyPr wrap="square">
            <a:spAutoFit/>
          </a:bodyPr>
          <a:lstStyle/>
          <a:p>
            <a:r>
              <a:rPr lang="tr-TR" sz="2400" b="1" dirty="0"/>
              <a:t>Mezuniyet aşamasına gelen öğrencilerin program çıktılarında öngörülen bilgi, beceri ve davranışları kazandıkları kanıtlanmalıdır</a:t>
            </a:r>
            <a:r>
              <a:rPr lang="tr-TR" sz="2400" b="1" dirty="0" smtClean="0"/>
              <a:t>.</a:t>
            </a:r>
          </a:p>
          <a:p>
            <a:endParaRPr lang="tr-TR" sz="2400" b="1" dirty="0"/>
          </a:p>
          <a:p>
            <a:r>
              <a:rPr lang="tr-TR" sz="2400" b="1" dirty="0"/>
              <a:t> </a:t>
            </a:r>
            <a:r>
              <a:rPr lang="tr-TR" sz="2400" b="1" dirty="0"/>
              <a:t>Mezuniyet (</a:t>
            </a:r>
            <a:r>
              <a:rPr lang="tr-TR" sz="2400" b="1" dirty="0" smtClean="0"/>
              <a:t>Çıkış) </a:t>
            </a:r>
            <a:r>
              <a:rPr lang="tr-TR" sz="2400" b="1" dirty="0"/>
              <a:t>Anketleri</a:t>
            </a:r>
            <a:r>
              <a:rPr lang="tr-TR" sz="2400" dirty="0"/>
              <a:t>: </a:t>
            </a:r>
            <a:endParaRPr lang="tr-TR" sz="2400" dirty="0" smtClean="0"/>
          </a:p>
          <a:p>
            <a:endParaRPr lang="tr-TR" sz="2400" dirty="0" smtClean="0"/>
          </a:p>
          <a:p>
            <a:r>
              <a:rPr lang="tr-TR" sz="2400" b="1" dirty="0" smtClean="0"/>
              <a:t>İşveren </a:t>
            </a:r>
            <a:r>
              <a:rPr lang="tr-TR" sz="2400" b="1" dirty="0"/>
              <a:t>Değerlendirme Anketleri</a:t>
            </a:r>
            <a:r>
              <a:rPr lang="tr-TR" sz="2400" b="1" dirty="0" smtClean="0"/>
              <a:t>:</a:t>
            </a:r>
          </a:p>
          <a:p>
            <a:r>
              <a:rPr lang="tr-TR" sz="2400" b="1" dirty="0" smtClean="0"/>
              <a:t> </a:t>
            </a:r>
          </a:p>
          <a:p>
            <a:r>
              <a:rPr lang="tr-TR" sz="2400" b="1" dirty="0" smtClean="0"/>
              <a:t>Mezun </a:t>
            </a:r>
            <a:r>
              <a:rPr lang="tr-TR" sz="2400" b="1" dirty="0"/>
              <a:t>İstihdam ve Başarı Verileri: </a:t>
            </a:r>
            <a:endParaRPr lang="tr-TR" sz="2400" b="1" dirty="0" smtClean="0"/>
          </a:p>
          <a:p>
            <a:endParaRPr lang="tr-TR" sz="2400" b="1" dirty="0" smtClean="0"/>
          </a:p>
          <a:p>
            <a:r>
              <a:rPr lang="tr-TR" sz="2400" b="1" dirty="0" smtClean="0"/>
              <a:t>Odak </a:t>
            </a:r>
            <a:r>
              <a:rPr lang="tr-TR" sz="2400" b="1" dirty="0"/>
              <a:t>Grup Görüşmeleri</a:t>
            </a:r>
            <a:r>
              <a:rPr lang="tr-TR" sz="2400" b="1" dirty="0" smtClean="0"/>
              <a:t>:</a:t>
            </a:r>
            <a:endParaRPr lang="tr-TR" sz="2400" dirty="0"/>
          </a:p>
        </p:txBody>
      </p:sp>
      <p:pic>
        <p:nvPicPr>
          <p:cNvPr id="7" name="Picture 4" descr="PUKÖ Döngüsü (PUKO) Nedir? - İdealkoç"/>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90255" y="2957190"/>
            <a:ext cx="3901745" cy="3886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405337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5094518"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2: </a:t>
            </a:r>
            <a:r>
              <a:rPr kumimoji="0" lang="tr-TR" sz="2800" b="0" i="0" u="none" strike="noStrike" kern="1200" cap="none" spc="0" normalizeH="0" noProof="0" dirty="0" smtClean="0">
                <a:ln>
                  <a:noFill/>
                </a:ln>
                <a:solidFill>
                  <a:prstClr val="black"/>
                </a:solidFill>
                <a:effectLst/>
                <a:uLnTx/>
                <a:uFillTx/>
                <a:latin typeface="Calibri" panose="020F0502020204030204"/>
                <a:ea typeface="+mn-ea"/>
                <a:cs typeface="+mn-cs"/>
              </a:rPr>
              <a:t>PROGRAM ÇIKTILARI</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4" name="Tablo 3"/>
          <p:cNvGraphicFramePr>
            <a:graphicFrameLocks noGrp="1"/>
          </p:cNvGraphicFramePr>
          <p:nvPr>
            <p:extLst>
              <p:ext uri="{D42A27DB-BD31-4B8C-83A1-F6EECF244321}">
                <p14:modId xmlns:p14="http://schemas.microsoft.com/office/powerpoint/2010/main" val="2512259512"/>
              </p:ext>
            </p:extLst>
          </p:nvPr>
        </p:nvGraphicFramePr>
        <p:xfrm>
          <a:off x="249382" y="2212563"/>
          <a:ext cx="11568545" cy="3578640"/>
        </p:xfrm>
        <a:graphic>
          <a:graphicData uri="http://schemas.openxmlformats.org/drawingml/2006/table">
            <a:tbl>
              <a:tblPr/>
              <a:tblGrid>
                <a:gridCol w="3144296">
                  <a:extLst>
                    <a:ext uri="{9D8B030D-6E8A-4147-A177-3AD203B41FA5}">
                      <a16:colId xmlns:a16="http://schemas.microsoft.com/office/drawing/2014/main" val="2289318581"/>
                    </a:ext>
                  </a:extLst>
                </a:gridCol>
                <a:gridCol w="1420615">
                  <a:extLst>
                    <a:ext uri="{9D8B030D-6E8A-4147-A177-3AD203B41FA5}">
                      <a16:colId xmlns:a16="http://schemas.microsoft.com/office/drawing/2014/main" val="3713902909"/>
                    </a:ext>
                  </a:extLst>
                </a:gridCol>
                <a:gridCol w="1193317">
                  <a:extLst>
                    <a:ext uri="{9D8B030D-6E8A-4147-A177-3AD203B41FA5}">
                      <a16:colId xmlns:a16="http://schemas.microsoft.com/office/drawing/2014/main" val="1309008684"/>
                    </a:ext>
                  </a:extLst>
                </a:gridCol>
                <a:gridCol w="1363791">
                  <a:extLst>
                    <a:ext uri="{9D8B030D-6E8A-4147-A177-3AD203B41FA5}">
                      <a16:colId xmlns:a16="http://schemas.microsoft.com/office/drawing/2014/main" val="1614704631"/>
                    </a:ext>
                  </a:extLst>
                </a:gridCol>
                <a:gridCol w="1235935">
                  <a:extLst>
                    <a:ext uri="{9D8B030D-6E8A-4147-A177-3AD203B41FA5}">
                      <a16:colId xmlns:a16="http://schemas.microsoft.com/office/drawing/2014/main" val="141960483"/>
                    </a:ext>
                  </a:extLst>
                </a:gridCol>
                <a:gridCol w="1520058">
                  <a:extLst>
                    <a:ext uri="{9D8B030D-6E8A-4147-A177-3AD203B41FA5}">
                      <a16:colId xmlns:a16="http://schemas.microsoft.com/office/drawing/2014/main" val="1853327427"/>
                    </a:ext>
                  </a:extLst>
                </a:gridCol>
                <a:gridCol w="1690533">
                  <a:extLst>
                    <a:ext uri="{9D8B030D-6E8A-4147-A177-3AD203B41FA5}">
                      <a16:colId xmlns:a16="http://schemas.microsoft.com/office/drawing/2014/main" val="667866691"/>
                    </a:ext>
                  </a:extLst>
                </a:gridCol>
              </a:tblGrid>
              <a:tr h="357864">
                <a:tc>
                  <a:txBody>
                    <a:bodyPr/>
                    <a:lstStyle/>
                    <a:p>
                      <a:pPr algn="l" fontAlgn="b"/>
                      <a:r>
                        <a:rPr lang="tr-TR" sz="1600" b="0" i="0" u="none" strike="noStrike">
                          <a:solidFill>
                            <a:srgbClr val="000000"/>
                          </a:solidFill>
                          <a:effectLst/>
                          <a:latin typeface="Calibri" panose="020F0502020204030204" pitchFamily="34" charset="0"/>
                        </a:rPr>
                        <a:t>PROGRAM ÇIKTILARI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GÜÇLÜ</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ctr" fontAlgn="ctr"/>
                      <a:r>
                        <a:rPr lang="tr-TR" sz="1600" b="0" i="0" u="none" strike="noStrike">
                          <a:solidFill>
                            <a:srgbClr val="000000"/>
                          </a:solidFill>
                          <a:effectLst/>
                          <a:latin typeface="Calibri" panose="020F0502020204030204" pitchFamily="34" charset="0"/>
                        </a:rPr>
                        <a:t>ORTA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600" b="0" i="0" u="none" strike="noStrike">
                          <a:solidFill>
                            <a:srgbClr val="000000"/>
                          </a:solidFill>
                          <a:effectLst/>
                          <a:latin typeface="Calibri" panose="020F0502020204030204" pitchFamily="34" charset="0"/>
                        </a:rPr>
                        <a:t>ZAYIF</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r>
                        <a:rPr lang="tr-TR" sz="1600" b="0" i="0" u="none" strike="noStrike">
                          <a:solidFill>
                            <a:srgbClr val="000000"/>
                          </a:solidFill>
                          <a:effectLst/>
                          <a:latin typeface="Calibri" panose="020F0502020204030204" pitchFamily="34" charset="0"/>
                        </a:rPr>
                        <a:t>TOPLAM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tr-TR" sz="1600" b="0" i="0" u="none" strike="noStrike">
                          <a:solidFill>
                            <a:srgbClr val="000000"/>
                          </a:solidFill>
                          <a:effectLst/>
                          <a:latin typeface="Calibri" panose="020F0502020204030204" pitchFamily="34" charset="0"/>
                        </a:rPr>
                        <a:t>ULAŞMA ORANI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600" b="0" i="0" u="none" strike="noStrike">
                          <a:solidFill>
                            <a:srgbClr val="000000"/>
                          </a:solidFill>
                          <a:effectLst/>
                          <a:latin typeface="Calibri" panose="020F0502020204030204" pitchFamily="34" charset="0"/>
                        </a:rPr>
                        <a:t>EYLEMLİLİK</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5145464"/>
                  </a:ext>
                </a:extLst>
              </a:tr>
              <a:tr h="357864">
                <a:tc>
                  <a:txBody>
                    <a:bodyPr/>
                    <a:lstStyle/>
                    <a:p>
                      <a:pPr algn="l" fontAlgn="b"/>
                      <a:r>
                        <a:rPr lang="tr-TR" sz="1600" b="0" i="0" u="none" strike="noStrike">
                          <a:solidFill>
                            <a:srgbClr val="000000"/>
                          </a:solidFill>
                          <a:effectLst/>
                          <a:latin typeface="Calibri" panose="020F0502020204030204" pitchFamily="34" charset="0"/>
                        </a:rPr>
                        <a:t>PÇ1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tr-TR" sz="1600" b="0" i="0" u="none" strike="noStrike">
                          <a:solidFill>
                            <a:srgbClr val="000000"/>
                          </a:solidFill>
                          <a:effectLst/>
                          <a:latin typeface="Calibri" panose="020F0502020204030204" pitchFamily="34" charset="0"/>
                        </a:rPr>
                        <a:t>73,69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600" b="0" i="0" u="none" strike="noStrike">
                          <a:solidFill>
                            <a:srgbClr val="000000"/>
                          </a:solidFill>
                          <a:effectLst/>
                          <a:latin typeface="Calibri" panose="020F0502020204030204" pitchFamily="34" charset="0"/>
                        </a:rPr>
                        <a:t>Eyleme gerek yok</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31479292"/>
                  </a:ext>
                </a:extLst>
              </a:tr>
              <a:tr h="357864">
                <a:tc>
                  <a:txBody>
                    <a:bodyPr/>
                    <a:lstStyle/>
                    <a:p>
                      <a:pPr algn="l" fontAlgn="b"/>
                      <a:r>
                        <a:rPr lang="tr-TR" sz="1600" b="0" i="0" u="none" strike="noStrike">
                          <a:solidFill>
                            <a:srgbClr val="000000"/>
                          </a:solidFill>
                          <a:effectLst/>
                          <a:latin typeface="Calibri" panose="020F0502020204030204" pitchFamily="34" charset="0"/>
                        </a:rPr>
                        <a:t>PÇ2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tr-TR" sz="1600" b="0" i="0" u="none" strike="noStrike">
                          <a:solidFill>
                            <a:srgbClr val="000000"/>
                          </a:solidFill>
                          <a:effectLst/>
                          <a:latin typeface="Calibri" panose="020F0502020204030204" pitchFamily="34" charset="0"/>
                        </a:rPr>
                        <a:t>73,87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600" b="0" i="0" u="none" strike="noStrike">
                          <a:solidFill>
                            <a:srgbClr val="000000"/>
                          </a:solidFill>
                          <a:effectLst/>
                          <a:latin typeface="Calibri" panose="020F0502020204030204" pitchFamily="34" charset="0"/>
                        </a:rPr>
                        <a:t>Eyleme gerek yok</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80666212"/>
                  </a:ext>
                </a:extLst>
              </a:tr>
              <a:tr h="357864">
                <a:tc>
                  <a:txBody>
                    <a:bodyPr/>
                    <a:lstStyle/>
                    <a:p>
                      <a:pPr algn="l" fontAlgn="b"/>
                      <a:r>
                        <a:rPr lang="tr-TR" sz="1600" b="0" i="0" u="none" strike="noStrike">
                          <a:solidFill>
                            <a:srgbClr val="000000"/>
                          </a:solidFill>
                          <a:effectLst/>
                          <a:latin typeface="Calibri" panose="020F0502020204030204" pitchFamily="34" charset="0"/>
                        </a:rPr>
                        <a:t>PÇ3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tr-TR" sz="1600" b="0" i="0" u="none" strike="noStrike">
                          <a:solidFill>
                            <a:srgbClr val="000000"/>
                          </a:solidFill>
                          <a:effectLst/>
                          <a:latin typeface="Calibri" panose="020F0502020204030204" pitchFamily="34" charset="0"/>
                        </a:rPr>
                        <a:t>73,54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600" b="0" i="0" u="none" strike="noStrike">
                          <a:solidFill>
                            <a:srgbClr val="000000"/>
                          </a:solidFill>
                          <a:effectLst/>
                          <a:latin typeface="Calibri" panose="020F0502020204030204" pitchFamily="34" charset="0"/>
                        </a:rPr>
                        <a:t>Eyleme gerek yok</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90175766"/>
                  </a:ext>
                </a:extLst>
              </a:tr>
              <a:tr h="357864">
                <a:tc>
                  <a:txBody>
                    <a:bodyPr/>
                    <a:lstStyle/>
                    <a:p>
                      <a:pPr algn="l" fontAlgn="b"/>
                      <a:r>
                        <a:rPr lang="tr-TR" sz="1600" b="0" i="0" u="none" strike="noStrike">
                          <a:solidFill>
                            <a:srgbClr val="000000"/>
                          </a:solidFill>
                          <a:effectLst/>
                          <a:latin typeface="Calibri" panose="020F0502020204030204" pitchFamily="34" charset="0"/>
                        </a:rPr>
                        <a:t>PÇ4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tr-TR" sz="1600" b="0" i="0" u="none" strike="noStrike">
                          <a:solidFill>
                            <a:srgbClr val="000000"/>
                          </a:solidFill>
                          <a:effectLst/>
                          <a:latin typeface="Calibri" panose="020F0502020204030204" pitchFamily="34" charset="0"/>
                        </a:rPr>
                        <a:t>73,36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600" b="0" i="0" u="none" strike="noStrike">
                          <a:solidFill>
                            <a:srgbClr val="000000"/>
                          </a:solidFill>
                          <a:effectLst/>
                          <a:latin typeface="Calibri" panose="020F0502020204030204" pitchFamily="34" charset="0"/>
                        </a:rPr>
                        <a:t>Eyleme gerek yok</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89833716"/>
                  </a:ext>
                </a:extLst>
              </a:tr>
              <a:tr h="357864">
                <a:tc>
                  <a:txBody>
                    <a:bodyPr/>
                    <a:lstStyle/>
                    <a:p>
                      <a:pPr algn="l" fontAlgn="b"/>
                      <a:r>
                        <a:rPr lang="tr-TR" sz="1600" b="0" i="0" u="none" strike="noStrike">
                          <a:solidFill>
                            <a:srgbClr val="000000"/>
                          </a:solidFill>
                          <a:effectLst/>
                          <a:latin typeface="Calibri" panose="020F0502020204030204" pitchFamily="34" charset="0"/>
                        </a:rPr>
                        <a:t>PÇ5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tr-TR" sz="1600" b="0" i="0" u="none" strike="noStrike">
                          <a:solidFill>
                            <a:srgbClr val="000000"/>
                          </a:solidFill>
                          <a:effectLst/>
                          <a:latin typeface="Calibri" panose="020F0502020204030204" pitchFamily="34" charset="0"/>
                        </a:rPr>
                        <a:t>74,02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600" b="0" i="0" u="none" strike="noStrike">
                          <a:solidFill>
                            <a:srgbClr val="000000"/>
                          </a:solidFill>
                          <a:effectLst/>
                          <a:latin typeface="Calibri" panose="020F0502020204030204" pitchFamily="34" charset="0"/>
                        </a:rPr>
                        <a:t>Eyleme gerek yok</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85367414"/>
                  </a:ext>
                </a:extLst>
              </a:tr>
              <a:tr h="357864">
                <a:tc>
                  <a:txBody>
                    <a:bodyPr/>
                    <a:lstStyle/>
                    <a:p>
                      <a:pPr algn="l" fontAlgn="b"/>
                      <a:r>
                        <a:rPr lang="tr-TR" sz="1600" b="0" i="0" u="none" strike="noStrike">
                          <a:solidFill>
                            <a:srgbClr val="000000"/>
                          </a:solidFill>
                          <a:effectLst/>
                          <a:latin typeface="Calibri" panose="020F0502020204030204" pitchFamily="34" charset="0"/>
                        </a:rPr>
                        <a:t>PÇ6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tr-TR" sz="1600" b="0" i="0" u="none" strike="noStrike">
                          <a:solidFill>
                            <a:srgbClr val="000000"/>
                          </a:solidFill>
                          <a:effectLst/>
                          <a:latin typeface="Calibri" panose="020F0502020204030204" pitchFamily="34" charset="0"/>
                        </a:rPr>
                        <a:t>74,41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600" b="0" i="0" u="none" strike="noStrike">
                          <a:solidFill>
                            <a:srgbClr val="000000"/>
                          </a:solidFill>
                          <a:effectLst/>
                          <a:latin typeface="Calibri" panose="020F0502020204030204" pitchFamily="34" charset="0"/>
                        </a:rPr>
                        <a:t>Eyleme gerek yok</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2577991"/>
                  </a:ext>
                </a:extLst>
              </a:tr>
              <a:tr h="357864">
                <a:tc>
                  <a:txBody>
                    <a:bodyPr/>
                    <a:lstStyle/>
                    <a:p>
                      <a:pPr algn="l" fontAlgn="b"/>
                      <a:r>
                        <a:rPr lang="tr-TR" sz="1600" b="0" i="0" u="none" strike="noStrike">
                          <a:solidFill>
                            <a:srgbClr val="000000"/>
                          </a:solidFill>
                          <a:effectLst/>
                          <a:latin typeface="Calibri" panose="020F0502020204030204" pitchFamily="34" charset="0"/>
                        </a:rPr>
                        <a:t>PÇ7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tr-TR" sz="1600" b="0" i="0" u="none" strike="noStrike">
                          <a:solidFill>
                            <a:srgbClr val="000000"/>
                          </a:solidFill>
                          <a:effectLst/>
                          <a:latin typeface="Calibri" panose="020F0502020204030204" pitchFamily="34" charset="0"/>
                        </a:rPr>
                        <a:t>75,45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600" b="0" i="0" u="none" strike="noStrike">
                          <a:solidFill>
                            <a:srgbClr val="000000"/>
                          </a:solidFill>
                          <a:effectLst/>
                          <a:latin typeface="Calibri" panose="020F0502020204030204" pitchFamily="34" charset="0"/>
                        </a:rPr>
                        <a:t>Eyleme gerek yok</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7394450"/>
                  </a:ext>
                </a:extLst>
              </a:tr>
              <a:tr h="357864">
                <a:tc>
                  <a:txBody>
                    <a:bodyPr/>
                    <a:lstStyle/>
                    <a:p>
                      <a:pPr algn="l" fontAlgn="b"/>
                      <a:r>
                        <a:rPr lang="tr-TR" sz="1600" b="0" i="0" u="none" strike="noStrike">
                          <a:solidFill>
                            <a:srgbClr val="000000"/>
                          </a:solidFill>
                          <a:effectLst/>
                          <a:latin typeface="Calibri" panose="020F0502020204030204" pitchFamily="34" charset="0"/>
                        </a:rPr>
                        <a:t>PÇ8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ctr"/>
                      <a:r>
                        <a:rPr lang="tr-TR" sz="1600" b="0" i="0" u="none" strike="noStrike">
                          <a:solidFill>
                            <a:srgbClr val="000000"/>
                          </a:solidFill>
                          <a:effectLst/>
                          <a:latin typeface="Calibri" panose="020F0502020204030204" pitchFamily="34" charset="0"/>
                        </a:rPr>
                        <a:t>75,22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600" b="0" i="0" u="none" strike="noStrike">
                          <a:solidFill>
                            <a:srgbClr val="000000"/>
                          </a:solidFill>
                          <a:effectLst/>
                          <a:latin typeface="Calibri" panose="020F0502020204030204" pitchFamily="34" charset="0"/>
                        </a:rPr>
                        <a:t>Eyleme gerek yok</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85576067"/>
                  </a:ext>
                </a:extLst>
              </a:tr>
              <a:tr h="357864">
                <a:tc>
                  <a:txBody>
                    <a:bodyPr/>
                    <a:lstStyle/>
                    <a:p>
                      <a:pPr algn="l" fontAlgn="b"/>
                      <a:r>
                        <a:rPr lang="tr-TR" sz="1600" b="0" i="0" u="none" strike="noStrike">
                          <a:solidFill>
                            <a:srgbClr val="000000"/>
                          </a:solidFill>
                          <a:effectLst/>
                          <a:latin typeface="Calibri" panose="020F0502020204030204" pitchFamily="34" charset="0"/>
                        </a:rPr>
                        <a:t>TOPLAM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ctr" fontAlgn="ctr"/>
                      <a:r>
                        <a:rPr lang="tr-TR" sz="1600" b="0" i="0" u="none" strike="noStrike">
                          <a:solidFill>
                            <a:srgbClr val="000000"/>
                          </a:solidFill>
                          <a:effectLst/>
                          <a:latin typeface="Calibri" panose="020F0502020204030204" pitchFamily="34" charset="0"/>
                        </a:rPr>
                        <a:t>128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600" b="0" i="0" u="none" strike="noStrike">
                          <a:solidFill>
                            <a:srgbClr val="000000"/>
                          </a:solidFill>
                          <a:effectLst/>
                          <a:latin typeface="Calibri" panose="020F0502020204030204" pitchFamily="34" charset="0"/>
                        </a:rPr>
                        <a:t>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b"/>
                      <a:endParaRPr lang="tr-TR" sz="16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tr-TR" sz="16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tr-TR" sz="1600" b="0" i="0" u="none" strike="noStrike" dirty="0">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779230657"/>
                  </a:ext>
                </a:extLst>
              </a:tr>
            </a:tbl>
          </a:graphicData>
        </a:graphic>
      </p:graphicFrame>
    </p:spTree>
    <p:extLst>
      <p:ext uri="{BB962C8B-B14F-4D97-AF65-F5344CB8AC3E}">
        <p14:creationId xmlns:p14="http://schemas.microsoft.com/office/powerpoint/2010/main" val="406869893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5094518" cy="523220"/>
          </a:xfrm>
          <a:prstGeom prst="rect">
            <a:avLst/>
          </a:prstGeom>
          <a:solidFill>
            <a:srgbClr val="FF0000"/>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1" i="0" u="none" strike="noStrike" kern="1200" cap="none" spc="0" normalizeH="0" baseline="0" noProof="0" dirty="0" smtClean="0">
                <a:ln>
                  <a:noFill/>
                </a:ln>
                <a:solidFill>
                  <a:schemeClr val="bg1"/>
                </a:solidFill>
                <a:effectLst/>
                <a:uLnTx/>
                <a:uFillTx/>
                <a:latin typeface="Calibri" panose="020F0502020204030204"/>
              </a:rPr>
              <a:t>ÖLÇÜT 3: </a:t>
            </a:r>
            <a:r>
              <a:rPr lang="tr-TR" sz="2800" b="1" dirty="0" smtClean="0">
                <a:solidFill>
                  <a:schemeClr val="bg1"/>
                </a:solidFill>
                <a:latin typeface="Calibri" panose="020F0502020204030204"/>
              </a:rPr>
              <a:t>EĞİTİM PROGRAMI</a:t>
            </a:r>
            <a:endParaRPr kumimoji="0" lang="tr-TR" sz="2800" b="1" i="0" u="none" strike="noStrike" kern="1200" cap="none" spc="0" normalizeH="0" baseline="0" noProof="0" dirty="0">
              <a:ln>
                <a:noFill/>
              </a:ln>
              <a:solidFill>
                <a:schemeClr val="bg1"/>
              </a:solidFill>
              <a:effectLst/>
              <a:uLnTx/>
              <a:uFillTx/>
              <a:latin typeface="Calibri" panose="020F0502020204030204"/>
            </a:endParaRPr>
          </a:p>
        </p:txBody>
      </p:sp>
      <p:sp>
        <p:nvSpPr>
          <p:cNvPr id="5" name="Dikdörtgen 4"/>
          <p:cNvSpPr/>
          <p:nvPr/>
        </p:nvSpPr>
        <p:spPr>
          <a:xfrm>
            <a:off x="145139" y="2374866"/>
            <a:ext cx="11800118" cy="3785652"/>
          </a:xfrm>
          <a:prstGeom prst="rect">
            <a:avLst/>
          </a:prstGeom>
          <a:ln w="38100">
            <a:solidFill>
              <a:srgbClr val="FFC000"/>
            </a:solidFill>
          </a:ln>
        </p:spPr>
        <p:txBody>
          <a:bodyPr wrap="square">
            <a:spAutoFit/>
          </a:bodyPr>
          <a:lstStyle/>
          <a:p>
            <a:pPr marL="124460" marR="131445" algn="just">
              <a:lnSpc>
                <a:spcPct val="100000"/>
              </a:lnSpc>
              <a:spcAft>
                <a:spcPts val="0"/>
              </a:spcAft>
              <a:tabLst>
                <a:tab pos="459740" algn="l"/>
              </a:tabLst>
            </a:pPr>
            <a:r>
              <a:rPr lang="tr-TR" sz="2400" b="1" dirty="0" smtClean="0">
                <a:effectLst/>
                <a:latin typeface="Calibri" panose="020F0502020204030204" pitchFamily="34" charset="0"/>
                <a:ea typeface="Times New Roman" panose="02020603050405020304" pitchFamily="18" charset="0"/>
              </a:rPr>
              <a:t>Her programın, eğitim amaçlarını ve çıktılarını destekleyen bir öğretim </a:t>
            </a:r>
            <a:r>
              <a:rPr lang="tr-TR" sz="2400" b="1" spc="10" dirty="0" smtClean="0">
                <a:effectLst/>
                <a:latin typeface="Calibri" panose="020F0502020204030204" pitchFamily="34" charset="0"/>
                <a:ea typeface="Times New Roman" panose="02020603050405020304" pitchFamily="18" charset="0"/>
              </a:rPr>
              <a:t>planı </a:t>
            </a:r>
            <a:r>
              <a:rPr lang="tr-TR" sz="2400" b="1" dirty="0" smtClean="0">
                <a:effectLst/>
                <a:latin typeface="Calibri" panose="020F0502020204030204" pitchFamily="34" charset="0"/>
                <a:ea typeface="Times New Roman" panose="02020603050405020304" pitchFamily="18" charset="0"/>
              </a:rPr>
              <a:t>(müfredatı)</a:t>
            </a:r>
            <a:r>
              <a:rPr lang="tr-TR" sz="2400" b="1" spc="15" dirty="0" smtClean="0">
                <a:effectLst/>
                <a:latin typeface="Calibri" panose="020F0502020204030204" pitchFamily="34" charset="0"/>
                <a:ea typeface="Times New Roman" panose="02020603050405020304" pitchFamily="18" charset="0"/>
              </a:rPr>
              <a:t> </a:t>
            </a:r>
            <a:r>
              <a:rPr lang="tr-TR" sz="2400" b="1" dirty="0" smtClean="0">
                <a:effectLst/>
                <a:latin typeface="Calibri" panose="020F0502020204030204" pitchFamily="34" charset="0"/>
                <a:ea typeface="Times New Roman" panose="02020603050405020304" pitchFamily="18" charset="0"/>
              </a:rPr>
              <a:t>olmalıdır.</a:t>
            </a:r>
            <a:endParaRPr lang="tr-TR" sz="2400" b="1" dirty="0" smtClean="0">
              <a:effectLst/>
              <a:latin typeface="Times New Roman" panose="02020603050405020304" pitchFamily="18" charset="0"/>
              <a:ea typeface="Times New Roman" panose="02020603050405020304" pitchFamily="18" charset="0"/>
            </a:endParaRPr>
          </a:p>
          <a:p>
            <a:pPr>
              <a:spcBef>
                <a:spcPts val="45"/>
              </a:spcBef>
              <a:spcAft>
                <a:spcPts val="0"/>
              </a:spcAft>
            </a:pPr>
            <a:r>
              <a:rPr lang="tr-TR" sz="2400" b="1" dirty="0" smtClean="0">
                <a:effectLst/>
                <a:latin typeface="Calibri" panose="020F0502020204030204" pitchFamily="34" charset="0"/>
                <a:ea typeface="Times New Roman" panose="02020603050405020304" pitchFamily="18" charset="0"/>
              </a:rPr>
              <a:t> </a:t>
            </a:r>
            <a:endParaRPr lang="tr-TR" sz="2400" dirty="0" smtClean="0">
              <a:effectLst/>
              <a:latin typeface="Times New Roman" panose="02020603050405020304" pitchFamily="18" charset="0"/>
              <a:ea typeface="Times New Roman" panose="02020603050405020304" pitchFamily="18" charset="0"/>
            </a:endParaRPr>
          </a:p>
          <a:p>
            <a:pPr marL="124460" marR="134620" algn="just">
              <a:spcAft>
                <a:spcPts val="0"/>
              </a:spcAft>
            </a:pPr>
            <a:r>
              <a:rPr lang="tr-TR" sz="2400" dirty="0" smtClean="0">
                <a:effectLst/>
                <a:latin typeface="Calibri" panose="020F0502020204030204" pitchFamily="34" charset="0"/>
                <a:ea typeface="Times New Roman" panose="02020603050405020304" pitchFamily="18" charset="0"/>
              </a:rPr>
              <a:t>Öğretim planını Temel Bilimler, Mesleki Konular, Genel Eğitim ve Diğer Konular açısından irdeleyiniz. Bu tabloları doldururken yeteri kadar satır ekleyebilirsiniz. Tablo 3.1'deki "Temel Bilimler" kategorisinin genellikle 1. sınıf ve kısmen 2. sınıftaki gibi temel bilim dersler ile karşılanması beklenmektedir. "Mesleki Konular" kategorisinin ise, genellikle 2. sınıfta başlayan ve üst sınıflarda yoğunlaşan derslerle karşılanması beklenmektedir. Bu tabloda yer alan her dersin kredisinin mümkünse bu tabloda yer alan kategorilerden yalnız birinin altında yer alması beklenmektedir. Her programda seçmeli derslere yer verilmiş olmalıdır</a:t>
            </a:r>
            <a:endParaRPr lang="tr-TR" sz="2400" dirty="0"/>
          </a:p>
        </p:txBody>
      </p:sp>
    </p:spTree>
    <p:extLst>
      <p:ext uri="{BB962C8B-B14F-4D97-AF65-F5344CB8AC3E}">
        <p14:creationId xmlns:p14="http://schemas.microsoft.com/office/powerpoint/2010/main" val="12146855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5094518"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3: </a:t>
            </a:r>
            <a:r>
              <a:rPr lang="tr-TR" sz="2800" dirty="0" smtClean="0">
                <a:solidFill>
                  <a:prstClr val="black"/>
                </a:solidFill>
                <a:latin typeface="Calibri" panose="020F0502020204030204"/>
              </a:rPr>
              <a:t>EĞİTİM PROGRAMI</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2" name="Tablo 1"/>
          <p:cNvGraphicFramePr>
            <a:graphicFrameLocks noGrp="1"/>
          </p:cNvGraphicFramePr>
          <p:nvPr>
            <p:extLst>
              <p:ext uri="{D42A27DB-BD31-4B8C-83A1-F6EECF244321}">
                <p14:modId xmlns:p14="http://schemas.microsoft.com/office/powerpoint/2010/main" val="4143199257"/>
              </p:ext>
            </p:extLst>
          </p:nvPr>
        </p:nvGraphicFramePr>
        <p:xfrm>
          <a:off x="1418772" y="2268651"/>
          <a:ext cx="9133115" cy="4141482"/>
        </p:xfrm>
        <a:graphic>
          <a:graphicData uri="http://schemas.openxmlformats.org/drawingml/2006/table">
            <a:tbl>
              <a:tblPr/>
              <a:tblGrid>
                <a:gridCol w="882612">
                  <a:extLst>
                    <a:ext uri="{9D8B030D-6E8A-4147-A177-3AD203B41FA5}">
                      <a16:colId xmlns:a16="http://schemas.microsoft.com/office/drawing/2014/main" val="130623578"/>
                    </a:ext>
                  </a:extLst>
                </a:gridCol>
                <a:gridCol w="882612">
                  <a:extLst>
                    <a:ext uri="{9D8B030D-6E8A-4147-A177-3AD203B41FA5}">
                      <a16:colId xmlns:a16="http://schemas.microsoft.com/office/drawing/2014/main" val="3208697107"/>
                    </a:ext>
                  </a:extLst>
                </a:gridCol>
                <a:gridCol w="882612">
                  <a:extLst>
                    <a:ext uri="{9D8B030D-6E8A-4147-A177-3AD203B41FA5}">
                      <a16:colId xmlns:a16="http://schemas.microsoft.com/office/drawing/2014/main" val="2214259977"/>
                    </a:ext>
                  </a:extLst>
                </a:gridCol>
                <a:gridCol w="882612">
                  <a:extLst>
                    <a:ext uri="{9D8B030D-6E8A-4147-A177-3AD203B41FA5}">
                      <a16:colId xmlns:a16="http://schemas.microsoft.com/office/drawing/2014/main" val="2683370358"/>
                    </a:ext>
                  </a:extLst>
                </a:gridCol>
                <a:gridCol w="882612">
                  <a:extLst>
                    <a:ext uri="{9D8B030D-6E8A-4147-A177-3AD203B41FA5}">
                      <a16:colId xmlns:a16="http://schemas.microsoft.com/office/drawing/2014/main" val="2937705716"/>
                    </a:ext>
                  </a:extLst>
                </a:gridCol>
                <a:gridCol w="882612">
                  <a:extLst>
                    <a:ext uri="{9D8B030D-6E8A-4147-A177-3AD203B41FA5}">
                      <a16:colId xmlns:a16="http://schemas.microsoft.com/office/drawing/2014/main" val="1831197097"/>
                    </a:ext>
                  </a:extLst>
                </a:gridCol>
                <a:gridCol w="882612">
                  <a:extLst>
                    <a:ext uri="{9D8B030D-6E8A-4147-A177-3AD203B41FA5}">
                      <a16:colId xmlns:a16="http://schemas.microsoft.com/office/drawing/2014/main" val="247231191"/>
                    </a:ext>
                  </a:extLst>
                </a:gridCol>
                <a:gridCol w="882612">
                  <a:extLst>
                    <a:ext uri="{9D8B030D-6E8A-4147-A177-3AD203B41FA5}">
                      <a16:colId xmlns:a16="http://schemas.microsoft.com/office/drawing/2014/main" val="4080802962"/>
                    </a:ext>
                  </a:extLst>
                </a:gridCol>
                <a:gridCol w="882612">
                  <a:extLst>
                    <a:ext uri="{9D8B030D-6E8A-4147-A177-3AD203B41FA5}">
                      <a16:colId xmlns:a16="http://schemas.microsoft.com/office/drawing/2014/main" val="3148386735"/>
                    </a:ext>
                  </a:extLst>
                </a:gridCol>
                <a:gridCol w="1189607">
                  <a:extLst>
                    <a:ext uri="{9D8B030D-6E8A-4147-A177-3AD203B41FA5}">
                      <a16:colId xmlns:a16="http://schemas.microsoft.com/office/drawing/2014/main" val="482118108"/>
                    </a:ext>
                  </a:extLst>
                </a:gridCol>
              </a:tblGrid>
              <a:tr h="1057697">
                <a:tc>
                  <a:txBody>
                    <a:bodyPr/>
                    <a:lstStyle/>
                    <a:p>
                      <a:pPr algn="l" fontAlgn="ctr"/>
                      <a:r>
                        <a:rPr lang="tr-TR" sz="1800" b="0" i="0" u="none" strike="noStrike">
                          <a:solidFill>
                            <a:srgbClr val="000000"/>
                          </a:solidFill>
                          <a:effectLst/>
                          <a:latin typeface="Calibri" panose="020F0502020204030204" pitchFamily="34" charset="0"/>
                        </a:rPr>
                        <a:t>Sınıf</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7E6E6"/>
                    </a:solidFill>
                  </a:tcPr>
                </a:tc>
                <a:tc>
                  <a:txBody>
                    <a:bodyPr/>
                    <a:lstStyle/>
                    <a:p>
                      <a:pPr algn="l" fontAlgn="ctr"/>
                      <a:r>
                        <a:rPr lang="tr-TR" sz="1800" b="0" i="0" u="none" strike="noStrike">
                          <a:solidFill>
                            <a:srgbClr val="000000"/>
                          </a:solidFill>
                          <a:effectLst/>
                          <a:latin typeface="Calibri" panose="020F0502020204030204" pitchFamily="34" charset="0"/>
                        </a:rPr>
                        <a:t>Yarıyıl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l" fontAlgn="ctr"/>
                      <a:r>
                        <a:rPr lang="tr-TR" sz="1800" b="0" i="0" u="none" strike="noStrike">
                          <a:solidFill>
                            <a:srgbClr val="000000"/>
                          </a:solidFill>
                          <a:effectLst/>
                          <a:latin typeface="Calibri" panose="020F0502020204030204" pitchFamily="34" charset="0"/>
                        </a:rPr>
                        <a:t>Zorunlu</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l" fontAlgn="ctr"/>
                      <a:r>
                        <a:rPr lang="tr-TR" sz="1800" b="0" i="0" u="none" strike="noStrike">
                          <a:solidFill>
                            <a:srgbClr val="000000"/>
                          </a:solidFill>
                          <a:effectLst/>
                          <a:latin typeface="Calibri" panose="020F0502020204030204" pitchFamily="34" charset="0"/>
                        </a:rPr>
                        <a:t>Seçmeli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l" fontAlgn="ctr"/>
                      <a:r>
                        <a:rPr lang="tr-TR" sz="1800" b="0" i="0" u="none" strike="noStrike">
                          <a:solidFill>
                            <a:srgbClr val="000000"/>
                          </a:solidFill>
                          <a:effectLst/>
                          <a:latin typeface="Calibri" panose="020F0502020204030204" pitchFamily="34" charset="0"/>
                        </a:rPr>
                        <a:t>Temel Dersler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l" fontAlgn="ctr"/>
                      <a:r>
                        <a:rPr lang="tr-TR" sz="1800" b="0" i="0" u="none" strike="noStrike">
                          <a:solidFill>
                            <a:srgbClr val="000000"/>
                          </a:solidFill>
                          <a:effectLst/>
                          <a:latin typeface="Calibri" panose="020F0502020204030204" pitchFamily="34" charset="0"/>
                        </a:rPr>
                        <a:t>Mesleki Dersler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l" fontAlgn="ctr"/>
                      <a:r>
                        <a:rPr lang="tr-TR" sz="1800" b="0" i="0" u="none" strike="noStrike">
                          <a:solidFill>
                            <a:srgbClr val="000000"/>
                          </a:solidFill>
                          <a:effectLst/>
                          <a:latin typeface="Calibri" panose="020F0502020204030204" pitchFamily="34" charset="0"/>
                        </a:rPr>
                        <a:t>Eğitim Dersleri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l" fontAlgn="ctr"/>
                      <a:r>
                        <a:rPr lang="tr-TR" sz="1800" b="0" i="0" u="none" strike="noStrike">
                          <a:solidFill>
                            <a:srgbClr val="000000"/>
                          </a:solidFill>
                          <a:effectLst/>
                          <a:latin typeface="Calibri" panose="020F0502020204030204" pitchFamily="34" charset="0"/>
                        </a:rPr>
                        <a:t>Diğer Dersler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l" fontAlgn="ctr"/>
                      <a:r>
                        <a:rPr lang="tr-TR" sz="1800" b="0" i="0" u="none" strike="noStrike">
                          <a:solidFill>
                            <a:srgbClr val="000000"/>
                          </a:solidFill>
                          <a:effectLst/>
                          <a:latin typeface="Calibri" panose="020F0502020204030204" pitchFamily="34" charset="0"/>
                        </a:rPr>
                        <a:t>Teorik</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l" fontAlgn="ctr"/>
                      <a:r>
                        <a:rPr lang="tr-TR" sz="1800" b="0" i="0" u="none" strike="noStrike">
                          <a:solidFill>
                            <a:srgbClr val="000000"/>
                          </a:solidFill>
                          <a:effectLst/>
                          <a:latin typeface="Calibri" panose="020F0502020204030204" pitchFamily="34" charset="0"/>
                        </a:rPr>
                        <a:t>Uygulama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1002191704"/>
                  </a:ext>
                </a:extLst>
              </a:tr>
              <a:tr h="274218">
                <a:tc rowSpan="2">
                  <a:txBody>
                    <a:bodyPr/>
                    <a:lstStyle/>
                    <a:p>
                      <a:pPr algn="ctr" fontAlgn="ctr"/>
                      <a:r>
                        <a:rPr lang="tr-TR" sz="1800" b="0" i="0" u="none" strike="noStrike">
                          <a:solidFill>
                            <a:srgbClr val="FFFFFF"/>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tr-TR" sz="18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E0B3"/>
                    </a:solidFill>
                  </a:tcPr>
                </a:tc>
                <a:tc>
                  <a:txBody>
                    <a:bodyPr/>
                    <a:lstStyle/>
                    <a:p>
                      <a:pPr algn="ctr" fontAlgn="ctr"/>
                      <a:r>
                        <a:rPr lang="tr-TR" sz="1800" b="0" i="0" u="none" strike="noStrike">
                          <a:solidFill>
                            <a:srgbClr val="000000"/>
                          </a:solidFill>
                          <a:effectLst/>
                          <a:latin typeface="Calibri" panose="020F0502020204030204" pitchFamily="34" charset="0"/>
                        </a:rPr>
                        <a:t>90,0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E0B3"/>
                    </a:solidFill>
                  </a:tcPr>
                </a:tc>
                <a:tc>
                  <a:txBody>
                    <a:bodyPr/>
                    <a:lstStyle/>
                    <a:p>
                      <a:pPr algn="ctr" fontAlgn="ctr"/>
                      <a:r>
                        <a:rPr lang="tr-TR" sz="1800" b="0" i="0" u="none" strike="noStrike">
                          <a:solidFill>
                            <a:srgbClr val="000000"/>
                          </a:solidFill>
                          <a:effectLst/>
                          <a:latin typeface="Calibri" panose="020F0502020204030204" pitchFamily="34"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E0B3"/>
                    </a:solidFill>
                  </a:tcPr>
                </a:tc>
                <a:tc>
                  <a:txBody>
                    <a:bodyPr/>
                    <a:lstStyle/>
                    <a:p>
                      <a:pPr algn="ctr" fontAlgn="ctr"/>
                      <a:r>
                        <a:rPr lang="tr-TR" sz="1800" b="0" i="0" u="none" strike="noStrike">
                          <a:solidFill>
                            <a:srgbClr val="000000"/>
                          </a:solidFill>
                          <a:effectLst/>
                          <a:latin typeface="Calibri" panose="020F0502020204030204" pitchFamily="34" charset="0"/>
                        </a:rPr>
                        <a:t>46,7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E0B3"/>
                    </a:solidFill>
                  </a:tcPr>
                </a:tc>
                <a:tc>
                  <a:txBody>
                    <a:bodyPr/>
                    <a:lstStyle/>
                    <a:p>
                      <a:pPr algn="ctr" fontAlgn="ctr"/>
                      <a:r>
                        <a:rPr lang="tr-TR" sz="1800" b="0" i="0" u="none" strike="noStrike">
                          <a:solidFill>
                            <a:srgbClr val="000000"/>
                          </a:solidFill>
                          <a:effectLst/>
                          <a:latin typeface="Calibri" panose="020F0502020204030204" pitchFamily="34" charset="0"/>
                        </a:rPr>
                        <a:t>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E0B3"/>
                    </a:solidFill>
                  </a:tcPr>
                </a:tc>
                <a:tc>
                  <a:txBody>
                    <a:bodyPr/>
                    <a:lstStyle/>
                    <a:p>
                      <a:pPr algn="ctr" fontAlgn="ctr"/>
                      <a:r>
                        <a:rPr lang="tr-TR" sz="1800" b="0" i="0" u="none" strike="noStrike">
                          <a:solidFill>
                            <a:srgbClr val="000000"/>
                          </a:solidFill>
                          <a:effectLst/>
                          <a:latin typeface="Calibri" panose="020F0502020204030204" pitchFamily="34" charset="0"/>
                        </a:rPr>
                        <a:t>30,0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E0B3"/>
                    </a:solidFill>
                  </a:tcPr>
                </a:tc>
                <a:tc>
                  <a:txBody>
                    <a:bodyPr/>
                    <a:lstStyle/>
                    <a:p>
                      <a:pPr algn="ctr" fontAlgn="ctr"/>
                      <a:r>
                        <a:rPr lang="tr-TR" sz="1800" b="0" i="0" u="none" strike="noStrike">
                          <a:solidFill>
                            <a:srgbClr val="000000"/>
                          </a:solidFill>
                          <a:effectLst/>
                          <a:latin typeface="Calibri" panose="020F0502020204030204" pitchFamily="34" charset="0"/>
                        </a:rPr>
                        <a:t>23,3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E0B3"/>
                    </a:solidFill>
                  </a:tcPr>
                </a:tc>
                <a:tc>
                  <a:txBody>
                    <a:bodyPr/>
                    <a:lstStyle/>
                    <a:p>
                      <a:pPr algn="ctr" fontAlgn="ctr"/>
                      <a:r>
                        <a:rPr lang="tr-TR" sz="1800" b="0" i="0" u="none" strike="noStrike">
                          <a:solidFill>
                            <a:srgbClr val="000000"/>
                          </a:solidFill>
                          <a:effectLst/>
                          <a:latin typeface="Calibri" panose="020F0502020204030204" pitchFamily="34" charset="0"/>
                        </a:rPr>
                        <a:t>85,7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E0B3"/>
                    </a:solidFill>
                  </a:tcPr>
                </a:tc>
                <a:tc>
                  <a:txBody>
                    <a:bodyPr/>
                    <a:lstStyle/>
                    <a:p>
                      <a:pPr algn="ctr" fontAlgn="ctr"/>
                      <a:r>
                        <a:rPr lang="tr-TR" sz="1800" b="0" i="0" u="none" strike="noStrike">
                          <a:solidFill>
                            <a:srgbClr val="000000"/>
                          </a:solidFill>
                          <a:effectLst/>
                          <a:latin typeface="Calibri" panose="020F0502020204030204" pitchFamily="34" charset="0"/>
                        </a:rPr>
                        <a:t>14,3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E0B3"/>
                    </a:solidFill>
                  </a:tcPr>
                </a:tc>
                <a:extLst>
                  <a:ext uri="{0D108BD9-81ED-4DB2-BD59-A6C34878D82A}">
                    <a16:rowId xmlns:a16="http://schemas.microsoft.com/office/drawing/2014/main" val="764854937"/>
                  </a:ext>
                </a:extLst>
              </a:tr>
              <a:tr h="548435">
                <a:tc vMerge="1">
                  <a:txBody>
                    <a:bodyPr/>
                    <a:lstStyle/>
                    <a:p>
                      <a:endParaRPr lang="tr-TR"/>
                    </a:p>
                  </a:txBody>
                  <a:tcPr/>
                </a:tc>
                <a:tc>
                  <a:txBody>
                    <a:bodyPr/>
                    <a:lstStyle/>
                    <a:p>
                      <a:pPr algn="ctr" fontAlgn="ctr"/>
                      <a:r>
                        <a:rPr lang="tr-TR" sz="18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E0B3"/>
                    </a:solidFill>
                  </a:tcPr>
                </a:tc>
                <a:tc>
                  <a:txBody>
                    <a:bodyPr/>
                    <a:lstStyle/>
                    <a:p>
                      <a:pPr algn="ctr" fontAlgn="ctr"/>
                      <a:r>
                        <a:rPr lang="tr-TR" sz="1800" b="0" i="0" u="none" strike="noStrike">
                          <a:solidFill>
                            <a:srgbClr val="000000"/>
                          </a:solidFill>
                          <a:effectLst/>
                          <a:latin typeface="Calibri" panose="020F0502020204030204" pitchFamily="34" charset="0"/>
                        </a:rPr>
                        <a:t>80,0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E0B3"/>
                    </a:solidFill>
                  </a:tcPr>
                </a:tc>
                <a:tc>
                  <a:txBody>
                    <a:bodyPr/>
                    <a:lstStyle/>
                    <a:p>
                      <a:pPr algn="ctr" fontAlgn="ctr"/>
                      <a:r>
                        <a:rPr lang="tr-TR" sz="1800" b="0" i="0" u="none" strike="noStrike">
                          <a:solidFill>
                            <a:srgbClr val="000000"/>
                          </a:solidFill>
                          <a:effectLst/>
                          <a:latin typeface="Calibri" panose="020F0502020204030204" pitchFamily="34" charset="0"/>
                        </a:rPr>
                        <a:t>20,0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E0B3"/>
                    </a:solidFill>
                  </a:tcPr>
                </a:tc>
                <a:tc>
                  <a:txBody>
                    <a:bodyPr/>
                    <a:lstStyle/>
                    <a:p>
                      <a:pPr algn="ctr" fontAlgn="ctr"/>
                      <a:r>
                        <a:rPr lang="tr-TR" sz="1800" b="0" i="0" u="none" strike="noStrike">
                          <a:solidFill>
                            <a:srgbClr val="000000"/>
                          </a:solidFill>
                          <a:effectLst/>
                          <a:latin typeface="Calibri" panose="020F0502020204030204" pitchFamily="34" charset="0"/>
                        </a:rPr>
                        <a:t>33,3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E0B3"/>
                    </a:solidFill>
                  </a:tcPr>
                </a:tc>
                <a:tc>
                  <a:txBody>
                    <a:bodyPr/>
                    <a:lstStyle/>
                    <a:p>
                      <a:pPr algn="ctr" fontAlgn="ctr"/>
                      <a:r>
                        <a:rPr lang="tr-TR" sz="1800" b="0" i="0" u="none" strike="noStrike">
                          <a:solidFill>
                            <a:srgbClr val="000000"/>
                          </a:solidFill>
                          <a:effectLst/>
                          <a:latin typeface="Calibri" panose="020F050202020403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E0B3"/>
                    </a:solidFill>
                  </a:tcPr>
                </a:tc>
                <a:tc>
                  <a:txBody>
                    <a:bodyPr/>
                    <a:lstStyle/>
                    <a:p>
                      <a:pPr algn="ctr" fontAlgn="ctr"/>
                      <a:r>
                        <a:rPr lang="tr-TR" sz="1800" b="0" i="0" u="none" strike="noStrike">
                          <a:solidFill>
                            <a:srgbClr val="000000"/>
                          </a:solidFill>
                          <a:effectLst/>
                          <a:latin typeface="Calibri" panose="020F0502020204030204" pitchFamily="34" charset="0"/>
                        </a:rPr>
                        <a:t>56,7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E0B3"/>
                    </a:solidFill>
                  </a:tcPr>
                </a:tc>
                <a:tc>
                  <a:txBody>
                    <a:bodyPr/>
                    <a:lstStyle/>
                    <a:p>
                      <a:pPr algn="ctr" fontAlgn="ctr"/>
                      <a:r>
                        <a:rPr lang="tr-TR" sz="1800" b="0" i="0" u="none" strike="noStrike">
                          <a:solidFill>
                            <a:srgbClr val="000000"/>
                          </a:solidFill>
                          <a:effectLst/>
                          <a:latin typeface="Calibri" panose="020F0502020204030204" pitchFamily="34"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E0B3"/>
                    </a:solidFill>
                  </a:tcPr>
                </a:tc>
                <a:tc>
                  <a:txBody>
                    <a:bodyPr/>
                    <a:lstStyle/>
                    <a:p>
                      <a:pPr algn="ctr" fontAlgn="ctr"/>
                      <a:r>
                        <a:rPr lang="tr-TR" sz="1800" b="0" i="0" u="none" strike="noStrike">
                          <a:solidFill>
                            <a:srgbClr val="000000"/>
                          </a:solidFill>
                          <a:effectLst/>
                          <a:latin typeface="Calibri" panose="020F0502020204030204" pitchFamily="34"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E0B3"/>
                    </a:solidFill>
                  </a:tcPr>
                </a:tc>
                <a:tc>
                  <a:txBody>
                    <a:bodyPr/>
                    <a:lstStyle/>
                    <a:p>
                      <a:pPr algn="ctr" fontAlgn="ctr"/>
                      <a:r>
                        <a:rPr lang="tr-TR" sz="1800" b="0" i="0" u="none" strike="noStrike">
                          <a:solidFill>
                            <a:srgbClr val="000000"/>
                          </a:solidFill>
                          <a:effectLst/>
                          <a:latin typeface="Calibri" panose="020F0502020204030204" pitchFamily="34" charset="0"/>
                        </a:rPr>
                        <a:t>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E0B3"/>
                    </a:solidFill>
                  </a:tcPr>
                </a:tc>
                <a:extLst>
                  <a:ext uri="{0D108BD9-81ED-4DB2-BD59-A6C34878D82A}">
                    <a16:rowId xmlns:a16="http://schemas.microsoft.com/office/drawing/2014/main" val="3952211640"/>
                  </a:ext>
                </a:extLst>
              </a:tr>
              <a:tr h="274218">
                <a:tc rowSpan="2">
                  <a:txBody>
                    <a:bodyPr/>
                    <a:lstStyle/>
                    <a:p>
                      <a:pPr algn="ctr" fontAlgn="ctr"/>
                      <a:r>
                        <a:rPr lang="tr-TR" sz="18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80,0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20,0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50,0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40,0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76,9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23,1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extLst>
                  <a:ext uri="{0D108BD9-81ED-4DB2-BD59-A6C34878D82A}">
                    <a16:rowId xmlns:a16="http://schemas.microsoft.com/office/drawing/2014/main" val="1080340785"/>
                  </a:ext>
                </a:extLst>
              </a:tr>
              <a:tr h="274218">
                <a:tc vMerge="1">
                  <a:txBody>
                    <a:bodyPr/>
                    <a:lstStyle/>
                    <a:p>
                      <a:endParaRPr lang="tr-TR"/>
                    </a:p>
                  </a:txBody>
                  <a:tcPr/>
                </a:tc>
                <a:tc>
                  <a:txBody>
                    <a:bodyPr/>
                    <a:lstStyle/>
                    <a:p>
                      <a:pPr algn="ctr" fontAlgn="ctr"/>
                      <a:r>
                        <a:rPr lang="tr-TR" sz="1800" b="0" i="0" u="none" strike="noStrike">
                          <a:solidFill>
                            <a:srgbClr val="000000"/>
                          </a:solidFill>
                          <a:effectLst/>
                          <a:latin typeface="Calibri" panose="020F0502020204030204" pitchFamily="34" charset="0"/>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80,0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20,0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46,7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53,3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77,8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22,2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extLst>
                  <a:ext uri="{0D108BD9-81ED-4DB2-BD59-A6C34878D82A}">
                    <a16:rowId xmlns:a16="http://schemas.microsoft.com/office/drawing/2014/main" val="1606408265"/>
                  </a:ext>
                </a:extLst>
              </a:tr>
              <a:tr h="274218">
                <a:tc rowSpan="2">
                  <a:txBody>
                    <a:bodyPr/>
                    <a:lstStyle/>
                    <a:p>
                      <a:pPr algn="ctr" fontAlgn="ctr"/>
                      <a:r>
                        <a:rPr lang="tr-TR" sz="18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tr-TR" sz="1800" b="0" i="0" u="none" strike="noStrike">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tr-TR" sz="1800" b="0" i="0" u="none" strike="noStrike">
                          <a:solidFill>
                            <a:srgbClr val="000000"/>
                          </a:solidFill>
                          <a:effectLst/>
                          <a:latin typeface="Calibri" panose="020F0502020204030204" pitchFamily="34" charset="0"/>
                        </a:rPr>
                        <a:t>90,0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tr-TR" sz="1800" b="0" i="0" u="none" strike="noStrike">
                          <a:solidFill>
                            <a:srgbClr val="000000"/>
                          </a:solidFill>
                          <a:effectLst/>
                          <a:latin typeface="Calibri" panose="020F0502020204030204" pitchFamily="34"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tr-TR" sz="1800" b="0" i="0" u="none" strike="noStrike">
                          <a:solidFill>
                            <a:srgbClr val="000000"/>
                          </a:solidFill>
                          <a:effectLst/>
                          <a:latin typeface="Calibri" panose="020F050202020403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tr-TR" sz="1800" b="0" i="0" u="none" strike="noStrike">
                          <a:solidFill>
                            <a:srgbClr val="000000"/>
                          </a:solidFill>
                          <a:effectLst/>
                          <a:latin typeface="Calibri" panose="020F0502020204030204" pitchFamily="34" charset="0"/>
                        </a:rPr>
                        <a:t>93,3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tr-TR" sz="1800" b="0" i="0" u="none" strike="noStrike">
                          <a:solidFill>
                            <a:srgbClr val="000000"/>
                          </a:solidFill>
                          <a:effectLst/>
                          <a:latin typeface="Calibri" panose="020F050202020403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tr-TR" sz="1800" b="0" i="0" u="none" strike="noStrike">
                          <a:solidFill>
                            <a:srgbClr val="000000"/>
                          </a:solidFill>
                          <a:effectLst/>
                          <a:latin typeface="Calibri" panose="020F0502020204030204" pitchFamily="34" charset="0"/>
                        </a:rPr>
                        <a:t>6,7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tr-TR" sz="1800" b="0" i="0" u="none" strike="noStrike">
                          <a:solidFill>
                            <a:srgbClr val="000000"/>
                          </a:solidFill>
                          <a:effectLst/>
                          <a:latin typeface="Calibri" panose="020F0502020204030204" pitchFamily="34" charset="0"/>
                        </a:rPr>
                        <a:t>76,0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tr-TR" sz="1800" b="0" i="0" u="none" strike="noStrike">
                          <a:solidFill>
                            <a:srgbClr val="000000"/>
                          </a:solidFill>
                          <a:effectLst/>
                          <a:latin typeface="Calibri" panose="020F0502020204030204" pitchFamily="34" charset="0"/>
                        </a:rPr>
                        <a:t>24,0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1182342339"/>
                  </a:ext>
                </a:extLst>
              </a:tr>
              <a:tr h="274218">
                <a:tc vMerge="1">
                  <a:txBody>
                    <a:bodyPr/>
                    <a:lstStyle/>
                    <a:p>
                      <a:endParaRPr lang="tr-TR"/>
                    </a:p>
                  </a:txBody>
                  <a:tcPr/>
                </a:tc>
                <a:tc>
                  <a:txBody>
                    <a:bodyPr/>
                    <a:lstStyle/>
                    <a:p>
                      <a:pPr algn="ctr" fontAlgn="ctr"/>
                      <a:r>
                        <a:rPr lang="tr-TR" sz="1800" b="0" i="0" u="none" strike="noStrike">
                          <a:solidFill>
                            <a:srgbClr val="000000"/>
                          </a:solidFill>
                          <a:effectLst/>
                          <a:latin typeface="Calibri" panose="020F0502020204030204" pitchFamily="34"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tr-TR" sz="1800" b="0" i="0" u="none" strike="noStrike">
                          <a:solidFill>
                            <a:srgbClr val="000000"/>
                          </a:solidFill>
                          <a:effectLst/>
                          <a:latin typeface="Calibri" panose="020F0502020204030204" pitchFamily="34" charset="0"/>
                        </a:rPr>
                        <a:t>80,0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tr-TR" sz="1800" b="0" i="0" u="none" strike="noStrike">
                          <a:solidFill>
                            <a:srgbClr val="000000"/>
                          </a:solidFill>
                          <a:effectLst/>
                          <a:latin typeface="Calibri" panose="020F0502020204030204" pitchFamily="34" charset="0"/>
                        </a:rPr>
                        <a:t>20,0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tr-TR" sz="1800" b="0" i="0" u="none" strike="noStrike">
                          <a:solidFill>
                            <a:srgbClr val="000000"/>
                          </a:solidFill>
                          <a:effectLst/>
                          <a:latin typeface="Calibri" panose="020F050202020403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tr-TR" sz="1800" b="0" i="0" u="none" strike="noStrike">
                          <a:solidFill>
                            <a:srgbClr val="000000"/>
                          </a:solidFill>
                          <a:effectLst/>
                          <a:latin typeface="Calibri" panose="020F0502020204030204" pitchFamily="34" charset="0"/>
                        </a:rPr>
                        <a:t>93,3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tr-TR" sz="1800" b="0" i="0" u="none" strike="noStrike">
                          <a:solidFill>
                            <a:srgbClr val="000000"/>
                          </a:solidFill>
                          <a:effectLst/>
                          <a:latin typeface="Calibri" panose="020F050202020403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tr-TR" sz="1800" b="0" i="0" u="none" strike="noStrike">
                          <a:solidFill>
                            <a:srgbClr val="000000"/>
                          </a:solidFill>
                          <a:effectLst/>
                          <a:latin typeface="Calibri" panose="020F0502020204030204" pitchFamily="34" charset="0"/>
                        </a:rPr>
                        <a:t>6,7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tr-TR" sz="1800" b="0" i="0" u="none" strike="noStrike">
                          <a:solidFill>
                            <a:srgbClr val="000000"/>
                          </a:solidFill>
                          <a:effectLst/>
                          <a:latin typeface="Calibri" panose="020F0502020204030204" pitchFamily="34" charset="0"/>
                        </a:rPr>
                        <a:t>83,3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tr-TR" sz="1800" b="0" i="0" u="none" strike="noStrike">
                          <a:solidFill>
                            <a:srgbClr val="000000"/>
                          </a:solidFill>
                          <a:effectLst/>
                          <a:latin typeface="Calibri" panose="020F0502020204030204" pitchFamily="34" charset="0"/>
                        </a:rPr>
                        <a:t>16,7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1455043783"/>
                  </a:ext>
                </a:extLst>
              </a:tr>
              <a:tr h="274218">
                <a:tc rowSpan="2">
                  <a:txBody>
                    <a:bodyPr/>
                    <a:lstStyle/>
                    <a:p>
                      <a:pPr algn="ctr" fontAlgn="ctr"/>
                      <a:r>
                        <a:rPr lang="tr-TR" sz="1800" b="0" i="0" u="none" strike="noStrike">
                          <a:solidFill>
                            <a:srgbClr val="000000"/>
                          </a:solidFill>
                          <a:effectLst/>
                          <a:latin typeface="Calibri" panose="020F0502020204030204" pitchFamily="34" charset="0"/>
                        </a:rPr>
                        <a:t>4</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tr-TR" sz="1800" b="0" i="0"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extLst>
                  <a:ext uri="{0D108BD9-81ED-4DB2-BD59-A6C34878D82A}">
                    <a16:rowId xmlns:a16="http://schemas.microsoft.com/office/drawing/2014/main" val="137664781"/>
                  </a:ext>
                </a:extLst>
              </a:tr>
              <a:tr h="548435">
                <a:tc vMerge="1">
                  <a:txBody>
                    <a:bodyPr/>
                    <a:lstStyle/>
                    <a:p>
                      <a:endParaRPr lang="tr-TR"/>
                    </a:p>
                  </a:txBody>
                  <a:tcPr/>
                </a:tc>
                <a:tc>
                  <a:txBody>
                    <a:bodyPr/>
                    <a:lstStyle/>
                    <a:p>
                      <a:pPr algn="ctr" fontAlgn="ctr"/>
                      <a:r>
                        <a:rPr lang="tr-TR" sz="1800" b="0" i="0" u="none" strike="noStrike">
                          <a:solidFill>
                            <a:srgbClr val="000000"/>
                          </a:solidFill>
                          <a:effectLst/>
                          <a:latin typeface="Calibri" panose="020F0502020204030204" pitchFamily="34" charset="0"/>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extLst>
                  <a:ext uri="{0D108BD9-81ED-4DB2-BD59-A6C34878D82A}">
                    <a16:rowId xmlns:a16="http://schemas.microsoft.com/office/drawing/2014/main" val="13196274"/>
                  </a:ext>
                </a:extLst>
              </a:tr>
              <a:tr h="274218">
                <a:tc gridSpan="2">
                  <a:txBody>
                    <a:bodyPr/>
                    <a:lstStyle/>
                    <a:p>
                      <a:pPr algn="ctr" fontAlgn="b"/>
                      <a:r>
                        <a:rPr lang="tr-TR" sz="1800" b="0" i="0" u="none" strike="noStrike">
                          <a:solidFill>
                            <a:srgbClr val="000000"/>
                          </a:solidFill>
                          <a:effectLst/>
                          <a:latin typeface="Calibri" panose="020F0502020204030204" pitchFamily="34" charset="0"/>
                        </a:rPr>
                        <a:t>ORTALAMA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hMerge="1">
                  <a:txBody>
                    <a:bodyPr/>
                    <a:lstStyle/>
                    <a:p>
                      <a:endParaRPr lang="tr-TR"/>
                    </a:p>
                  </a:txBody>
                  <a:tcPr/>
                </a:tc>
                <a:tc>
                  <a:txBody>
                    <a:bodyPr/>
                    <a:lstStyle/>
                    <a:p>
                      <a:pPr algn="ctr" fontAlgn="ctr"/>
                      <a:r>
                        <a:rPr lang="tr-TR" sz="1800" b="0" i="0" u="none" strike="noStrike">
                          <a:solidFill>
                            <a:srgbClr val="000000"/>
                          </a:solidFill>
                          <a:effectLst/>
                          <a:latin typeface="Calibri" panose="020F0502020204030204" pitchFamily="34" charset="0"/>
                        </a:rPr>
                        <a:t>87,5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tr-TR" sz="1800" b="0" i="0" u="none" strike="noStrike">
                          <a:solidFill>
                            <a:srgbClr val="000000"/>
                          </a:solidFill>
                          <a:effectLst/>
                          <a:latin typeface="Calibri" panose="020F0502020204030204" pitchFamily="34" charset="0"/>
                        </a:rPr>
                        <a:t>12,5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tr-TR" sz="1800" b="0" i="0" u="none" strike="noStrike">
                          <a:solidFill>
                            <a:srgbClr val="000000"/>
                          </a:solidFill>
                          <a:effectLst/>
                          <a:latin typeface="Calibri" panose="020F0502020204030204" pitchFamily="34" charset="0"/>
                        </a:rPr>
                        <a:t>22,1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tr-TR" sz="1800" b="0" i="0" u="none" strike="noStrike">
                          <a:solidFill>
                            <a:srgbClr val="000000"/>
                          </a:solidFill>
                          <a:effectLst/>
                          <a:latin typeface="Calibri" panose="020F0502020204030204" pitchFamily="34" charset="0"/>
                        </a:rPr>
                        <a:t>60,0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tr-TR" sz="1800" b="0" i="0" u="none" strike="noStrike">
                          <a:solidFill>
                            <a:srgbClr val="000000"/>
                          </a:solidFill>
                          <a:effectLst/>
                          <a:latin typeface="Calibri" panose="020F0502020204030204" pitchFamily="34" charset="0"/>
                        </a:rPr>
                        <a:t>12,1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tr-TR" sz="1800" b="0" i="0" u="none" strike="noStrike">
                          <a:solidFill>
                            <a:srgbClr val="000000"/>
                          </a:solidFill>
                          <a:effectLst/>
                          <a:latin typeface="Calibri" panose="020F0502020204030204" pitchFamily="34" charset="0"/>
                        </a:rPr>
                        <a:t>5,8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tr-TR" sz="1800" b="0" i="0" u="none" strike="noStrike">
                          <a:solidFill>
                            <a:srgbClr val="000000"/>
                          </a:solidFill>
                          <a:effectLst/>
                          <a:latin typeface="Calibri" panose="020F0502020204030204" pitchFamily="34" charset="0"/>
                        </a:rPr>
                        <a:t>62,5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tr-TR" sz="1800" b="0" i="0" u="none" strike="noStrike" dirty="0">
                          <a:solidFill>
                            <a:srgbClr val="000000"/>
                          </a:solidFill>
                          <a:effectLst/>
                          <a:latin typeface="Calibri" panose="020F0502020204030204" pitchFamily="34" charset="0"/>
                        </a:rPr>
                        <a:t>37,5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773903514"/>
                  </a:ext>
                </a:extLst>
              </a:tr>
            </a:tbl>
          </a:graphicData>
        </a:graphic>
      </p:graphicFrame>
      <p:sp>
        <p:nvSpPr>
          <p:cNvPr id="3" name="Dikdörtgen 2"/>
          <p:cNvSpPr/>
          <p:nvPr/>
        </p:nvSpPr>
        <p:spPr>
          <a:xfrm>
            <a:off x="6257122" y="1899319"/>
            <a:ext cx="4294765" cy="369332"/>
          </a:xfrm>
          <a:prstGeom prst="rect">
            <a:avLst/>
          </a:prstGeom>
        </p:spPr>
        <p:txBody>
          <a:bodyPr wrap="none">
            <a:spAutoFit/>
          </a:bodyPr>
          <a:lstStyle/>
          <a:p>
            <a:r>
              <a:rPr lang="tr-TR" b="1" dirty="0" smtClean="0">
                <a:latin typeface="Calibri" panose="020F0502020204030204" pitchFamily="34" charset="0"/>
                <a:ea typeface="Times New Roman" panose="02020603050405020304" pitchFamily="18" charset="0"/>
              </a:rPr>
              <a:t>Programın ders sayılarının % AKTS dağılımı </a:t>
            </a:r>
            <a:endParaRPr lang="tr-TR" dirty="0"/>
          </a:p>
        </p:txBody>
      </p:sp>
    </p:spTree>
    <p:extLst>
      <p:ext uri="{BB962C8B-B14F-4D97-AF65-F5344CB8AC3E}">
        <p14:creationId xmlns:p14="http://schemas.microsoft.com/office/powerpoint/2010/main" val="429167237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5094518"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3: </a:t>
            </a:r>
            <a:r>
              <a:rPr lang="tr-TR" sz="2800" dirty="0" smtClean="0">
                <a:solidFill>
                  <a:prstClr val="black"/>
                </a:solidFill>
                <a:latin typeface="Calibri" panose="020F0502020204030204"/>
              </a:rPr>
              <a:t>EĞİTİM PROGRAMI</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Dikdörtgen 3"/>
          <p:cNvSpPr/>
          <p:nvPr/>
        </p:nvSpPr>
        <p:spPr>
          <a:xfrm>
            <a:off x="145139" y="2170446"/>
            <a:ext cx="11451771" cy="2677656"/>
          </a:xfrm>
          <a:prstGeom prst="rect">
            <a:avLst/>
          </a:prstGeom>
          <a:ln w="38100">
            <a:solidFill>
              <a:srgbClr val="FFC000"/>
            </a:solidFill>
          </a:ln>
        </p:spPr>
        <p:txBody>
          <a:bodyPr wrap="square">
            <a:spAutoFit/>
          </a:bodyPr>
          <a:lstStyle/>
          <a:p>
            <a:pPr marL="124460" marR="134620" algn="just">
              <a:lnSpc>
                <a:spcPct val="100000"/>
              </a:lnSpc>
              <a:spcAft>
                <a:spcPts val="0"/>
              </a:spcAft>
              <a:tabLst>
                <a:tab pos="396875" algn="l"/>
              </a:tabLst>
            </a:pPr>
            <a:r>
              <a:rPr lang="tr-TR" sz="2400" b="1" dirty="0" smtClean="0">
                <a:effectLst/>
                <a:latin typeface="Calibri" panose="020F0502020204030204" pitchFamily="34" charset="0"/>
                <a:ea typeface="Times New Roman" panose="02020603050405020304" pitchFamily="18" charset="0"/>
              </a:rPr>
              <a:t>Eğitim programı içinde yer alan derslerin öğretim planlarında kazanım, içerik,</a:t>
            </a:r>
            <a:r>
              <a:rPr lang="tr-TR" sz="2400" b="1" spc="-105" dirty="0" smtClean="0">
                <a:effectLst/>
                <a:latin typeface="Calibri" panose="020F0502020204030204" pitchFamily="34" charset="0"/>
                <a:ea typeface="Times New Roman" panose="02020603050405020304" pitchFamily="18" charset="0"/>
              </a:rPr>
              <a:t> </a:t>
            </a:r>
            <a:r>
              <a:rPr lang="tr-TR" sz="2400" b="1" dirty="0" smtClean="0">
                <a:effectLst/>
                <a:latin typeface="Calibri" panose="020F0502020204030204" pitchFamily="34" charset="0"/>
                <a:ea typeface="Times New Roman" panose="02020603050405020304" pitchFamily="18" charset="0"/>
              </a:rPr>
              <a:t>içeriğin sunuluş yöntemi ve değerlendirme süreçleri arasında tutarlılık</a:t>
            </a:r>
            <a:r>
              <a:rPr lang="tr-TR" sz="2400" b="1" spc="-20" dirty="0" smtClean="0">
                <a:effectLst/>
                <a:latin typeface="Calibri" panose="020F0502020204030204" pitchFamily="34" charset="0"/>
                <a:ea typeface="Times New Roman" panose="02020603050405020304" pitchFamily="18" charset="0"/>
              </a:rPr>
              <a:t> </a:t>
            </a:r>
            <a:r>
              <a:rPr lang="tr-TR" sz="2400" b="1" dirty="0" smtClean="0">
                <a:effectLst/>
                <a:latin typeface="Calibri" panose="020F0502020204030204" pitchFamily="34" charset="0"/>
                <a:ea typeface="Times New Roman" panose="02020603050405020304" pitchFamily="18" charset="0"/>
              </a:rPr>
              <a:t>bulunmalıdır.</a:t>
            </a:r>
            <a:endParaRPr lang="tr-TR" sz="2400" b="1" dirty="0" smtClean="0">
              <a:effectLst/>
              <a:latin typeface="Times New Roman" panose="02020603050405020304" pitchFamily="18" charset="0"/>
              <a:ea typeface="Times New Roman" panose="02020603050405020304" pitchFamily="18" charset="0"/>
            </a:endParaRPr>
          </a:p>
          <a:p>
            <a:pPr>
              <a:spcBef>
                <a:spcPts val="45"/>
              </a:spcBef>
              <a:spcAft>
                <a:spcPts val="0"/>
              </a:spcAft>
            </a:pPr>
            <a:r>
              <a:rPr lang="tr-TR" sz="2400" b="1" dirty="0" smtClean="0">
                <a:effectLst/>
                <a:latin typeface="Calibri" panose="020F0502020204030204" pitchFamily="34" charset="0"/>
                <a:ea typeface="Times New Roman" panose="02020603050405020304" pitchFamily="18" charset="0"/>
              </a:rPr>
              <a:t> </a:t>
            </a:r>
            <a:endParaRPr lang="tr-TR" sz="2400" dirty="0" smtClean="0">
              <a:effectLst/>
              <a:latin typeface="Times New Roman" panose="02020603050405020304" pitchFamily="18" charset="0"/>
              <a:ea typeface="Times New Roman" panose="02020603050405020304" pitchFamily="18" charset="0"/>
            </a:endParaRPr>
          </a:p>
          <a:p>
            <a:pPr marL="124460" marR="132080" algn="just">
              <a:lnSpc>
                <a:spcPct val="100000"/>
              </a:lnSpc>
              <a:spcAft>
                <a:spcPts val="0"/>
              </a:spcAft>
            </a:pPr>
            <a:r>
              <a:rPr lang="tr-TR" sz="2400" dirty="0" smtClean="0">
                <a:effectLst/>
                <a:latin typeface="Calibri" panose="020F0502020204030204" pitchFamily="34" charset="0"/>
                <a:ea typeface="Times New Roman" panose="02020603050405020304" pitchFamily="18" charset="0"/>
              </a:rPr>
              <a:t>Her dersin; öğrenme çıktıları, içeriği, içeriğin sunuluş yöntemi, ölçme ve değerlendirme yöntemi Bologna ders tanımlama formatına uygun olarak hazırlanmalıdır. Her dersin, program çıktılarına katkılarını gösteren bir tablonun, Tablo 3.2’de göz önünde bulundurularak hazırlanması önerilir.</a:t>
            </a:r>
            <a:endParaRPr lang="tr-TR" sz="2400" dirty="0">
              <a:effectLst/>
              <a:latin typeface="Times New Roman" panose="02020603050405020304" pitchFamily="18" charset="0"/>
              <a:ea typeface="Times New Roman" panose="02020603050405020304" pitchFamily="18" charset="0"/>
            </a:endParaRPr>
          </a:p>
        </p:txBody>
      </p:sp>
      <p:sp>
        <p:nvSpPr>
          <p:cNvPr id="7" name="Dikdörtgen 6"/>
          <p:cNvSpPr/>
          <p:nvPr/>
        </p:nvSpPr>
        <p:spPr>
          <a:xfrm>
            <a:off x="349658" y="5225218"/>
            <a:ext cx="11247252" cy="1323439"/>
          </a:xfrm>
          <a:prstGeom prst="rect">
            <a:avLst/>
          </a:prstGeom>
          <a:solidFill>
            <a:srgbClr val="FF0000"/>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4000" b="0" i="0" u="none" strike="noStrike" kern="1200" cap="none" spc="0" normalizeH="0" baseline="0" noProof="0" dirty="0" smtClean="0">
                <a:ln>
                  <a:noFill/>
                </a:ln>
                <a:solidFill>
                  <a:schemeClr val="bg1"/>
                </a:solidFill>
                <a:effectLst/>
                <a:uLnTx/>
                <a:uFillTx/>
                <a:latin typeface="Calibri" panose="020F0502020204030204"/>
                <a:ea typeface="+mn-ea"/>
                <a:cs typeface="+mn-cs"/>
              </a:rPr>
              <a:t>BOLOGNA BİLGİ PAKETLERİNİN</a:t>
            </a:r>
            <a:r>
              <a:rPr kumimoji="0" lang="tr-TR" sz="4000" b="0" i="0" u="none" strike="noStrike" kern="1200" cap="none" spc="0" normalizeH="0" noProof="0" dirty="0" smtClean="0">
                <a:ln>
                  <a:noFill/>
                </a:ln>
                <a:solidFill>
                  <a:schemeClr val="bg1"/>
                </a:solidFill>
                <a:effectLst/>
                <a:uLnTx/>
                <a:uFillTx/>
                <a:latin typeface="Calibri" panose="020F0502020204030204"/>
                <a:ea typeface="+mn-ea"/>
                <a:cs typeface="+mn-cs"/>
              </a:rPr>
              <a:t> GÜNCELLENMESİ, İZLENMESİ</a:t>
            </a:r>
            <a:endParaRPr kumimoji="0" lang="tr-TR" sz="4000" b="0" i="0" u="none" strike="noStrike" kern="1200" cap="none" spc="0" normalizeH="0" baseline="0" noProof="0" dirty="0">
              <a:ln>
                <a:noFill/>
              </a:ln>
              <a:solidFill>
                <a:schemeClr val="bg1"/>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243411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1D9EF5E4-2036-49C1-83C1-BBEE9F1A44C5}"/>
              </a:ext>
            </a:extLst>
          </p:cNvPr>
          <p:cNvSpPr/>
          <p:nvPr/>
        </p:nvSpPr>
        <p:spPr>
          <a:xfrm>
            <a:off x="1472359" y="2888264"/>
            <a:ext cx="2568840" cy="2555538"/>
          </a:xfrm>
          <a:prstGeom prst="ellipse">
            <a:avLst/>
          </a:prstGeom>
          <a:solidFill>
            <a:schemeClr val="accent1">
              <a:lumMod val="60000"/>
              <a:lumOff val="40000"/>
            </a:schemeClr>
          </a:solidFill>
          <a:ln w="12700" cap="flat" cmpd="sng" algn="ctr">
            <a:solidFill>
              <a:srgbClr val="377DFF">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1" i="0" u="none" strike="noStrike" kern="0" cap="none" spc="0" normalizeH="0" baseline="0" noProof="0" dirty="0" smtClean="0">
                <a:ln>
                  <a:noFill/>
                </a:ln>
                <a:solidFill>
                  <a:srgbClr val="70AD47">
                    <a:lumMod val="50000"/>
                  </a:srgbClr>
                </a:solidFill>
                <a:effectLst/>
                <a:uLnTx/>
                <a:uFillTx/>
                <a:latin typeface="Calibri"/>
                <a:ea typeface="+mn-ea"/>
                <a:cs typeface="+mn-cs"/>
              </a:rPr>
              <a:t>Vizyon, Misyon, Stratejik Plan, Politika Belgeleri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1" i="0" u="none" strike="noStrike" kern="0" cap="none" spc="0" normalizeH="0" baseline="0" noProof="0" dirty="0" smtClean="0">
                <a:ln>
                  <a:noFill/>
                </a:ln>
                <a:solidFill>
                  <a:srgbClr val="172144"/>
                </a:solidFill>
                <a:effectLst/>
                <a:uLnTx/>
                <a:uFillTx/>
                <a:latin typeface="Calibri"/>
                <a:ea typeface="+mn-ea"/>
                <a:cs typeface="+mn-cs"/>
              </a:rPr>
              <a:t>(</a:t>
            </a:r>
            <a:r>
              <a:rPr kumimoji="0" lang="tr-TR" sz="1800" b="1" i="0" u="none" strike="noStrike" kern="0" cap="none" spc="0" normalizeH="0" baseline="0" noProof="0" dirty="0" smtClean="0">
                <a:ln>
                  <a:noFill/>
                </a:ln>
                <a:solidFill>
                  <a:srgbClr val="ED7D31">
                    <a:lumMod val="75000"/>
                  </a:srgbClr>
                </a:solidFill>
                <a:effectLst/>
                <a:uLnTx/>
                <a:uFillTx/>
                <a:latin typeface="Calibri"/>
                <a:ea typeface="+mn-ea"/>
                <a:cs typeface="+mn-cs"/>
              </a:rPr>
              <a:t>amaç, hedef ve eylemlere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0" cap="none" spc="0" normalizeH="0" baseline="0" noProof="0" dirty="0" smtClean="0">
                <a:ln>
                  <a:noFill/>
                </a:ln>
                <a:solidFill>
                  <a:srgbClr val="ED7D31">
                    <a:lumMod val="75000"/>
                  </a:srgbClr>
                </a:solidFill>
                <a:effectLst/>
                <a:uLnTx/>
                <a:uFillTx/>
                <a:latin typeface="Calibri"/>
                <a:ea typeface="+mn-ea"/>
                <a:cs typeface="+mn-cs"/>
              </a:rPr>
              <a:t>Dönüştürülme</a:t>
            </a:r>
            <a:r>
              <a:rPr kumimoji="0" lang="tr-TR" sz="1800" b="0" i="0" u="none" strike="noStrike" kern="0" cap="none" spc="0" normalizeH="0" baseline="0" noProof="0" dirty="0" smtClean="0">
                <a:ln>
                  <a:noFill/>
                </a:ln>
                <a:solidFill>
                  <a:srgbClr val="FFFFFF"/>
                </a:solidFill>
                <a:effectLst/>
                <a:uLnTx/>
                <a:uFillTx/>
                <a:latin typeface="Calibri"/>
                <a:ea typeface="+mn-ea"/>
                <a:cs typeface="+mn-cs"/>
              </a:rPr>
              <a:t>)</a:t>
            </a:r>
          </a:p>
        </p:txBody>
      </p:sp>
      <p:sp>
        <p:nvSpPr>
          <p:cNvPr id="5" name="Dikdörtgen: Yuvarlatılmış Köşeler 9">
            <a:extLst>
              <a:ext uri="{FF2B5EF4-FFF2-40B4-BE49-F238E27FC236}">
                <a16:creationId xmlns:a16="http://schemas.microsoft.com/office/drawing/2014/main" id="{AA01CD8B-0F52-41FA-BAA1-7F8D5DB4B555}"/>
              </a:ext>
            </a:extLst>
          </p:cNvPr>
          <p:cNvSpPr/>
          <p:nvPr/>
        </p:nvSpPr>
        <p:spPr>
          <a:xfrm>
            <a:off x="4418065" y="2248898"/>
            <a:ext cx="2472436" cy="1021638"/>
          </a:xfrm>
          <a:prstGeom prst="roundRect">
            <a:avLst/>
          </a:prstGeom>
          <a:solidFill>
            <a:srgbClr val="377DFF"/>
          </a:solidFill>
          <a:ln w="12700" cap="flat" cmpd="sng" algn="ctr">
            <a:solidFill>
              <a:srgbClr val="377DFF">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0" cap="none" spc="0" normalizeH="0" baseline="0" noProof="0" dirty="0" smtClean="0">
                <a:ln>
                  <a:noFill/>
                </a:ln>
                <a:solidFill>
                  <a:srgbClr val="FFFFFF"/>
                </a:solidFill>
                <a:effectLst/>
                <a:uLnTx/>
                <a:uFillTx/>
                <a:latin typeface="Calibri"/>
                <a:ea typeface="+mn-ea"/>
                <a:cs typeface="+mn-cs"/>
              </a:rPr>
              <a:t>Eğitim-öğretim</a:t>
            </a:r>
          </a:p>
        </p:txBody>
      </p:sp>
      <p:sp>
        <p:nvSpPr>
          <p:cNvPr id="6" name="Dikdörtgen: Yuvarlatılmış Köşeler 10">
            <a:extLst>
              <a:ext uri="{FF2B5EF4-FFF2-40B4-BE49-F238E27FC236}">
                <a16:creationId xmlns:a16="http://schemas.microsoft.com/office/drawing/2014/main" id="{30E134EF-3EF8-4489-838A-65F693562085}"/>
              </a:ext>
            </a:extLst>
          </p:cNvPr>
          <p:cNvSpPr/>
          <p:nvPr/>
        </p:nvSpPr>
        <p:spPr>
          <a:xfrm>
            <a:off x="4595174" y="5077481"/>
            <a:ext cx="2472436" cy="1003339"/>
          </a:xfrm>
          <a:prstGeom prst="roundRect">
            <a:avLst/>
          </a:prstGeom>
          <a:solidFill>
            <a:srgbClr val="377DFF"/>
          </a:solidFill>
          <a:ln w="12700" cap="flat" cmpd="sng" algn="ctr">
            <a:solidFill>
              <a:srgbClr val="377DFF">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0" cap="none" spc="0" normalizeH="0" baseline="0" noProof="0" dirty="0" smtClean="0">
                <a:ln>
                  <a:noFill/>
                </a:ln>
                <a:solidFill>
                  <a:srgbClr val="FFFFFF"/>
                </a:solidFill>
                <a:effectLst/>
                <a:uLnTx/>
                <a:uFillTx/>
                <a:latin typeface="Calibri"/>
                <a:ea typeface="+mn-ea"/>
                <a:cs typeface="+mn-cs"/>
              </a:rPr>
              <a:t>Topluma katkı</a:t>
            </a:r>
          </a:p>
        </p:txBody>
      </p:sp>
      <p:sp>
        <p:nvSpPr>
          <p:cNvPr id="7" name="Akış Çizelgesi: İşlem 6">
            <a:extLst>
              <a:ext uri="{FF2B5EF4-FFF2-40B4-BE49-F238E27FC236}">
                <a16:creationId xmlns:a16="http://schemas.microsoft.com/office/drawing/2014/main" id="{7E83025B-B280-4672-86E6-2953C249FEAC}"/>
              </a:ext>
            </a:extLst>
          </p:cNvPr>
          <p:cNvSpPr/>
          <p:nvPr/>
        </p:nvSpPr>
        <p:spPr>
          <a:xfrm>
            <a:off x="4876210" y="3622704"/>
            <a:ext cx="1488643" cy="1161587"/>
          </a:xfrm>
          <a:prstGeom prst="flowChartProcess">
            <a:avLst/>
          </a:prstGeom>
          <a:solidFill>
            <a:srgbClr val="377DFF"/>
          </a:solidFill>
          <a:ln w="12700" cap="flat" cmpd="sng" algn="ctr">
            <a:solidFill>
              <a:srgbClr val="377DFF">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0" cap="none" spc="0" normalizeH="0" baseline="0" noProof="0" dirty="0" smtClean="0">
                <a:ln>
                  <a:noFill/>
                </a:ln>
                <a:solidFill>
                  <a:srgbClr val="FFFFFF"/>
                </a:solidFill>
                <a:effectLst/>
                <a:uLnTx/>
                <a:uFillTx/>
                <a:latin typeface="Calibri"/>
                <a:ea typeface="+mn-ea"/>
                <a:cs typeface="+mn-cs"/>
              </a:rPr>
              <a:t>Araştırma-Geliştirme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0" cap="none" spc="0" normalizeH="0" baseline="0" noProof="0" dirty="0" smtClean="0">
              <a:ln>
                <a:noFill/>
              </a:ln>
              <a:solidFill>
                <a:srgbClr val="FFFFFF"/>
              </a:solidFill>
              <a:effectLst/>
              <a:uLnTx/>
              <a:uFillTx/>
              <a:latin typeface="Calibri"/>
              <a:ea typeface="+mn-ea"/>
              <a:cs typeface="+mn-cs"/>
            </a:endParaRPr>
          </a:p>
        </p:txBody>
      </p:sp>
      <p:sp>
        <p:nvSpPr>
          <p:cNvPr id="8" name="Ok: Sağ 12">
            <a:extLst>
              <a:ext uri="{FF2B5EF4-FFF2-40B4-BE49-F238E27FC236}">
                <a16:creationId xmlns:a16="http://schemas.microsoft.com/office/drawing/2014/main" id="{0C5A76C3-C9C4-4AA4-B7EA-4F62AF1E94C3}"/>
              </a:ext>
            </a:extLst>
          </p:cNvPr>
          <p:cNvSpPr/>
          <p:nvPr/>
        </p:nvSpPr>
        <p:spPr>
          <a:xfrm flipV="1">
            <a:off x="4126303" y="4072326"/>
            <a:ext cx="557698" cy="148539"/>
          </a:xfrm>
          <a:prstGeom prst="rightArrow">
            <a:avLst/>
          </a:prstGeom>
          <a:solidFill>
            <a:srgbClr val="377DFF"/>
          </a:solidFill>
          <a:ln w="12700" cap="flat" cmpd="sng" algn="ctr">
            <a:solidFill>
              <a:srgbClr val="377DFF">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0" cap="none" spc="0" normalizeH="0" baseline="0" noProof="0" dirty="0" smtClean="0">
              <a:ln>
                <a:noFill/>
              </a:ln>
              <a:solidFill>
                <a:srgbClr val="FFFFFF"/>
              </a:solidFill>
              <a:effectLst/>
              <a:uLnTx/>
              <a:uFillTx/>
              <a:latin typeface="Calibri"/>
              <a:ea typeface="+mn-ea"/>
              <a:cs typeface="+mn-cs"/>
            </a:endParaRPr>
          </a:p>
        </p:txBody>
      </p:sp>
      <p:sp>
        <p:nvSpPr>
          <p:cNvPr id="9" name="Ok: Sağ 13">
            <a:extLst>
              <a:ext uri="{FF2B5EF4-FFF2-40B4-BE49-F238E27FC236}">
                <a16:creationId xmlns:a16="http://schemas.microsoft.com/office/drawing/2014/main" id="{B33BB397-925C-45AE-9966-68EF1365F435}"/>
              </a:ext>
            </a:extLst>
          </p:cNvPr>
          <p:cNvSpPr/>
          <p:nvPr/>
        </p:nvSpPr>
        <p:spPr>
          <a:xfrm rot="19788020" flipV="1">
            <a:off x="3847817" y="3071944"/>
            <a:ext cx="495339" cy="189345"/>
          </a:xfrm>
          <a:prstGeom prst="rightArrow">
            <a:avLst/>
          </a:prstGeom>
          <a:solidFill>
            <a:srgbClr val="377DFF"/>
          </a:solidFill>
          <a:ln w="12700" cap="flat" cmpd="sng" algn="ctr">
            <a:solidFill>
              <a:srgbClr val="377DFF">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0" cap="none" spc="0" normalizeH="0" baseline="0" noProof="0" dirty="0" smtClean="0">
              <a:ln>
                <a:noFill/>
              </a:ln>
              <a:solidFill>
                <a:srgbClr val="FFFFFF"/>
              </a:solidFill>
              <a:effectLst/>
              <a:uLnTx/>
              <a:uFillTx/>
              <a:latin typeface="Calibri"/>
              <a:ea typeface="+mn-ea"/>
              <a:cs typeface="+mn-cs"/>
            </a:endParaRPr>
          </a:p>
        </p:txBody>
      </p:sp>
      <p:sp>
        <p:nvSpPr>
          <p:cNvPr id="10" name="Ok: Sağ 14">
            <a:extLst>
              <a:ext uri="{FF2B5EF4-FFF2-40B4-BE49-F238E27FC236}">
                <a16:creationId xmlns:a16="http://schemas.microsoft.com/office/drawing/2014/main" id="{608E56B8-FD44-4154-903A-0B21862F0EDF}"/>
              </a:ext>
            </a:extLst>
          </p:cNvPr>
          <p:cNvSpPr/>
          <p:nvPr/>
        </p:nvSpPr>
        <p:spPr>
          <a:xfrm rot="1371728" flipV="1">
            <a:off x="4015621" y="4898524"/>
            <a:ext cx="453863" cy="189345"/>
          </a:xfrm>
          <a:prstGeom prst="rightArrow">
            <a:avLst/>
          </a:prstGeom>
          <a:solidFill>
            <a:srgbClr val="377DFF"/>
          </a:solidFill>
          <a:ln w="12700" cap="flat" cmpd="sng" algn="ctr">
            <a:solidFill>
              <a:srgbClr val="377DFF">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0" cap="none" spc="0" normalizeH="0" baseline="0" noProof="0" smtClean="0">
              <a:ln>
                <a:noFill/>
              </a:ln>
              <a:solidFill>
                <a:srgbClr val="FFFFFF"/>
              </a:solidFill>
              <a:effectLst/>
              <a:uLnTx/>
              <a:uFillTx/>
              <a:latin typeface="Calibri"/>
              <a:ea typeface="+mn-ea"/>
              <a:cs typeface="+mn-cs"/>
            </a:endParaRPr>
          </a:p>
        </p:txBody>
      </p:sp>
      <p:sp>
        <p:nvSpPr>
          <p:cNvPr id="11" name="Akış Çizelgesi: Karar 10">
            <a:extLst>
              <a:ext uri="{FF2B5EF4-FFF2-40B4-BE49-F238E27FC236}">
                <a16:creationId xmlns:a16="http://schemas.microsoft.com/office/drawing/2014/main" id="{E48290F6-CB35-41D2-AD9A-B0A9BD95AB61}"/>
              </a:ext>
            </a:extLst>
          </p:cNvPr>
          <p:cNvSpPr/>
          <p:nvPr/>
        </p:nvSpPr>
        <p:spPr>
          <a:xfrm>
            <a:off x="7125782" y="2378574"/>
            <a:ext cx="3346659" cy="3574918"/>
          </a:xfrm>
          <a:prstGeom prst="flowChartDecision">
            <a:avLst/>
          </a:prstGeom>
          <a:solidFill>
            <a:schemeClr val="accent4">
              <a:lumMod val="60000"/>
              <a:lumOff val="40000"/>
            </a:schemeClr>
          </a:solidFill>
          <a:ln w="12700" cap="flat" cmpd="sng" algn="ctr">
            <a:solidFill>
              <a:srgbClr val="377DFF">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0" cap="none" spc="0" normalizeH="0" baseline="0" noProof="0" dirty="0" smtClean="0">
                <a:ln>
                  <a:noFill/>
                </a:ln>
                <a:solidFill>
                  <a:prstClr val="black"/>
                </a:solidFill>
                <a:effectLst/>
                <a:uLnTx/>
                <a:uFillTx/>
                <a:latin typeface="Calibri"/>
                <a:ea typeface="+mn-ea"/>
                <a:cs typeface="+mn-cs"/>
              </a:rPr>
              <a:t>Temel fonksiyonların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1" i="0" u="none" strike="noStrike" kern="0" cap="none" spc="0" normalizeH="0" baseline="0" noProof="0" dirty="0" smtClean="0">
                <a:ln>
                  <a:noFill/>
                </a:ln>
                <a:solidFill>
                  <a:srgbClr val="C00000"/>
                </a:solidFill>
                <a:effectLst/>
                <a:uLnTx/>
                <a:uFillTx/>
                <a:latin typeface="Calibri"/>
                <a:ea typeface="+mn-ea"/>
                <a:cs typeface="+mn-cs"/>
              </a:rPr>
              <a:t>paydaşların beklentilerine </a:t>
            </a:r>
            <a:r>
              <a:rPr kumimoji="0" lang="tr-TR" sz="1800" b="0" i="0" u="none" strike="noStrike" kern="0" cap="none" spc="0" normalizeH="0" baseline="0" noProof="0" dirty="0" smtClean="0">
                <a:ln>
                  <a:noFill/>
                </a:ln>
                <a:solidFill>
                  <a:prstClr val="black"/>
                </a:solidFill>
                <a:effectLst/>
                <a:uLnTx/>
                <a:uFillTx/>
                <a:latin typeface="Calibri"/>
                <a:ea typeface="+mn-ea"/>
                <a:cs typeface="+mn-cs"/>
              </a:rPr>
              <a:t>ve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1" i="0" u="none" strike="noStrike" kern="0" cap="none" spc="0" normalizeH="0" baseline="0" noProof="0" dirty="0" smtClean="0">
                <a:ln>
                  <a:noFill/>
                </a:ln>
                <a:solidFill>
                  <a:srgbClr val="FF0000"/>
                </a:solidFill>
                <a:effectLst/>
                <a:uLnTx/>
                <a:uFillTx/>
                <a:latin typeface="Calibri"/>
                <a:ea typeface="+mn-ea"/>
                <a:cs typeface="+mn-cs"/>
              </a:rPr>
              <a:t>amaca uygun </a:t>
            </a:r>
            <a:r>
              <a:rPr kumimoji="0" lang="tr-TR" sz="1800" b="0" i="0" u="none" strike="noStrike" kern="0" cap="none" spc="0" normalizeH="0" baseline="0" noProof="0" dirty="0" smtClean="0">
                <a:ln>
                  <a:noFill/>
                </a:ln>
                <a:solidFill>
                  <a:prstClr val="black"/>
                </a:solidFill>
                <a:effectLst/>
                <a:uLnTx/>
                <a:uFillTx/>
                <a:latin typeface="Calibri"/>
                <a:ea typeface="+mn-ea"/>
                <a:cs typeface="+mn-cs"/>
              </a:rPr>
              <a:t>olarak yerine getirilmesi</a:t>
            </a:r>
          </a:p>
        </p:txBody>
      </p:sp>
      <p:sp>
        <p:nvSpPr>
          <p:cNvPr id="12" name="Ok: Sağ 17">
            <a:extLst>
              <a:ext uri="{FF2B5EF4-FFF2-40B4-BE49-F238E27FC236}">
                <a16:creationId xmlns:a16="http://schemas.microsoft.com/office/drawing/2014/main" id="{9E180364-94EB-421D-AE56-51B7A995A287}"/>
              </a:ext>
            </a:extLst>
          </p:cNvPr>
          <p:cNvSpPr/>
          <p:nvPr/>
        </p:nvSpPr>
        <p:spPr>
          <a:xfrm flipV="1">
            <a:off x="6475326" y="4088784"/>
            <a:ext cx="631000" cy="212236"/>
          </a:xfrm>
          <a:prstGeom prst="rightArrow">
            <a:avLst/>
          </a:prstGeom>
          <a:solidFill>
            <a:srgbClr val="377DFF"/>
          </a:solidFill>
          <a:ln w="12700" cap="flat" cmpd="sng" algn="ctr">
            <a:solidFill>
              <a:srgbClr val="377DFF">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0" cap="none" spc="0" normalizeH="0" baseline="0" noProof="0" smtClean="0">
              <a:ln>
                <a:noFill/>
              </a:ln>
              <a:solidFill>
                <a:srgbClr val="FFFFFF"/>
              </a:solidFill>
              <a:effectLst/>
              <a:uLnTx/>
              <a:uFillTx/>
              <a:latin typeface="Calibri"/>
              <a:ea typeface="+mn-ea"/>
              <a:cs typeface="+mn-cs"/>
            </a:endParaRPr>
          </a:p>
        </p:txBody>
      </p:sp>
      <p:sp>
        <p:nvSpPr>
          <p:cNvPr id="13" name="Ok: Sağ 18">
            <a:extLst>
              <a:ext uri="{FF2B5EF4-FFF2-40B4-BE49-F238E27FC236}">
                <a16:creationId xmlns:a16="http://schemas.microsoft.com/office/drawing/2014/main" id="{E8C1BC3A-8DD1-4F34-BD33-674A9471FC7D}"/>
              </a:ext>
            </a:extLst>
          </p:cNvPr>
          <p:cNvSpPr/>
          <p:nvPr/>
        </p:nvSpPr>
        <p:spPr>
          <a:xfrm rot="1857750" flipV="1">
            <a:off x="7095333" y="3135888"/>
            <a:ext cx="631000" cy="212236"/>
          </a:xfrm>
          <a:prstGeom prst="rightArrow">
            <a:avLst/>
          </a:prstGeom>
          <a:solidFill>
            <a:srgbClr val="377DFF"/>
          </a:solidFill>
          <a:ln w="12700" cap="flat" cmpd="sng" algn="ctr">
            <a:solidFill>
              <a:srgbClr val="377DFF">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0" cap="none" spc="0" normalizeH="0" baseline="0" noProof="0" smtClean="0">
              <a:ln>
                <a:noFill/>
              </a:ln>
              <a:solidFill>
                <a:srgbClr val="FFFFFF"/>
              </a:solidFill>
              <a:effectLst/>
              <a:uLnTx/>
              <a:uFillTx/>
              <a:latin typeface="Calibri"/>
              <a:ea typeface="+mn-ea"/>
              <a:cs typeface="+mn-cs"/>
            </a:endParaRPr>
          </a:p>
        </p:txBody>
      </p:sp>
      <p:sp>
        <p:nvSpPr>
          <p:cNvPr id="14" name="Ok: Sağ 19">
            <a:extLst>
              <a:ext uri="{FF2B5EF4-FFF2-40B4-BE49-F238E27FC236}">
                <a16:creationId xmlns:a16="http://schemas.microsoft.com/office/drawing/2014/main" id="{4852505A-81E5-411A-A907-C6B37872DAD6}"/>
              </a:ext>
            </a:extLst>
          </p:cNvPr>
          <p:cNvSpPr/>
          <p:nvPr/>
        </p:nvSpPr>
        <p:spPr>
          <a:xfrm rot="19318671" flipV="1">
            <a:off x="7188712" y="5274565"/>
            <a:ext cx="616883" cy="208686"/>
          </a:xfrm>
          <a:prstGeom prst="rightArrow">
            <a:avLst/>
          </a:prstGeom>
          <a:solidFill>
            <a:srgbClr val="377DFF"/>
          </a:solidFill>
          <a:ln w="12700" cap="flat" cmpd="sng" algn="ctr">
            <a:solidFill>
              <a:srgbClr val="377DFF">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0" cap="none" spc="0" normalizeH="0" baseline="0" noProof="0" dirty="0" smtClean="0">
              <a:ln>
                <a:noFill/>
              </a:ln>
              <a:solidFill>
                <a:srgbClr val="FFFFFF"/>
              </a:solidFill>
              <a:effectLst/>
              <a:uLnTx/>
              <a:uFillTx/>
              <a:latin typeface="Calibri"/>
              <a:ea typeface="+mn-ea"/>
              <a:cs typeface="+mn-cs"/>
            </a:endParaRPr>
          </a:p>
        </p:txBody>
      </p:sp>
      <p:sp>
        <p:nvSpPr>
          <p:cNvPr id="15" name="Oval 14">
            <a:extLst>
              <a:ext uri="{FF2B5EF4-FFF2-40B4-BE49-F238E27FC236}">
                <a16:creationId xmlns:a16="http://schemas.microsoft.com/office/drawing/2014/main" id="{3C6ED02E-A961-43AE-B74B-E72AF739C2AC}"/>
              </a:ext>
            </a:extLst>
          </p:cNvPr>
          <p:cNvSpPr/>
          <p:nvPr/>
        </p:nvSpPr>
        <p:spPr>
          <a:xfrm>
            <a:off x="9842796" y="3285538"/>
            <a:ext cx="2047806" cy="2071739"/>
          </a:xfrm>
          <a:prstGeom prst="ellipse">
            <a:avLst/>
          </a:prstGeom>
          <a:solidFill>
            <a:schemeClr val="accent2">
              <a:lumMod val="75000"/>
            </a:schemeClr>
          </a:solidFill>
          <a:ln w="12700" cap="flat" cmpd="sng" algn="ctr">
            <a:solidFill>
              <a:srgbClr val="377DFF">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0" cap="none" spc="0" normalizeH="0" baseline="0" noProof="0" dirty="0" smtClean="0">
                <a:ln>
                  <a:noFill/>
                </a:ln>
                <a:solidFill>
                  <a:srgbClr val="FFFFFF"/>
                </a:solidFill>
                <a:effectLst/>
                <a:uLnTx/>
                <a:uFillTx/>
                <a:latin typeface="Calibri"/>
                <a:ea typeface="+mn-ea"/>
                <a:cs typeface="+mn-cs"/>
              </a:rPr>
              <a:t>Kamuoyuna verilen güvence</a:t>
            </a:r>
          </a:p>
        </p:txBody>
      </p:sp>
      <p:sp>
        <p:nvSpPr>
          <p:cNvPr id="16" name="Dikdörtgen 15">
            <a:extLst>
              <a:ext uri="{FF2B5EF4-FFF2-40B4-BE49-F238E27FC236}">
                <a16:creationId xmlns:a16="http://schemas.microsoft.com/office/drawing/2014/main" id="{AA947966-7B2A-477E-B823-0E92559D5AA5}"/>
              </a:ext>
            </a:extLst>
          </p:cNvPr>
          <p:cNvSpPr/>
          <p:nvPr/>
        </p:nvSpPr>
        <p:spPr>
          <a:xfrm>
            <a:off x="485861" y="1915536"/>
            <a:ext cx="1860845" cy="840911"/>
          </a:xfrm>
          <a:prstGeom prst="rect">
            <a:avLst/>
          </a:prstGeom>
          <a:solidFill>
            <a:srgbClr val="FFFFFF"/>
          </a:solidFill>
          <a:ln w="12700" cap="flat" cmpd="sng" algn="ctr">
            <a:solidFill>
              <a:srgbClr val="377DFF">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600" b="1" i="0" u="none" strike="noStrike" kern="0" cap="none" spc="0" normalizeH="0" baseline="0" noProof="0" dirty="0" smtClean="0">
                <a:ln>
                  <a:noFill/>
                </a:ln>
                <a:solidFill>
                  <a:srgbClr val="FF0000"/>
                </a:solidFill>
                <a:effectLst/>
                <a:uLnTx/>
                <a:uFillTx/>
                <a:latin typeface="Calibri"/>
                <a:ea typeface="+mn-ea"/>
                <a:cs typeface="+mn-cs"/>
              </a:rPr>
              <a:t>Şeffaflık</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600" b="1" i="0" u="none" strike="noStrike" kern="0" cap="none" spc="0" normalizeH="0" baseline="0" noProof="0" dirty="0" smtClean="0">
                <a:ln>
                  <a:noFill/>
                </a:ln>
                <a:solidFill>
                  <a:srgbClr val="FF0000"/>
                </a:solidFill>
                <a:effectLst/>
                <a:uLnTx/>
                <a:uFillTx/>
                <a:latin typeface="Calibri"/>
                <a:ea typeface="+mn-ea"/>
                <a:cs typeface="+mn-cs"/>
              </a:rPr>
              <a:t>Hesap verebilirlik</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600" b="1" i="0" u="none" strike="noStrike" kern="0" cap="none" spc="0" normalizeH="0" baseline="0" noProof="0" dirty="0" smtClean="0">
                <a:ln>
                  <a:noFill/>
                </a:ln>
                <a:solidFill>
                  <a:srgbClr val="FF0000"/>
                </a:solidFill>
                <a:effectLst/>
                <a:uLnTx/>
                <a:uFillTx/>
                <a:latin typeface="Calibri"/>
                <a:ea typeface="+mn-ea"/>
                <a:cs typeface="+mn-cs"/>
              </a:rPr>
              <a:t>Sürekli iyileşme</a:t>
            </a:r>
          </a:p>
        </p:txBody>
      </p:sp>
      <p:sp>
        <p:nvSpPr>
          <p:cNvPr id="17" name="Ok: Sağ 25">
            <a:extLst>
              <a:ext uri="{FF2B5EF4-FFF2-40B4-BE49-F238E27FC236}">
                <a16:creationId xmlns:a16="http://schemas.microsoft.com/office/drawing/2014/main" id="{CC4C78AA-7735-4620-B459-E9012449BA26}"/>
              </a:ext>
            </a:extLst>
          </p:cNvPr>
          <p:cNvSpPr/>
          <p:nvPr/>
        </p:nvSpPr>
        <p:spPr>
          <a:xfrm rot="3335481" flipV="1">
            <a:off x="1379189" y="2887949"/>
            <a:ext cx="533703" cy="226733"/>
          </a:xfrm>
          <a:prstGeom prst="rightArrow">
            <a:avLst/>
          </a:prstGeom>
          <a:solidFill>
            <a:srgbClr val="377DFF"/>
          </a:solidFill>
          <a:ln w="12700" cap="flat" cmpd="sng" algn="ctr">
            <a:solidFill>
              <a:srgbClr val="377DFF">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0" cap="none" spc="0" normalizeH="0" baseline="0" noProof="0" smtClean="0">
              <a:ln>
                <a:noFill/>
              </a:ln>
              <a:solidFill>
                <a:srgbClr val="FFFFFF"/>
              </a:solidFill>
              <a:effectLst/>
              <a:uLnTx/>
              <a:uFillTx/>
              <a:latin typeface="Calibri"/>
              <a:ea typeface="+mn-ea"/>
              <a:cs typeface="+mn-cs"/>
            </a:endParaRPr>
          </a:p>
        </p:txBody>
      </p:sp>
      <p:sp>
        <p:nvSpPr>
          <p:cNvPr id="18" name="Dikdörtgen 17">
            <a:extLst>
              <a:ext uri="{FF2B5EF4-FFF2-40B4-BE49-F238E27FC236}">
                <a16:creationId xmlns:a16="http://schemas.microsoft.com/office/drawing/2014/main" id="{2F570903-66D4-4E6A-992E-0BDCF65D0A60}"/>
              </a:ext>
            </a:extLst>
          </p:cNvPr>
          <p:cNvSpPr/>
          <p:nvPr/>
        </p:nvSpPr>
        <p:spPr>
          <a:xfrm>
            <a:off x="485861" y="5508636"/>
            <a:ext cx="2208760" cy="840911"/>
          </a:xfrm>
          <a:prstGeom prst="rect">
            <a:avLst/>
          </a:prstGeom>
          <a:solidFill>
            <a:srgbClr val="FFFFFF"/>
          </a:solidFill>
          <a:ln w="12700" cap="flat" cmpd="sng" algn="ctr">
            <a:solidFill>
              <a:srgbClr val="15B1FB"/>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1" i="0" u="none" strike="noStrike" kern="0" cap="none" spc="0" normalizeH="0" baseline="0" noProof="0" dirty="0" smtClean="0">
                <a:ln>
                  <a:noFill/>
                </a:ln>
                <a:solidFill>
                  <a:srgbClr val="FF0000"/>
                </a:solidFill>
                <a:effectLst/>
                <a:uLnTx/>
                <a:uFillTx/>
                <a:latin typeface="Calibri"/>
                <a:ea typeface="+mn-ea"/>
                <a:cs typeface="+mn-cs"/>
              </a:rPr>
              <a:t>Paydaşların ihtiyaçları ve beklentileri</a:t>
            </a:r>
          </a:p>
        </p:txBody>
      </p:sp>
      <p:sp>
        <p:nvSpPr>
          <p:cNvPr id="19" name="Ok: Sağ 26">
            <a:extLst>
              <a:ext uri="{FF2B5EF4-FFF2-40B4-BE49-F238E27FC236}">
                <a16:creationId xmlns:a16="http://schemas.microsoft.com/office/drawing/2014/main" id="{B9DE46D0-0320-46F7-874C-EDA02F6074E4}"/>
              </a:ext>
            </a:extLst>
          </p:cNvPr>
          <p:cNvSpPr/>
          <p:nvPr/>
        </p:nvSpPr>
        <p:spPr>
          <a:xfrm rot="17965981" flipV="1">
            <a:off x="1286242" y="4956286"/>
            <a:ext cx="607477" cy="242390"/>
          </a:xfrm>
          <a:prstGeom prst="rightArrow">
            <a:avLst/>
          </a:prstGeom>
          <a:solidFill>
            <a:srgbClr val="377DFF"/>
          </a:solidFill>
          <a:ln w="12700" cap="flat" cmpd="sng" algn="ctr">
            <a:solidFill>
              <a:srgbClr val="377DFF">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0" cap="none" spc="0" normalizeH="0" baseline="0" noProof="0" smtClean="0">
              <a:ln>
                <a:noFill/>
              </a:ln>
              <a:solidFill>
                <a:srgbClr val="FFFFFF"/>
              </a:solidFill>
              <a:effectLst/>
              <a:uLnTx/>
              <a:uFillTx/>
              <a:latin typeface="Calibri"/>
              <a:ea typeface="+mn-ea"/>
              <a:cs typeface="+mn-cs"/>
            </a:endParaRPr>
          </a:p>
        </p:txBody>
      </p:sp>
      <p:sp>
        <p:nvSpPr>
          <p:cNvPr id="20" name="Dikdörtgen 19">
            <a:extLst>
              <a:ext uri="{FF2B5EF4-FFF2-40B4-BE49-F238E27FC236}">
                <a16:creationId xmlns:a16="http://schemas.microsoft.com/office/drawing/2014/main" id="{5F31C176-F700-476F-8171-FD75E45C326C}"/>
              </a:ext>
            </a:extLst>
          </p:cNvPr>
          <p:cNvSpPr/>
          <p:nvPr/>
        </p:nvSpPr>
        <p:spPr>
          <a:xfrm>
            <a:off x="9782103" y="6080895"/>
            <a:ext cx="2165711" cy="5704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600" b="0" i="0" u="none" strike="noStrike" kern="1200" cap="none" spc="0" normalizeH="0" baseline="0" noProof="0" dirty="0">
                <a:ln>
                  <a:noFill/>
                </a:ln>
                <a:solidFill>
                  <a:prstClr val="white"/>
                </a:solidFill>
                <a:effectLst/>
                <a:uLnTx/>
                <a:uFillTx/>
                <a:latin typeface="Calibri" panose="020F0502020204030204"/>
                <a:ea typeface="+mn-ea"/>
                <a:cs typeface="+mn-cs"/>
              </a:rPr>
              <a:t>Kaynak: IUCEA (2008)</a:t>
            </a:r>
          </a:p>
        </p:txBody>
      </p:sp>
      <p:sp>
        <p:nvSpPr>
          <p:cNvPr id="21" name="Metin kutusu 20"/>
          <p:cNvSpPr txBox="1"/>
          <p:nvPr/>
        </p:nvSpPr>
        <p:spPr>
          <a:xfrm>
            <a:off x="0" y="1338433"/>
            <a:ext cx="5632174" cy="461665"/>
          </a:xfrm>
          <a:prstGeom prst="rect">
            <a:avLst/>
          </a:prstGeom>
          <a:solidFill>
            <a:schemeClr val="accent6">
              <a:lumMod val="40000"/>
              <a:lumOff val="60000"/>
            </a:schemeClr>
          </a:solidFill>
          <a:ln w="38100">
            <a:solidFill>
              <a:srgbClr val="FFC000"/>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400" b="0" i="0" u="none" strike="noStrike" kern="1200" cap="none" spc="0" normalizeH="0" baseline="0" noProof="0" dirty="0" smtClean="0">
                <a:ln>
                  <a:noFill/>
                </a:ln>
                <a:solidFill>
                  <a:prstClr val="black"/>
                </a:solidFill>
                <a:effectLst/>
                <a:uLnTx/>
                <a:uFillTx/>
                <a:latin typeface="Calibri" panose="020F0502020204030204"/>
                <a:ea typeface="+mn-ea"/>
                <a:cs typeface="+mn-cs"/>
              </a:rPr>
              <a:t>Yükseköğretimde Kalite Güvence Sistemi</a:t>
            </a:r>
            <a:endParaRPr kumimoji="0" lang="tr-TR"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3902084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0" y="1351018"/>
            <a:ext cx="9968679"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2: </a:t>
            </a:r>
            <a:r>
              <a:rPr kumimoji="0" lang="tr-TR" sz="2800" b="0" i="0" u="none" strike="noStrike" kern="1200" cap="none" spc="0" normalizeH="0" noProof="0" dirty="0" smtClean="0">
                <a:ln>
                  <a:noFill/>
                </a:ln>
                <a:solidFill>
                  <a:prstClr val="black"/>
                </a:solidFill>
                <a:effectLst/>
                <a:uLnTx/>
                <a:uFillTx/>
                <a:latin typeface="Calibri" panose="020F0502020204030204"/>
                <a:ea typeface="+mn-ea"/>
                <a:cs typeface="+mn-cs"/>
              </a:rPr>
              <a:t>PROGRAM </a:t>
            </a:r>
            <a:r>
              <a:rPr kumimoji="0" lang="tr-TR" sz="2800" b="0" i="0" u="none" strike="noStrike" kern="1200" cap="none" spc="0" normalizeH="0" noProof="0" dirty="0" smtClean="0">
                <a:ln>
                  <a:noFill/>
                </a:ln>
                <a:solidFill>
                  <a:prstClr val="black"/>
                </a:solidFill>
                <a:effectLst/>
                <a:uLnTx/>
                <a:uFillTx/>
                <a:latin typeface="Calibri" panose="020F0502020204030204"/>
                <a:ea typeface="+mn-ea"/>
                <a:cs typeface="+mn-cs"/>
              </a:rPr>
              <a:t>ÇIKTILARI-DERSLER MATRİKSİ</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4" name="Tablo 3"/>
          <p:cNvGraphicFramePr>
            <a:graphicFrameLocks noGrp="1"/>
          </p:cNvGraphicFramePr>
          <p:nvPr>
            <p:extLst>
              <p:ext uri="{D42A27DB-BD31-4B8C-83A1-F6EECF244321}">
                <p14:modId xmlns:p14="http://schemas.microsoft.com/office/powerpoint/2010/main" val="3702219546"/>
              </p:ext>
            </p:extLst>
          </p:nvPr>
        </p:nvGraphicFramePr>
        <p:xfrm>
          <a:off x="0" y="1874238"/>
          <a:ext cx="11866755" cy="5424853"/>
        </p:xfrm>
        <a:graphic>
          <a:graphicData uri="http://schemas.openxmlformats.org/drawingml/2006/table">
            <a:tbl>
              <a:tblPr/>
              <a:tblGrid>
                <a:gridCol w="5654870">
                  <a:extLst>
                    <a:ext uri="{9D8B030D-6E8A-4147-A177-3AD203B41FA5}">
                      <a16:colId xmlns:a16="http://schemas.microsoft.com/office/drawing/2014/main" val="3895980679"/>
                    </a:ext>
                  </a:extLst>
                </a:gridCol>
                <a:gridCol w="787081">
                  <a:extLst>
                    <a:ext uri="{9D8B030D-6E8A-4147-A177-3AD203B41FA5}">
                      <a16:colId xmlns:a16="http://schemas.microsoft.com/office/drawing/2014/main" val="4142576716"/>
                    </a:ext>
                  </a:extLst>
                </a:gridCol>
                <a:gridCol w="774972">
                  <a:extLst>
                    <a:ext uri="{9D8B030D-6E8A-4147-A177-3AD203B41FA5}">
                      <a16:colId xmlns:a16="http://schemas.microsoft.com/office/drawing/2014/main" val="718582348"/>
                    </a:ext>
                  </a:extLst>
                </a:gridCol>
                <a:gridCol w="774972">
                  <a:extLst>
                    <a:ext uri="{9D8B030D-6E8A-4147-A177-3AD203B41FA5}">
                      <a16:colId xmlns:a16="http://schemas.microsoft.com/office/drawing/2014/main" val="2690444292"/>
                    </a:ext>
                  </a:extLst>
                </a:gridCol>
                <a:gridCol w="774972">
                  <a:extLst>
                    <a:ext uri="{9D8B030D-6E8A-4147-A177-3AD203B41FA5}">
                      <a16:colId xmlns:a16="http://schemas.microsoft.com/office/drawing/2014/main" val="1346423984"/>
                    </a:ext>
                  </a:extLst>
                </a:gridCol>
                <a:gridCol w="774972">
                  <a:extLst>
                    <a:ext uri="{9D8B030D-6E8A-4147-A177-3AD203B41FA5}">
                      <a16:colId xmlns:a16="http://schemas.microsoft.com/office/drawing/2014/main" val="1508009788"/>
                    </a:ext>
                  </a:extLst>
                </a:gridCol>
                <a:gridCol w="774972">
                  <a:extLst>
                    <a:ext uri="{9D8B030D-6E8A-4147-A177-3AD203B41FA5}">
                      <a16:colId xmlns:a16="http://schemas.microsoft.com/office/drawing/2014/main" val="1294604872"/>
                    </a:ext>
                  </a:extLst>
                </a:gridCol>
                <a:gridCol w="774972">
                  <a:extLst>
                    <a:ext uri="{9D8B030D-6E8A-4147-A177-3AD203B41FA5}">
                      <a16:colId xmlns:a16="http://schemas.microsoft.com/office/drawing/2014/main" val="1362583647"/>
                    </a:ext>
                  </a:extLst>
                </a:gridCol>
                <a:gridCol w="774972">
                  <a:extLst>
                    <a:ext uri="{9D8B030D-6E8A-4147-A177-3AD203B41FA5}">
                      <a16:colId xmlns:a16="http://schemas.microsoft.com/office/drawing/2014/main" val="1448610341"/>
                    </a:ext>
                  </a:extLst>
                </a:gridCol>
              </a:tblGrid>
              <a:tr h="374929">
                <a:tc gridSpan="9">
                  <a:txBody>
                    <a:bodyPr/>
                    <a:lstStyle/>
                    <a:p>
                      <a:pPr algn="ctr" fontAlgn="ctr"/>
                      <a:r>
                        <a:rPr lang="tr-TR" sz="1600" b="1" i="0" u="none" strike="noStrike" dirty="0">
                          <a:solidFill>
                            <a:srgbClr val="000000"/>
                          </a:solidFill>
                          <a:effectLst/>
                          <a:latin typeface="Calibri" panose="020F0502020204030204" pitchFamily="34" charset="0"/>
                        </a:rPr>
                        <a:t>DERS BİLGİ VE PROGRAM ÇIKTI MATRİKSİ</a:t>
                      </a:r>
                    </a:p>
                  </a:txBody>
                  <a:tcPr marL="9525" marR="9525" marT="9525" marB="0" anchor="ctr">
                    <a:lnL>
                      <a:noFill/>
                    </a:lnL>
                    <a:lnR>
                      <a:noFill/>
                    </a:lnR>
                    <a:lnT>
                      <a:noFill/>
                    </a:lnT>
                    <a:lnB>
                      <a:noFill/>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506316929"/>
                  </a:ext>
                </a:extLst>
              </a:tr>
              <a:tr h="267807">
                <a:tc gridSpan="9">
                  <a:txBody>
                    <a:bodyPr/>
                    <a:lstStyle/>
                    <a:p>
                      <a:pPr algn="ctr" fontAlgn="ctr"/>
                      <a:r>
                        <a:rPr lang="tr-TR" sz="1600" b="0" i="0" u="none" strike="noStrike" dirty="0">
                          <a:solidFill>
                            <a:srgbClr val="000000"/>
                          </a:solidFill>
                          <a:effectLst/>
                          <a:latin typeface="Calibri" panose="020F0502020204030204" pitchFamily="34" charset="0"/>
                        </a:rPr>
                        <a:t>1: Zayıf İlişki; 2: Orta İlişki, 3: Yüksek İlişki</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30353505"/>
                  </a:ext>
                </a:extLst>
              </a:tr>
              <a:tr h="267807">
                <a:tc>
                  <a:txBody>
                    <a:bodyPr/>
                    <a:lstStyle/>
                    <a:p>
                      <a:pPr algn="l" fontAlgn="b"/>
                      <a:r>
                        <a:rPr lang="tr-TR" sz="1600" b="1" i="0" u="none" strike="noStrike">
                          <a:solidFill>
                            <a:srgbClr val="FFFFFF"/>
                          </a:solidFill>
                          <a:effectLst/>
                          <a:latin typeface="Calibri" panose="020F0502020204030204" pitchFamily="34" charset="0"/>
                        </a:rPr>
                        <a:t>DERSLER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5911"/>
                    </a:solidFill>
                  </a:tcPr>
                </a:tc>
                <a:tc>
                  <a:txBody>
                    <a:bodyPr/>
                    <a:lstStyle/>
                    <a:p>
                      <a:pPr algn="ctr" fontAlgn="ctr"/>
                      <a:r>
                        <a:rPr lang="tr-TR" sz="1600" b="1" i="0" u="none" strike="noStrike">
                          <a:solidFill>
                            <a:srgbClr val="FFFFFF"/>
                          </a:solidFill>
                          <a:effectLst/>
                          <a:latin typeface="Calibri" panose="020F0502020204030204" pitchFamily="34" charset="0"/>
                        </a:rPr>
                        <a:t>PÇ1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5911"/>
                    </a:solidFill>
                  </a:tcPr>
                </a:tc>
                <a:tc>
                  <a:txBody>
                    <a:bodyPr/>
                    <a:lstStyle/>
                    <a:p>
                      <a:pPr algn="ctr" fontAlgn="ctr"/>
                      <a:r>
                        <a:rPr lang="tr-TR" sz="1600" b="1" i="0" u="none" strike="noStrike">
                          <a:solidFill>
                            <a:srgbClr val="FFFFFF"/>
                          </a:solidFill>
                          <a:effectLst/>
                          <a:latin typeface="Calibri" panose="020F0502020204030204" pitchFamily="34" charset="0"/>
                        </a:rPr>
                        <a:t>PÇ2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5911"/>
                    </a:solidFill>
                  </a:tcPr>
                </a:tc>
                <a:tc>
                  <a:txBody>
                    <a:bodyPr/>
                    <a:lstStyle/>
                    <a:p>
                      <a:pPr algn="ctr" fontAlgn="ctr"/>
                      <a:r>
                        <a:rPr lang="tr-TR" sz="1600" b="1" i="0" u="none" strike="noStrike">
                          <a:solidFill>
                            <a:srgbClr val="FFFFFF"/>
                          </a:solidFill>
                          <a:effectLst/>
                          <a:latin typeface="Calibri" panose="020F0502020204030204" pitchFamily="34" charset="0"/>
                        </a:rPr>
                        <a:t>PÇ3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5911"/>
                    </a:solidFill>
                  </a:tcPr>
                </a:tc>
                <a:tc>
                  <a:txBody>
                    <a:bodyPr/>
                    <a:lstStyle/>
                    <a:p>
                      <a:pPr algn="ctr" fontAlgn="ctr"/>
                      <a:r>
                        <a:rPr lang="tr-TR" sz="1600" b="1" i="0" u="none" strike="noStrike">
                          <a:solidFill>
                            <a:srgbClr val="FFFFFF"/>
                          </a:solidFill>
                          <a:effectLst/>
                          <a:latin typeface="Calibri" panose="020F0502020204030204" pitchFamily="34" charset="0"/>
                        </a:rPr>
                        <a:t>PÇ4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5911"/>
                    </a:solidFill>
                  </a:tcPr>
                </a:tc>
                <a:tc>
                  <a:txBody>
                    <a:bodyPr/>
                    <a:lstStyle/>
                    <a:p>
                      <a:pPr algn="ctr" fontAlgn="ctr"/>
                      <a:r>
                        <a:rPr lang="tr-TR" sz="1600" b="1" i="0" u="none" strike="noStrike">
                          <a:solidFill>
                            <a:srgbClr val="FFFFFF"/>
                          </a:solidFill>
                          <a:effectLst/>
                          <a:latin typeface="Calibri" panose="020F0502020204030204" pitchFamily="34" charset="0"/>
                        </a:rPr>
                        <a:t>PÇ5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5911"/>
                    </a:solidFill>
                  </a:tcPr>
                </a:tc>
                <a:tc>
                  <a:txBody>
                    <a:bodyPr/>
                    <a:lstStyle/>
                    <a:p>
                      <a:pPr algn="ctr" fontAlgn="ctr"/>
                      <a:r>
                        <a:rPr lang="tr-TR" sz="1600" b="1" i="0" u="none" strike="noStrike">
                          <a:solidFill>
                            <a:srgbClr val="FFFFFF"/>
                          </a:solidFill>
                          <a:effectLst/>
                          <a:latin typeface="Calibri" panose="020F0502020204030204" pitchFamily="34" charset="0"/>
                        </a:rPr>
                        <a:t>PÇ6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5911"/>
                    </a:solidFill>
                  </a:tcPr>
                </a:tc>
                <a:tc>
                  <a:txBody>
                    <a:bodyPr/>
                    <a:lstStyle/>
                    <a:p>
                      <a:pPr algn="ctr" fontAlgn="ctr"/>
                      <a:r>
                        <a:rPr lang="tr-TR" sz="1600" b="1" i="0" u="none" strike="noStrike">
                          <a:solidFill>
                            <a:srgbClr val="FFFFFF"/>
                          </a:solidFill>
                          <a:effectLst/>
                          <a:latin typeface="Calibri" panose="020F0502020204030204" pitchFamily="34" charset="0"/>
                        </a:rPr>
                        <a:t>PÇ7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5911"/>
                    </a:solidFill>
                  </a:tcPr>
                </a:tc>
                <a:tc>
                  <a:txBody>
                    <a:bodyPr/>
                    <a:lstStyle/>
                    <a:p>
                      <a:pPr algn="ctr" fontAlgn="ctr"/>
                      <a:r>
                        <a:rPr lang="tr-TR" sz="1600" b="1" i="0" u="none" strike="noStrike">
                          <a:solidFill>
                            <a:srgbClr val="FFFFFF"/>
                          </a:solidFill>
                          <a:effectLst/>
                          <a:latin typeface="Calibri" panose="020F0502020204030204" pitchFamily="34" charset="0"/>
                        </a:rPr>
                        <a:t>PÇ8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5911"/>
                    </a:solidFill>
                  </a:tcPr>
                </a:tc>
                <a:extLst>
                  <a:ext uri="{0D108BD9-81ED-4DB2-BD59-A6C34878D82A}">
                    <a16:rowId xmlns:a16="http://schemas.microsoft.com/office/drawing/2014/main" val="1246768246"/>
                  </a:ext>
                </a:extLst>
              </a:tr>
              <a:tr h="267807">
                <a:tc>
                  <a:txBody>
                    <a:bodyPr/>
                    <a:lstStyle/>
                    <a:p>
                      <a:pPr algn="l" fontAlgn="b"/>
                      <a:r>
                        <a:rPr lang="tr-TR" sz="1600" b="0" i="0" u="none" strike="noStrike">
                          <a:solidFill>
                            <a:srgbClr val="000000"/>
                          </a:solidFill>
                          <a:effectLst/>
                          <a:latin typeface="Calibri" panose="020F0502020204030204" pitchFamily="34" charset="0"/>
                        </a:rPr>
                        <a:t>TEMEL KİMYA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dirty="0">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422983802"/>
                  </a:ext>
                </a:extLst>
              </a:tr>
              <a:tr h="267807">
                <a:tc>
                  <a:txBody>
                    <a:bodyPr/>
                    <a:lstStyle/>
                    <a:p>
                      <a:pPr algn="l" fontAlgn="b"/>
                      <a:r>
                        <a:rPr lang="tr-TR" sz="1600" b="0" i="0" u="none" strike="noStrike">
                          <a:solidFill>
                            <a:srgbClr val="000000"/>
                          </a:solidFill>
                          <a:effectLst/>
                          <a:latin typeface="Calibri" panose="020F0502020204030204" pitchFamily="34" charset="0"/>
                        </a:rPr>
                        <a:t>BESİN KİMYASI VE UYGULAMALARI 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65986065"/>
                  </a:ext>
                </a:extLst>
              </a:tr>
              <a:tr h="267807">
                <a:tc>
                  <a:txBody>
                    <a:bodyPr/>
                    <a:lstStyle/>
                    <a:p>
                      <a:pPr algn="l" fontAlgn="b"/>
                      <a:r>
                        <a:rPr lang="tr-TR" sz="1600" b="0" i="0" u="none" strike="noStrike">
                          <a:solidFill>
                            <a:srgbClr val="000000"/>
                          </a:solidFill>
                          <a:effectLst/>
                          <a:latin typeface="Calibri" panose="020F0502020204030204" pitchFamily="34" charset="0"/>
                        </a:rPr>
                        <a:t>ÇOCUK HASTALIKLARINDA BESLENME VE DİYETETİK UYGULAMALARI 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72147367"/>
                  </a:ext>
                </a:extLst>
              </a:tr>
              <a:tr h="267807">
                <a:tc>
                  <a:txBody>
                    <a:bodyPr/>
                    <a:lstStyle/>
                    <a:p>
                      <a:pPr algn="l" fontAlgn="b"/>
                      <a:r>
                        <a:rPr lang="tr-TR" sz="1600" b="0" i="0" u="none" strike="noStrike">
                          <a:solidFill>
                            <a:srgbClr val="000000"/>
                          </a:solidFill>
                          <a:effectLst/>
                          <a:latin typeface="Calibri" panose="020F0502020204030204" pitchFamily="34" charset="0"/>
                        </a:rPr>
                        <a:t>BESLENME İLKELERİ VE UYGULAMALARI I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77666193"/>
                  </a:ext>
                </a:extLst>
              </a:tr>
              <a:tr h="267807">
                <a:tc>
                  <a:txBody>
                    <a:bodyPr/>
                    <a:lstStyle/>
                    <a:p>
                      <a:pPr algn="l" fontAlgn="b"/>
                      <a:r>
                        <a:rPr lang="tr-TR" sz="1600" b="0" i="0" u="none" strike="noStrike">
                          <a:solidFill>
                            <a:srgbClr val="000000"/>
                          </a:solidFill>
                          <a:effectLst/>
                          <a:latin typeface="Calibri" panose="020F0502020204030204" pitchFamily="34" charset="0"/>
                        </a:rPr>
                        <a:t>İLK YARDIM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120804820"/>
                  </a:ext>
                </a:extLst>
              </a:tr>
              <a:tr h="267807">
                <a:tc>
                  <a:txBody>
                    <a:bodyPr/>
                    <a:lstStyle/>
                    <a:p>
                      <a:pPr algn="l" fontAlgn="b"/>
                      <a:r>
                        <a:rPr lang="tr-TR" sz="1600" b="0" i="0" u="none" strike="noStrike">
                          <a:solidFill>
                            <a:srgbClr val="000000"/>
                          </a:solidFill>
                          <a:effectLst/>
                          <a:latin typeface="Calibri" panose="020F0502020204030204" pitchFamily="34" charset="0"/>
                        </a:rPr>
                        <a:t>YAŞAM BOYU SPOR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91321129"/>
                  </a:ext>
                </a:extLst>
              </a:tr>
              <a:tr h="267807">
                <a:tc>
                  <a:txBody>
                    <a:bodyPr/>
                    <a:lstStyle/>
                    <a:p>
                      <a:pPr algn="l" fontAlgn="b"/>
                      <a:r>
                        <a:rPr lang="tr-TR" sz="1600" b="0" i="0" u="none" strike="noStrike">
                          <a:solidFill>
                            <a:srgbClr val="000000"/>
                          </a:solidFill>
                          <a:effectLst/>
                          <a:latin typeface="Calibri" panose="020F0502020204030204" pitchFamily="34" charset="0"/>
                        </a:rPr>
                        <a:t>BESLENME DESTEK SİSTEMLERİ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245666237"/>
                  </a:ext>
                </a:extLst>
              </a:tr>
              <a:tr h="267807">
                <a:tc>
                  <a:txBody>
                    <a:bodyPr/>
                    <a:lstStyle/>
                    <a:p>
                      <a:pPr algn="l" fontAlgn="b"/>
                      <a:r>
                        <a:rPr lang="tr-TR" sz="1600" b="0" i="0" u="none" strike="noStrike">
                          <a:solidFill>
                            <a:srgbClr val="000000"/>
                          </a:solidFill>
                          <a:effectLst/>
                          <a:latin typeface="Calibri" panose="020F0502020204030204" pitchFamily="34" charset="0"/>
                        </a:rPr>
                        <a:t>TÜRK MUTFAĞI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90392357"/>
                  </a:ext>
                </a:extLst>
              </a:tr>
              <a:tr h="267807">
                <a:tc>
                  <a:txBody>
                    <a:bodyPr/>
                    <a:lstStyle/>
                    <a:p>
                      <a:pPr algn="l" fontAlgn="b"/>
                      <a:r>
                        <a:rPr lang="tr-TR" sz="1600" b="0" i="0" u="none" strike="noStrike">
                          <a:solidFill>
                            <a:srgbClr val="000000"/>
                          </a:solidFill>
                          <a:effectLst/>
                          <a:latin typeface="Calibri" panose="020F0502020204030204" pitchFamily="34" charset="0"/>
                        </a:rPr>
                        <a:t>FİZYOLOJİ 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144490490"/>
                  </a:ext>
                </a:extLst>
              </a:tr>
              <a:tr h="267807">
                <a:tc>
                  <a:txBody>
                    <a:bodyPr/>
                    <a:lstStyle/>
                    <a:p>
                      <a:pPr algn="l" fontAlgn="b"/>
                      <a:r>
                        <a:rPr lang="tr-TR" sz="1600" b="0" i="0" u="none" strike="noStrike">
                          <a:solidFill>
                            <a:srgbClr val="000000"/>
                          </a:solidFill>
                          <a:effectLst/>
                          <a:latin typeface="Calibri" panose="020F0502020204030204" pitchFamily="34" charset="0"/>
                        </a:rPr>
                        <a:t>DEMOGRAFİK YAPI VE SAĞLIK</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78946718"/>
                  </a:ext>
                </a:extLst>
              </a:tr>
              <a:tr h="267807">
                <a:tc>
                  <a:txBody>
                    <a:bodyPr/>
                    <a:lstStyle/>
                    <a:p>
                      <a:pPr algn="l" fontAlgn="b"/>
                      <a:r>
                        <a:rPr lang="tr-TR" sz="1600" b="0" i="0" u="none" strike="noStrike">
                          <a:solidFill>
                            <a:srgbClr val="000000"/>
                          </a:solidFill>
                          <a:effectLst/>
                          <a:latin typeface="Calibri" panose="020F0502020204030204" pitchFamily="34" charset="0"/>
                        </a:rPr>
                        <a:t>TOPLUMDA BESLENME DURUMUNUN SAPTANMASI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265492777"/>
                  </a:ext>
                </a:extLst>
              </a:tr>
              <a:tr h="267807">
                <a:tc>
                  <a:txBody>
                    <a:bodyPr/>
                    <a:lstStyle/>
                    <a:p>
                      <a:pPr algn="l" fontAlgn="b"/>
                      <a:r>
                        <a:rPr lang="tr-TR" sz="1600" b="0" i="0" u="none" strike="noStrike">
                          <a:solidFill>
                            <a:srgbClr val="000000"/>
                          </a:solidFill>
                          <a:effectLst/>
                          <a:latin typeface="Calibri" panose="020F0502020204030204" pitchFamily="34" charset="0"/>
                        </a:rPr>
                        <a:t>TOPLUMDA BESLENME SORUNLARI VE EPİDEMİYOLOJİSİ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55992043"/>
                  </a:ext>
                </a:extLst>
              </a:tr>
              <a:tr h="267807">
                <a:tc>
                  <a:txBody>
                    <a:bodyPr/>
                    <a:lstStyle/>
                    <a:p>
                      <a:pPr algn="l" fontAlgn="b"/>
                      <a:r>
                        <a:rPr lang="tr-TR" sz="1600" b="0" i="0" u="none" strike="noStrike">
                          <a:solidFill>
                            <a:srgbClr val="000000"/>
                          </a:solidFill>
                          <a:effectLst/>
                          <a:latin typeface="Calibri" panose="020F0502020204030204" pitchFamily="34" charset="0"/>
                        </a:rPr>
                        <a:t>TOPLUM SAĞLIĞINDA BESLENME STAJI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487621984"/>
                  </a:ext>
                </a:extLst>
              </a:tr>
              <a:tr h="267807">
                <a:tc>
                  <a:txBody>
                    <a:bodyPr/>
                    <a:lstStyle/>
                    <a:p>
                      <a:pPr algn="l" fontAlgn="b"/>
                      <a:r>
                        <a:rPr lang="tr-TR" sz="1600" b="0" i="0" u="none" strike="noStrike">
                          <a:solidFill>
                            <a:srgbClr val="000000"/>
                          </a:solidFill>
                          <a:effectLst/>
                          <a:latin typeface="Calibri" panose="020F0502020204030204" pitchFamily="34" charset="0"/>
                        </a:rPr>
                        <a:t>KLİNİK BESLENME ERİŞKİN STAJI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62197206"/>
                  </a:ext>
                </a:extLst>
              </a:tr>
              <a:tr h="267807">
                <a:tc>
                  <a:txBody>
                    <a:bodyPr/>
                    <a:lstStyle/>
                    <a:p>
                      <a:pPr algn="l" fontAlgn="b"/>
                      <a:r>
                        <a:rPr lang="tr-TR" sz="1600" b="0" i="0" u="none" strike="noStrike">
                          <a:solidFill>
                            <a:srgbClr val="000000"/>
                          </a:solidFill>
                          <a:effectLst/>
                          <a:latin typeface="Calibri" panose="020F0502020204030204" pitchFamily="34" charset="0"/>
                        </a:rPr>
                        <a:t>TOPLU BESLENME SİSTEMLERİ STAJI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144244791"/>
                  </a:ext>
                </a:extLst>
              </a:tr>
              <a:tr h="267807">
                <a:tc>
                  <a:txBody>
                    <a:bodyPr/>
                    <a:lstStyle/>
                    <a:p>
                      <a:pPr algn="l" fontAlgn="b"/>
                      <a:r>
                        <a:rPr lang="tr-TR" sz="1600" b="0" i="0" u="none" strike="noStrike" dirty="0">
                          <a:solidFill>
                            <a:srgbClr val="000000"/>
                          </a:solidFill>
                          <a:effectLst/>
                          <a:latin typeface="Calibri" panose="020F0502020204030204" pitchFamily="34" charset="0"/>
                        </a:rPr>
                        <a:t>KLİNİK BESLENME ÇOCUK STAJI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4B084"/>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4B084"/>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4B084"/>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4B084"/>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4B084"/>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4B084"/>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4B084"/>
                      </a:solidFill>
                      <a:prstDash val="solid"/>
                      <a:round/>
                      <a:headEnd type="none" w="med" len="med"/>
                      <a:tailEnd type="none" w="med" len="med"/>
                    </a:lnB>
                  </a:tcPr>
                </a:tc>
                <a:tc>
                  <a:txBody>
                    <a:bodyPr/>
                    <a:lstStyle/>
                    <a:p>
                      <a:pPr algn="ctr" fontAlgn="ctr"/>
                      <a:r>
                        <a:rPr lang="tr-TR" sz="16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4B084"/>
                      </a:solidFill>
                      <a:prstDash val="solid"/>
                      <a:round/>
                      <a:headEnd type="none" w="med" len="med"/>
                      <a:tailEnd type="none" w="med" len="med"/>
                    </a:lnB>
                  </a:tcPr>
                </a:tc>
                <a:tc>
                  <a:txBody>
                    <a:bodyPr/>
                    <a:lstStyle/>
                    <a:p>
                      <a:pPr algn="ctr" fontAlgn="ctr"/>
                      <a:r>
                        <a:rPr lang="tr-TR" sz="1600" b="0"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4B084"/>
                      </a:solidFill>
                      <a:prstDash val="solid"/>
                      <a:round/>
                      <a:headEnd type="none" w="med" len="med"/>
                      <a:tailEnd type="none" w="med" len="med"/>
                    </a:lnB>
                  </a:tcPr>
                </a:tc>
                <a:extLst>
                  <a:ext uri="{0D108BD9-81ED-4DB2-BD59-A6C34878D82A}">
                    <a16:rowId xmlns:a16="http://schemas.microsoft.com/office/drawing/2014/main" val="568648262"/>
                  </a:ext>
                </a:extLst>
              </a:tr>
            </a:tbl>
          </a:graphicData>
        </a:graphic>
      </p:graphicFrame>
    </p:spTree>
    <p:extLst>
      <p:ext uri="{BB962C8B-B14F-4D97-AF65-F5344CB8AC3E}">
        <p14:creationId xmlns:p14="http://schemas.microsoft.com/office/powerpoint/2010/main" val="83419108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5094518"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3: </a:t>
            </a:r>
            <a:r>
              <a:rPr lang="tr-TR" sz="2800" dirty="0" smtClean="0">
                <a:solidFill>
                  <a:prstClr val="black"/>
                </a:solidFill>
                <a:latin typeface="Calibri" panose="020F0502020204030204"/>
              </a:rPr>
              <a:t>EĞİTİM PROGRAMI</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Dikdörtgen 1"/>
          <p:cNvSpPr/>
          <p:nvPr/>
        </p:nvSpPr>
        <p:spPr>
          <a:xfrm>
            <a:off x="275772" y="2173528"/>
            <a:ext cx="11408228" cy="1349600"/>
          </a:xfrm>
          <a:prstGeom prst="rect">
            <a:avLst/>
          </a:prstGeom>
          <a:ln w="38100">
            <a:solidFill>
              <a:srgbClr val="FFC000"/>
            </a:solidFill>
          </a:ln>
        </p:spPr>
        <p:txBody>
          <a:bodyPr wrap="square">
            <a:spAutoFit/>
          </a:bodyPr>
          <a:lstStyle/>
          <a:p>
            <a:pPr marL="581660" algn="just">
              <a:spcBef>
                <a:spcPts val="760"/>
              </a:spcBef>
              <a:spcAft>
                <a:spcPts val="0"/>
              </a:spcAft>
              <a:tabLst>
                <a:tab pos="393700" algn="l"/>
              </a:tabLst>
            </a:pPr>
            <a:r>
              <a:rPr lang="tr-TR" sz="2400" b="1" dirty="0" smtClean="0">
                <a:effectLst/>
                <a:latin typeface="Calibri" panose="020F0502020204030204" pitchFamily="34" charset="0"/>
                <a:ea typeface="Times New Roman" panose="02020603050405020304" pitchFamily="18" charset="0"/>
              </a:rPr>
              <a:t>Kullanılan eğitim programı modeli tanımlanmış</a:t>
            </a:r>
            <a:r>
              <a:rPr lang="tr-TR" sz="2400" b="1" spc="-25" dirty="0" smtClean="0">
                <a:effectLst/>
                <a:latin typeface="Calibri" panose="020F0502020204030204" pitchFamily="34" charset="0"/>
                <a:ea typeface="Times New Roman" panose="02020603050405020304" pitchFamily="18" charset="0"/>
              </a:rPr>
              <a:t> </a:t>
            </a:r>
            <a:r>
              <a:rPr lang="tr-TR" sz="2400" b="1" dirty="0" smtClean="0">
                <a:effectLst/>
                <a:latin typeface="Calibri" panose="020F0502020204030204" pitchFamily="34" charset="0"/>
                <a:ea typeface="Times New Roman" panose="02020603050405020304" pitchFamily="18" charset="0"/>
              </a:rPr>
              <a:t>olmalıdır.</a:t>
            </a:r>
            <a:endParaRPr lang="tr-TR" sz="2400" b="1" dirty="0" smtClean="0">
              <a:effectLst/>
              <a:latin typeface="Times New Roman" panose="02020603050405020304" pitchFamily="18" charset="0"/>
              <a:ea typeface="Times New Roman" panose="02020603050405020304" pitchFamily="18" charset="0"/>
            </a:endParaRPr>
          </a:p>
          <a:p>
            <a:pPr marL="124460" marR="137160" algn="just">
              <a:lnSpc>
                <a:spcPct val="115000"/>
              </a:lnSpc>
              <a:spcBef>
                <a:spcPts val="320"/>
              </a:spcBef>
              <a:spcAft>
                <a:spcPts val="0"/>
              </a:spcAft>
            </a:pPr>
            <a:r>
              <a:rPr lang="tr-TR" sz="2400" dirty="0" smtClean="0">
                <a:effectLst/>
                <a:latin typeface="Calibri" panose="020F0502020204030204" pitchFamily="34" charset="0"/>
                <a:ea typeface="Times New Roman" panose="02020603050405020304" pitchFamily="18" charset="0"/>
              </a:rPr>
              <a:t>Eğitim programında kullanılan modeli (Derse Dayalı, Probleme Dayalı, Komite Sistemi, Entegre Eğitim vb.) her yarıyıl itibarıyla açıklayınız.</a:t>
            </a:r>
            <a:endParaRPr lang="tr-TR" sz="2400" dirty="0">
              <a:effectLst/>
              <a:latin typeface="Times New Roman" panose="02020603050405020304" pitchFamily="18" charset="0"/>
              <a:ea typeface="Times New Roman" panose="02020603050405020304" pitchFamily="18" charset="0"/>
            </a:endParaRPr>
          </a:p>
        </p:txBody>
      </p:sp>
      <p:sp>
        <p:nvSpPr>
          <p:cNvPr id="4" name="Dikdörtgen 3"/>
          <p:cNvSpPr/>
          <p:nvPr/>
        </p:nvSpPr>
        <p:spPr>
          <a:xfrm>
            <a:off x="464456" y="3776251"/>
            <a:ext cx="11219543" cy="646331"/>
          </a:xfrm>
          <a:prstGeom prst="rect">
            <a:avLst/>
          </a:prstGeom>
        </p:spPr>
        <p:txBody>
          <a:bodyPr wrap="square">
            <a:spAutoFit/>
          </a:bodyPr>
          <a:lstStyle/>
          <a:p>
            <a:r>
              <a:rPr lang="tr-TR" b="1" dirty="0"/>
              <a:t>Derse Dayalı Model (</a:t>
            </a:r>
            <a:r>
              <a:rPr lang="tr-TR" b="1" dirty="0" err="1"/>
              <a:t>Yüzyüze</a:t>
            </a:r>
            <a:r>
              <a:rPr lang="tr-TR" b="1" dirty="0"/>
              <a:t> Anlatım): </a:t>
            </a:r>
            <a:r>
              <a:rPr lang="tr-TR" dirty="0"/>
              <a:t>Dersi veren öğretim elemanı tarafından ele alınan konular tahtada veya slaytlar eşliğinde </a:t>
            </a:r>
            <a:r>
              <a:rPr lang="tr-TR" dirty="0" err="1"/>
              <a:t>yüzyüze</a:t>
            </a:r>
            <a:r>
              <a:rPr lang="tr-TR" dirty="0"/>
              <a:t> öğrenciye anlatılmaktadır</a:t>
            </a:r>
          </a:p>
        </p:txBody>
      </p:sp>
      <p:sp>
        <p:nvSpPr>
          <p:cNvPr id="7" name="Dikdörtgen 6"/>
          <p:cNvSpPr/>
          <p:nvPr/>
        </p:nvSpPr>
        <p:spPr>
          <a:xfrm>
            <a:off x="464455" y="4465968"/>
            <a:ext cx="11219543" cy="923330"/>
          </a:xfrm>
          <a:prstGeom prst="rect">
            <a:avLst/>
          </a:prstGeom>
        </p:spPr>
        <p:txBody>
          <a:bodyPr wrap="square">
            <a:spAutoFit/>
          </a:bodyPr>
          <a:lstStyle/>
          <a:p>
            <a:r>
              <a:rPr lang="tr-TR" b="1" dirty="0"/>
              <a:t>Probleme Dayalı Model (Problem Çözme): </a:t>
            </a:r>
            <a:r>
              <a:rPr lang="tr-TR" dirty="0"/>
              <a:t>1 ile 4. Yarıyıllarda verilen teorik derslerde  anlatılan konuları içerecek şekilde problemler öğretim elemanları tarafından hazırlanmakta ve bu problemleri çözerken izlenilecek yolun, kullanılacak yöntemlerin belirlenmesi ve sonuçların yorumlanmasına dayanmaktadır</a:t>
            </a:r>
          </a:p>
        </p:txBody>
      </p:sp>
      <p:sp>
        <p:nvSpPr>
          <p:cNvPr id="8" name="Dikdörtgen 7"/>
          <p:cNvSpPr/>
          <p:nvPr/>
        </p:nvSpPr>
        <p:spPr>
          <a:xfrm>
            <a:off x="464455" y="5432684"/>
            <a:ext cx="11785599" cy="1200329"/>
          </a:xfrm>
          <a:prstGeom prst="rect">
            <a:avLst/>
          </a:prstGeom>
        </p:spPr>
        <p:txBody>
          <a:bodyPr wrap="square">
            <a:spAutoFit/>
          </a:bodyPr>
          <a:lstStyle/>
          <a:p>
            <a:r>
              <a:rPr lang="tr-TR" b="1" dirty="0"/>
              <a:t>Entegre Eğitim Modeli: </a:t>
            </a:r>
            <a:r>
              <a:rPr lang="tr-TR" dirty="0"/>
              <a:t>Entegrasyon belirli bilgilerin belirli bir amaç doğrultusunda bir araya getirilerek bütünleştirilmesi, bu yolla bilgilerin uygulamaya aktarılmasının kolaylaştırılması amacıyla Entegre eğitim verilen sağlık kurumlarında, beslenme ve diyetetik öğrencilerin herhangi bir problem karşısında karar verme, sorun çözme, otonomi becerilerinin sağlanması amacıyla entegre eğitim modeline son sınıfta uygulanmaktadır</a:t>
            </a:r>
          </a:p>
        </p:txBody>
      </p:sp>
    </p:spTree>
    <p:extLst>
      <p:ext uri="{BB962C8B-B14F-4D97-AF65-F5344CB8AC3E}">
        <p14:creationId xmlns:p14="http://schemas.microsoft.com/office/powerpoint/2010/main" val="130999743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5094518"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3: </a:t>
            </a:r>
            <a:r>
              <a:rPr lang="tr-TR" sz="2800" dirty="0" smtClean="0">
                <a:solidFill>
                  <a:prstClr val="black"/>
                </a:solidFill>
                <a:latin typeface="Calibri" panose="020F0502020204030204"/>
              </a:rPr>
              <a:t>EĞİTİM PROGRAMI</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Dikdörtgen 2"/>
          <p:cNvSpPr/>
          <p:nvPr/>
        </p:nvSpPr>
        <p:spPr>
          <a:xfrm>
            <a:off x="290286" y="2141581"/>
            <a:ext cx="11408227" cy="1200329"/>
          </a:xfrm>
          <a:prstGeom prst="rect">
            <a:avLst/>
          </a:prstGeom>
          <a:ln w="38100">
            <a:solidFill>
              <a:srgbClr val="FFC000"/>
            </a:solidFill>
          </a:ln>
        </p:spPr>
        <p:txBody>
          <a:bodyPr wrap="square">
            <a:spAutoFit/>
          </a:bodyPr>
          <a:lstStyle/>
          <a:p>
            <a:pPr marL="124460" marR="137795" algn="just">
              <a:spcAft>
                <a:spcPts val="0"/>
              </a:spcAft>
              <a:tabLst>
                <a:tab pos="433070" algn="l"/>
              </a:tabLst>
            </a:pPr>
            <a:r>
              <a:rPr lang="tr-TR" sz="2400" b="1" dirty="0" smtClean="0">
                <a:effectLst/>
                <a:latin typeface="Calibri" panose="020F0502020204030204" pitchFamily="34" charset="0"/>
                <a:ea typeface="Times New Roman" panose="02020603050405020304" pitchFamily="18" charset="0"/>
              </a:rPr>
              <a:t>Eğitim programında yer alan derslerde öğrenme çıktılarına uygun çeşitli öğretim yöntem ve teknikleri (anlatım, problem çözme, soru cevap, aktif öğrenme, sunum, laboratuvar çalışması, alan çalışması, grup çalışması vb. )</a:t>
            </a:r>
            <a:r>
              <a:rPr lang="tr-TR" sz="2400" b="1" spc="20" dirty="0" smtClean="0">
                <a:effectLst/>
                <a:latin typeface="Calibri" panose="020F0502020204030204" pitchFamily="34" charset="0"/>
                <a:ea typeface="Times New Roman" panose="02020603050405020304" pitchFamily="18" charset="0"/>
              </a:rPr>
              <a:t> </a:t>
            </a:r>
            <a:r>
              <a:rPr lang="tr-TR" sz="2400" b="1" dirty="0" smtClean="0">
                <a:effectLst/>
                <a:latin typeface="Calibri" panose="020F0502020204030204" pitchFamily="34" charset="0"/>
                <a:ea typeface="Times New Roman" panose="02020603050405020304" pitchFamily="18" charset="0"/>
              </a:rPr>
              <a:t>kullanılmalıdır.</a:t>
            </a:r>
            <a:endParaRPr lang="tr-TR" sz="2400" b="1" dirty="0" smtClean="0">
              <a:effectLst/>
              <a:latin typeface="Times New Roman" panose="02020603050405020304" pitchFamily="18" charset="0"/>
              <a:ea typeface="Times New Roman" panose="02020603050405020304" pitchFamily="18" charset="0"/>
            </a:endParaRPr>
          </a:p>
        </p:txBody>
      </p:sp>
      <p:sp>
        <p:nvSpPr>
          <p:cNvPr id="4" name="Dikdörtgen 3"/>
          <p:cNvSpPr/>
          <p:nvPr/>
        </p:nvSpPr>
        <p:spPr>
          <a:xfrm>
            <a:off x="290285" y="3493437"/>
            <a:ext cx="11408226" cy="1754326"/>
          </a:xfrm>
          <a:prstGeom prst="rect">
            <a:avLst/>
          </a:prstGeom>
        </p:spPr>
        <p:txBody>
          <a:bodyPr wrap="square">
            <a:spAutoFit/>
          </a:bodyPr>
          <a:lstStyle/>
          <a:p>
            <a:r>
              <a:rPr lang="tr-TR" b="1" dirty="0"/>
              <a:t>Soru – Cevap: </a:t>
            </a:r>
            <a:r>
              <a:rPr lang="tr-TR" dirty="0"/>
              <a:t>Konu anlatımı esnasında veya sonrasında, uygulama esnasında veya sonrasında öğrencilerin sorularını yanıtlamak şeklinde uygulanmaktadır. </a:t>
            </a:r>
          </a:p>
          <a:p>
            <a:endParaRPr lang="tr-TR" dirty="0"/>
          </a:p>
          <a:p>
            <a:r>
              <a:rPr lang="tr-TR" b="1" dirty="0"/>
              <a:t>Proje – Ödev:</a:t>
            </a:r>
            <a:r>
              <a:rPr lang="tr-TR" dirty="0"/>
              <a:t> Derste anlatılan konuların öğrenci tarafından daha iyi anlaşılması amacıyla proje veya ödevler kullanılmaktadır. Proje ve ödevler ile öğrencinin öncelikle problemi tanıması, kavraması, gerekli literatürü tarayabilmesi ve konuyu çözme becerilerini geliştirmesi ve sunu/rapor hazırlayıp sunması amaçlanmaktadır. </a:t>
            </a:r>
          </a:p>
        </p:txBody>
      </p:sp>
      <p:sp>
        <p:nvSpPr>
          <p:cNvPr id="5" name="Dikdörtgen 4"/>
          <p:cNvSpPr/>
          <p:nvPr/>
        </p:nvSpPr>
        <p:spPr>
          <a:xfrm>
            <a:off x="290285" y="5399290"/>
            <a:ext cx="11408227" cy="646331"/>
          </a:xfrm>
          <a:prstGeom prst="rect">
            <a:avLst/>
          </a:prstGeom>
        </p:spPr>
        <p:txBody>
          <a:bodyPr wrap="square">
            <a:spAutoFit/>
          </a:bodyPr>
          <a:lstStyle/>
          <a:p>
            <a:r>
              <a:rPr lang="tr-TR" b="1" dirty="0"/>
              <a:t>Gösterme: </a:t>
            </a:r>
            <a:r>
              <a:rPr lang="tr-TR" dirty="0"/>
              <a:t>Dersler kapsamında teknik geziler yapılarak öğrencilerin derslerde öğrenmiş oldukları konuları ziyaret edilen tesis tarafından gösterilmesi şeklindedir. </a:t>
            </a:r>
          </a:p>
        </p:txBody>
      </p:sp>
      <p:sp>
        <p:nvSpPr>
          <p:cNvPr id="7" name="Dikdörtgen 6"/>
          <p:cNvSpPr/>
          <p:nvPr/>
        </p:nvSpPr>
        <p:spPr>
          <a:xfrm>
            <a:off x="290285" y="6045621"/>
            <a:ext cx="11408226" cy="369332"/>
          </a:xfrm>
          <a:prstGeom prst="rect">
            <a:avLst/>
          </a:prstGeom>
        </p:spPr>
        <p:txBody>
          <a:bodyPr wrap="square">
            <a:spAutoFit/>
          </a:bodyPr>
          <a:lstStyle/>
          <a:p>
            <a:r>
              <a:rPr lang="tr-TR" b="1" dirty="0"/>
              <a:t>Seminer-Konferans: </a:t>
            </a:r>
            <a:r>
              <a:rPr lang="tr-TR" dirty="0"/>
              <a:t>S</a:t>
            </a:r>
            <a:r>
              <a:rPr lang="tr-TR" dirty="0" smtClean="0"/>
              <a:t>ektörün </a:t>
            </a:r>
            <a:r>
              <a:rPr lang="tr-TR" dirty="0"/>
              <a:t>önde gelenleri </a:t>
            </a:r>
            <a:r>
              <a:rPr lang="tr-TR" dirty="0" smtClean="0"/>
              <a:t>bölüme davet </a:t>
            </a:r>
            <a:r>
              <a:rPr lang="tr-TR" dirty="0"/>
              <a:t>edilip seminer ve konferanslar düzenlenmektedir </a:t>
            </a:r>
          </a:p>
        </p:txBody>
      </p:sp>
    </p:spTree>
    <p:extLst>
      <p:ext uri="{BB962C8B-B14F-4D97-AF65-F5344CB8AC3E}">
        <p14:creationId xmlns:p14="http://schemas.microsoft.com/office/powerpoint/2010/main" val="422856691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5094518"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3: </a:t>
            </a:r>
            <a:r>
              <a:rPr lang="tr-TR" sz="2800" dirty="0" smtClean="0">
                <a:solidFill>
                  <a:prstClr val="black"/>
                </a:solidFill>
                <a:latin typeface="Calibri" panose="020F0502020204030204"/>
              </a:rPr>
              <a:t>EĞİTİM PROGRAMI</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5" name="Tablo 4"/>
          <p:cNvGraphicFramePr>
            <a:graphicFrameLocks noGrp="1"/>
          </p:cNvGraphicFramePr>
          <p:nvPr>
            <p:extLst>
              <p:ext uri="{D42A27DB-BD31-4B8C-83A1-F6EECF244321}">
                <p14:modId xmlns:p14="http://schemas.microsoft.com/office/powerpoint/2010/main" val="2740986108"/>
              </p:ext>
            </p:extLst>
          </p:nvPr>
        </p:nvGraphicFramePr>
        <p:xfrm>
          <a:off x="145139" y="1920405"/>
          <a:ext cx="11450120" cy="5076240"/>
        </p:xfrm>
        <a:graphic>
          <a:graphicData uri="http://schemas.openxmlformats.org/drawingml/2006/table">
            <a:tbl>
              <a:tblPr/>
              <a:tblGrid>
                <a:gridCol w="384435">
                  <a:extLst>
                    <a:ext uri="{9D8B030D-6E8A-4147-A177-3AD203B41FA5}">
                      <a16:colId xmlns:a16="http://schemas.microsoft.com/office/drawing/2014/main" val="3597755609"/>
                    </a:ext>
                  </a:extLst>
                </a:gridCol>
                <a:gridCol w="703539">
                  <a:extLst>
                    <a:ext uri="{9D8B030D-6E8A-4147-A177-3AD203B41FA5}">
                      <a16:colId xmlns:a16="http://schemas.microsoft.com/office/drawing/2014/main" val="3602791987"/>
                    </a:ext>
                  </a:extLst>
                </a:gridCol>
                <a:gridCol w="2281484">
                  <a:extLst>
                    <a:ext uri="{9D8B030D-6E8A-4147-A177-3AD203B41FA5}">
                      <a16:colId xmlns:a16="http://schemas.microsoft.com/office/drawing/2014/main" val="4166068104"/>
                    </a:ext>
                  </a:extLst>
                </a:gridCol>
                <a:gridCol w="492478">
                  <a:extLst>
                    <a:ext uri="{9D8B030D-6E8A-4147-A177-3AD203B41FA5}">
                      <a16:colId xmlns:a16="http://schemas.microsoft.com/office/drawing/2014/main" val="3325065136"/>
                    </a:ext>
                  </a:extLst>
                </a:gridCol>
                <a:gridCol w="402023">
                  <a:extLst>
                    <a:ext uri="{9D8B030D-6E8A-4147-A177-3AD203B41FA5}">
                      <a16:colId xmlns:a16="http://schemas.microsoft.com/office/drawing/2014/main" val="510130178"/>
                    </a:ext>
                  </a:extLst>
                </a:gridCol>
                <a:gridCol w="361820">
                  <a:extLst>
                    <a:ext uri="{9D8B030D-6E8A-4147-A177-3AD203B41FA5}">
                      <a16:colId xmlns:a16="http://schemas.microsoft.com/office/drawing/2014/main" val="2968820905"/>
                    </a:ext>
                  </a:extLst>
                </a:gridCol>
                <a:gridCol w="371871">
                  <a:extLst>
                    <a:ext uri="{9D8B030D-6E8A-4147-A177-3AD203B41FA5}">
                      <a16:colId xmlns:a16="http://schemas.microsoft.com/office/drawing/2014/main" val="339429584"/>
                    </a:ext>
                  </a:extLst>
                </a:gridCol>
                <a:gridCol w="472377">
                  <a:extLst>
                    <a:ext uri="{9D8B030D-6E8A-4147-A177-3AD203B41FA5}">
                      <a16:colId xmlns:a16="http://schemas.microsoft.com/office/drawing/2014/main" val="1854181310"/>
                    </a:ext>
                  </a:extLst>
                </a:gridCol>
                <a:gridCol w="462326">
                  <a:extLst>
                    <a:ext uri="{9D8B030D-6E8A-4147-A177-3AD203B41FA5}">
                      <a16:colId xmlns:a16="http://schemas.microsoft.com/office/drawing/2014/main" val="2872803204"/>
                    </a:ext>
                  </a:extLst>
                </a:gridCol>
                <a:gridCol w="663338">
                  <a:extLst>
                    <a:ext uri="{9D8B030D-6E8A-4147-A177-3AD203B41FA5}">
                      <a16:colId xmlns:a16="http://schemas.microsoft.com/office/drawing/2014/main" val="180168152"/>
                    </a:ext>
                  </a:extLst>
                </a:gridCol>
                <a:gridCol w="592986">
                  <a:extLst>
                    <a:ext uri="{9D8B030D-6E8A-4147-A177-3AD203B41FA5}">
                      <a16:colId xmlns:a16="http://schemas.microsoft.com/office/drawing/2014/main" val="2783437524"/>
                    </a:ext>
                  </a:extLst>
                </a:gridCol>
                <a:gridCol w="482427">
                  <a:extLst>
                    <a:ext uri="{9D8B030D-6E8A-4147-A177-3AD203B41FA5}">
                      <a16:colId xmlns:a16="http://schemas.microsoft.com/office/drawing/2014/main" val="2649203868"/>
                    </a:ext>
                  </a:extLst>
                </a:gridCol>
                <a:gridCol w="633186">
                  <a:extLst>
                    <a:ext uri="{9D8B030D-6E8A-4147-A177-3AD203B41FA5}">
                      <a16:colId xmlns:a16="http://schemas.microsoft.com/office/drawing/2014/main" val="2592166511"/>
                    </a:ext>
                  </a:extLst>
                </a:gridCol>
                <a:gridCol w="572883">
                  <a:extLst>
                    <a:ext uri="{9D8B030D-6E8A-4147-A177-3AD203B41FA5}">
                      <a16:colId xmlns:a16="http://schemas.microsoft.com/office/drawing/2014/main" val="3928863347"/>
                    </a:ext>
                  </a:extLst>
                </a:gridCol>
                <a:gridCol w="793996">
                  <a:extLst>
                    <a:ext uri="{9D8B030D-6E8A-4147-A177-3AD203B41FA5}">
                      <a16:colId xmlns:a16="http://schemas.microsoft.com/office/drawing/2014/main" val="1039003792"/>
                    </a:ext>
                  </a:extLst>
                </a:gridCol>
                <a:gridCol w="663338">
                  <a:extLst>
                    <a:ext uri="{9D8B030D-6E8A-4147-A177-3AD203B41FA5}">
                      <a16:colId xmlns:a16="http://schemas.microsoft.com/office/drawing/2014/main" val="741458463"/>
                    </a:ext>
                  </a:extLst>
                </a:gridCol>
                <a:gridCol w="633186">
                  <a:extLst>
                    <a:ext uri="{9D8B030D-6E8A-4147-A177-3AD203B41FA5}">
                      <a16:colId xmlns:a16="http://schemas.microsoft.com/office/drawing/2014/main" val="893534155"/>
                    </a:ext>
                  </a:extLst>
                </a:gridCol>
                <a:gridCol w="482427">
                  <a:extLst>
                    <a:ext uri="{9D8B030D-6E8A-4147-A177-3AD203B41FA5}">
                      <a16:colId xmlns:a16="http://schemas.microsoft.com/office/drawing/2014/main" val="4239140974"/>
                    </a:ext>
                  </a:extLst>
                </a:gridCol>
              </a:tblGrid>
              <a:tr h="162361">
                <a:tc rowSpan="5" gridSpan="9">
                  <a:txBody>
                    <a:bodyPr/>
                    <a:lstStyle/>
                    <a:p>
                      <a:pPr algn="l" fontAlgn="ctr"/>
                      <a:r>
                        <a:rPr lang="tr-TR" sz="1200" b="0" i="0" u="none" strike="noStrike">
                          <a:solidFill>
                            <a:srgbClr val="FF0000"/>
                          </a:solidFill>
                          <a:effectLst/>
                          <a:latin typeface="Calibri" panose="020F0502020204030204" pitchFamily="34" charset="0"/>
                        </a:rPr>
                        <a:t>Temel bilimlere örnekler</a:t>
                      </a:r>
                      <a:r>
                        <a:rPr lang="tr-TR" sz="1200" b="0" i="0" u="none" strike="noStrike">
                          <a:solidFill>
                            <a:srgbClr val="000000"/>
                          </a:solidFill>
                          <a:effectLst/>
                          <a:latin typeface="Calibri" panose="020F0502020204030204" pitchFamily="34" charset="0"/>
                        </a:rPr>
                        <a:t>: Anatomi, Fizyoloji vb. </a:t>
                      </a:r>
                      <a:r>
                        <a:rPr lang="tr-TR" sz="1200" b="0" i="0" u="none" strike="noStrike">
                          <a:solidFill>
                            <a:srgbClr val="FF0000"/>
                          </a:solidFill>
                          <a:effectLst/>
                          <a:latin typeface="Calibri" panose="020F0502020204030204" pitchFamily="34" charset="0"/>
                        </a:rPr>
                        <a:t>Mesleki Konulara örnekler</a:t>
                      </a:r>
                      <a:r>
                        <a:rPr lang="tr-TR" sz="1200" b="0" i="0" u="none" strike="noStrike">
                          <a:solidFill>
                            <a:srgbClr val="000000"/>
                          </a:solidFill>
                          <a:effectLst/>
                          <a:latin typeface="Calibri" panose="020F0502020204030204" pitchFamily="34" charset="0"/>
                        </a:rPr>
                        <a:t>: Disipline özgü sağlık alanlarıyla ilgili konular. </a:t>
                      </a:r>
                      <a:r>
                        <a:rPr lang="tr-TR" sz="1200" b="0" i="0" u="none" strike="noStrike">
                          <a:solidFill>
                            <a:srgbClr val="FF0000"/>
                          </a:solidFill>
                          <a:effectLst/>
                          <a:latin typeface="Calibri" panose="020F0502020204030204" pitchFamily="34" charset="0"/>
                        </a:rPr>
                        <a:t>Genel Eğitime örnekler</a:t>
                      </a:r>
                      <a:r>
                        <a:rPr lang="tr-TR" sz="1200" b="0" i="0" u="none" strike="noStrike">
                          <a:solidFill>
                            <a:srgbClr val="000000"/>
                          </a:solidFill>
                          <a:effectLst/>
                          <a:latin typeface="Calibri" panose="020F0502020204030204" pitchFamily="34" charset="0"/>
                        </a:rPr>
                        <a:t>: Sosyal ve Beşeri Bilimler, Genel Kültür vb.</a:t>
                      </a:r>
                      <a:r>
                        <a:rPr lang="tr-TR" sz="1200" b="0" i="0" u="none" strike="noStrike">
                          <a:solidFill>
                            <a:srgbClr val="FF0000"/>
                          </a:solidFill>
                          <a:effectLst/>
                          <a:latin typeface="Calibri" panose="020F0502020204030204" pitchFamily="34" charset="0"/>
                        </a:rPr>
                        <a:t> Diğer</a:t>
                      </a:r>
                      <a:r>
                        <a:rPr lang="tr-TR" sz="1200" b="0" i="0" u="none" strike="noStrike">
                          <a:solidFill>
                            <a:srgbClr val="000000"/>
                          </a:solidFill>
                          <a:effectLst/>
                          <a:latin typeface="Calibri" panose="020F0502020204030204" pitchFamily="34" charset="0"/>
                        </a:rPr>
                        <a:t>: Yukarıdaki 3 kategoriye girmeyen konular. Örnekler: Temel bilgisayar kullanımı ve programlama, bireysel beceri geliştirmeye yönelik spor, rekreasyon ve müzik, vb. </a:t>
                      </a:r>
                    </a:p>
                  </a:txBody>
                  <a:tcPr marL="6924" marR="6924" marT="692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5" hMerge="1">
                  <a:txBody>
                    <a:bodyPr/>
                    <a:lstStyle/>
                    <a:p>
                      <a:endParaRPr lang="tr-TR"/>
                    </a:p>
                  </a:txBody>
                  <a:tcPr/>
                </a:tc>
                <a:tc rowSpan="5" hMerge="1">
                  <a:txBody>
                    <a:bodyPr/>
                    <a:lstStyle/>
                    <a:p>
                      <a:endParaRPr lang="tr-TR"/>
                    </a:p>
                  </a:txBody>
                  <a:tcPr/>
                </a:tc>
                <a:tc rowSpan="5" hMerge="1">
                  <a:txBody>
                    <a:bodyPr/>
                    <a:lstStyle/>
                    <a:p>
                      <a:endParaRPr lang="tr-TR"/>
                    </a:p>
                  </a:txBody>
                  <a:tcPr/>
                </a:tc>
                <a:tc rowSpan="5" hMerge="1">
                  <a:txBody>
                    <a:bodyPr/>
                    <a:lstStyle/>
                    <a:p>
                      <a:endParaRPr lang="tr-TR"/>
                    </a:p>
                  </a:txBody>
                  <a:tcPr/>
                </a:tc>
                <a:tc rowSpan="5" hMerge="1">
                  <a:txBody>
                    <a:bodyPr/>
                    <a:lstStyle/>
                    <a:p>
                      <a:endParaRPr lang="tr-TR"/>
                    </a:p>
                  </a:txBody>
                  <a:tcPr/>
                </a:tc>
                <a:tc rowSpan="5" hMerge="1">
                  <a:txBody>
                    <a:bodyPr/>
                    <a:lstStyle/>
                    <a:p>
                      <a:endParaRPr lang="tr-TR"/>
                    </a:p>
                  </a:txBody>
                  <a:tcPr/>
                </a:tc>
                <a:tc rowSpan="5" hMerge="1">
                  <a:txBody>
                    <a:bodyPr/>
                    <a:lstStyle/>
                    <a:p>
                      <a:endParaRPr lang="tr-TR"/>
                    </a:p>
                  </a:txBody>
                  <a:tcPr/>
                </a:tc>
                <a:tc rowSpan="5" hMerge="1">
                  <a:txBody>
                    <a:bodyPr/>
                    <a:lstStyle/>
                    <a:p>
                      <a:endParaRPr lang="tr-TR"/>
                    </a:p>
                  </a:txBody>
                  <a:tcPr/>
                </a:tc>
                <a:tc>
                  <a:txBody>
                    <a:bodyPr/>
                    <a:lstStyle/>
                    <a:p>
                      <a:pPr algn="l" fontAlgn="b"/>
                      <a:r>
                        <a:rPr lang="tr-TR" sz="1200" b="0" i="0" u="none" strike="noStrike">
                          <a:solidFill>
                            <a:srgbClr val="000000"/>
                          </a:solidFill>
                          <a:effectLst/>
                          <a:latin typeface="Calibri" panose="020F0502020204030204" pitchFamily="34" charset="0"/>
                        </a:rPr>
                        <a:t> </a:t>
                      </a:r>
                    </a:p>
                  </a:txBody>
                  <a:tcPr marL="6924" marR="6924" marT="6924" marB="0" anchor="b">
                    <a:lnL w="12700" cap="flat" cmpd="sng" algn="ctr">
                      <a:solidFill>
                        <a:srgbClr val="000000"/>
                      </a:solidFill>
                      <a:prstDash val="solid"/>
                      <a:round/>
                      <a:headEnd type="none" w="med" len="med"/>
                      <a:tailEnd type="none" w="med" len="med"/>
                    </a:lnL>
                    <a:lnR>
                      <a:noFill/>
                    </a:lnR>
                    <a:lnT>
                      <a:noFill/>
                    </a:lnT>
                    <a:lnB>
                      <a:noFill/>
                    </a:lnB>
                    <a:solidFill>
                      <a:srgbClr val="FFFF00"/>
                    </a:solidFill>
                  </a:tcPr>
                </a:tc>
                <a:tc>
                  <a:txBody>
                    <a:bodyPr/>
                    <a:lstStyle/>
                    <a:p>
                      <a:pPr algn="l" fontAlgn="b"/>
                      <a:r>
                        <a:rPr lang="tr-TR" sz="1200" b="0" i="0" u="none" strike="noStrike">
                          <a:solidFill>
                            <a:srgbClr val="000000"/>
                          </a:solidFill>
                          <a:effectLst/>
                          <a:latin typeface="Calibri" panose="020F0502020204030204" pitchFamily="34" charset="0"/>
                        </a:rPr>
                        <a:t> </a:t>
                      </a:r>
                    </a:p>
                  </a:txBody>
                  <a:tcPr marL="6924" marR="6924" marT="6924" marB="0" anchor="b">
                    <a:lnL>
                      <a:noFill/>
                    </a:lnL>
                    <a:lnR>
                      <a:noFill/>
                    </a:lnR>
                    <a:lnT>
                      <a:noFill/>
                    </a:lnT>
                    <a:lnB>
                      <a:noFill/>
                    </a:lnB>
                    <a:solidFill>
                      <a:srgbClr val="FFFF00"/>
                    </a:solidFill>
                  </a:tcPr>
                </a:tc>
                <a:tc>
                  <a:txBody>
                    <a:bodyPr/>
                    <a:lstStyle/>
                    <a:p>
                      <a:pPr algn="l" fontAlgn="b"/>
                      <a:r>
                        <a:rPr lang="tr-TR" sz="1200" b="0" i="0" u="none" strike="noStrike">
                          <a:solidFill>
                            <a:srgbClr val="000000"/>
                          </a:solidFill>
                          <a:effectLst/>
                          <a:latin typeface="Calibri" panose="020F0502020204030204" pitchFamily="34" charset="0"/>
                        </a:rPr>
                        <a:t> </a:t>
                      </a:r>
                    </a:p>
                  </a:txBody>
                  <a:tcPr marL="6924" marR="6924" marT="6924" marB="0" anchor="b">
                    <a:lnL>
                      <a:noFill/>
                    </a:lnL>
                    <a:lnR>
                      <a:noFill/>
                    </a:lnR>
                    <a:lnT>
                      <a:noFill/>
                    </a:lnT>
                    <a:lnB>
                      <a:noFill/>
                    </a:lnB>
                    <a:solidFill>
                      <a:srgbClr val="FFFF00"/>
                    </a:solidFill>
                  </a:tcPr>
                </a:tc>
                <a:tc>
                  <a:txBody>
                    <a:bodyPr/>
                    <a:lstStyle/>
                    <a:p>
                      <a:pPr algn="l" fontAlgn="b"/>
                      <a:r>
                        <a:rPr lang="tr-TR" sz="1200" b="0" i="0" u="none" strike="noStrike">
                          <a:solidFill>
                            <a:srgbClr val="000000"/>
                          </a:solidFill>
                          <a:effectLst/>
                          <a:latin typeface="Calibri" panose="020F0502020204030204" pitchFamily="34" charset="0"/>
                        </a:rPr>
                        <a:t> </a:t>
                      </a:r>
                    </a:p>
                  </a:txBody>
                  <a:tcPr marL="6924" marR="6924" marT="6924" marB="0" anchor="b">
                    <a:lnL>
                      <a:noFill/>
                    </a:lnL>
                    <a:lnR>
                      <a:noFill/>
                    </a:lnR>
                    <a:lnT>
                      <a:noFill/>
                    </a:lnT>
                    <a:lnB>
                      <a:noFill/>
                    </a:lnB>
                    <a:solidFill>
                      <a:srgbClr val="FFFF00"/>
                    </a:solidFill>
                  </a:tcPr>
                </a:tc>
                <a:tc>
                  <a:txBody>
                    <a:bodyPr/>
                    <a:lstStyle/>
                    <a:p>
                      <a:pPr algn="l" fontAlgn="b"/>
                      <a:r>
                        <a:rPr lang="tr-TR" sz="1200" b="0" i="0" u="none" strike="noStrike">
                          <a:solidFill>
                            <a:srgbClr val="000000"/>
                          </a:solidFill>
                          <a:effectLst/>
                          <a:latin typeface="Calibri" panose="020F0502020204030204" pitchFamily="34" charset="0"/>
                        </a:rPr>
                        <a:t> </a:t>
                      </a:r>
                    </a:p>
                  </a:txBody>
                  <a:tcPr marL="6924" marR="6924" marT="6924" marB="0" anchor="b">
                    <a:lnL>
                      <a:noFill/>
                    </a:lnL>
                    <a:lnR>
                      <a:noFill/>
                    </a:lnR>
                    <a:lnT>
                      <a:noFill/>
                    </a:lnT>
                    <a:lnB>
                      <a:noFill/>
                    </a:lnB>
                    <a:solidFill>
                      <a:srgbClr val="FFFF00"/>
                    </a:solidFill>
                  </a:tcPr>
                </a:tc>
                <a:tc>
                  <a:txBody>
                    <a:bodyPr/>
                    <a:lstStyle/>
                    <a:p>
                      <a:pPr algn="l" fontAlgn="b"/>
                      <a:r>
                        <a:rPr lang="tr-TR" sz="1200" b="0" i="0" u="none" strike="noStrike">
                          <a:solidFill>
                            <a:srgbClr val="000000"/>
                          </a:solidFill>
                          <a:effectLst/>
                          <a:latin typeface="Calibri" panose="020F0502020204030204" pitchFamily="34" charset="0"/>
                        </a:rPr>
                        <a:t> </a:t>
                      </a:r>
                    </a:p>
                  </a:txBody>
                  <a:tcPr marL="6924" marR="6924" marT="6924" marB="0" anchor="b">
                    <a:lnL>
                      <a:noFill/>
                    </a:lnL>
                    <a:lnR>
                      <a:noFill/>
                    </a:lnR>
                    <a:lnT>
                      <a:noFill/>
                    </a:lnT>
                    <a:lnB>
                      <a:noFill/>
                    </a:lnB>
                    <a:solidFill>
                      <a:srgbClr val="FFFF00"/>
                    </a:solidFill>
                  </a:tcPr>
                </a:tc>
                <a:tc>
                  <a:txBody>
                    <a:bodyPr/>
                    <a:lstStyle/>
                    <a:p>
                      <a:pPr algn="l" fontAlgn="b"/>
                      <a:r>
                        <a:rPr lang="tr-TR" sz="1200" b="0" i="0" u="none" strike="noStrike">
                          <a:solidFill>
                            <a:srgbClr val="000000"/>
                          </a:solidFill>
                          <a:effectLst/>
                          <a:latin typeface="Calibri" panose="020F0502020204030204" pitchFamily="34" charset="0"/>
                        </a:rPr>
                        <a:t> </a:t>
                      </a:r>
                    </a:p>
                  </a:txBody>
                  <a:tcPr marL="6924" marR="6924" marT="6924" marB="0" anchor="b">
                    <a:lnL>
                      <a:noFill/>
                    </a:lnL>
                    <a:lnR>
                      <a:noFill/>
                    </a:lnR>
                    <a:lnT>
                      <a:noFill/>
                    </a:lnT>
                    <a:lnB>
                      <a:noFill/>
                    </a:lnB>
                    <a:solidFill>
                      <a:srgbClr val="FFFF00"/>
                    </a:solidFill>
                  </a:tcPr>
                </a:tc>
                <a:tc>
                  <a:txBody>
                    <a:bodyPr/>
                    <a:lstStyle/>
                    <a:p>
                      <a:pPr algn="l" fontAlgn="b"/>
                      <a:r>
                        <a:rPr lang="tr-TR" sz="1200" b="0" i="0" u="none" strike="noStrike">
                          <a:solidFill>
                            <a:srgbClr val="000000"/>
                          </a:solidFill>
                          <a:effectLst/>
                          <a:latin typeface="Calibri" panose="020F0502020204030204" pitchFamily="34" charset="0"/>
                        </a:rPr>
                        <a:t> </a:t>
                      </a:r>
                    </a:p>
                  </a:txBody>
                  <a:tcPr marL="6924" marR="6924" marT="6924" marB="0" anchor="b">
                    <a:lnL>
                      <a:noFill/>
                    </a:lnL>
                    <a:lnR>
                      <a:noFill/>
                    </a:lnR>
                    <a:lnT>
                      <a:noFill/>
                    </a:lnT>
                    <a:lnB>
                      <a:noFill/>
                    </a:lnB>
                    <a:solidFill>
                      <a:srgbClr val="FFFF00"/>
                    </a:solidFill>
                  </a:tcPr>
                </a:tc>
                <a:tc>
                  <a:txBody>
                    <a:bodyPr/>
                    <a:lstStyle/>
                    <a:p>
                      <a:pPr algn="l" fontAlgn="b"/>
                      <a:r>
                        <a:rPr lang="tr-TR" sz="1200" b="0" i="0" u="none" strike="noStrike">
                          <a:solidFill>
                            <a:srgbClr val="000000"/>
                          </a:solidFill>
                          <a:effectLst/>
                          <a:latin typeface="Calibri" panose="020F0502020204030204" pitchFamily="34" charset="0"/>
                        </a:rPr>
                        <a:t> </a:t>
                      </a:r>
                    </a:p>
                  </a:txBody>
                  <a:tcPr marL="6924" marR="6924" marT="6924" marB="0" anchor="b">
                    <a:lnL>
                      <a:noFill/>
                    </a:lnL>
                    <a:lnR>
                      <a:noFill/>
                    </a:lnR>
                    <a:lnT>
                      <a:noFill/>
                    </a:lnT>
                    <a:lnB>
                      <a:noFill/>
                    </a:lnB>
                    <a:solidFill>
                      <a:srgbClr val="FFFF00"/>
                    </a:solidFill>
                  </a:tcPr>
                </a:tc>
                <a:extLst>
                  <a:ext uri="{0D108BD9-81ED-4DB2-BD59-A6C34878D82A}">
                    <a16:rowId xmlns:a16="http://schemas.microsoft.com/office/drawing/2014/main" val="2997460527"/>
                  </a:ext>
                </a:extLst>
              </a:tr>
              <a:tr h="162361">
                <a:tc gridSpan="9"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a:txBody>
                    <a:bodyPr/>
                    <a:lstStyle/>
                    <a:p>
                      <a:pPr algn="l" fontAlgn="b"/>
                      <a:r>
                        <a:rPr lang="tr-TR" sz="1200" b="0" i="0" u="none" strike="noStrike">
                          <a:solidFill>
                            <a:srgbClr val="000000"/>
                          </a:solidFill>
                          <a:effectLst/>
                          <a:latin typeface="Calibri" panose="020F0502020204030204" pitchFamily="34" charset="0"/>
                        </a:rPr>
                        <a:t> </a:t>
                      </a:r>
                    </a:p>
                  </a:txBody>
                  <a:tcPr marL="6924" marR="6924" marT="6924" marB="0" anchor="b">
                    <a:lnL w="12700" cap="flat" cmpd="sng" algn="ctr">
                      <a:solidFill>
                        <a:srgbClr val="000000"/>
                      </a:solidFill>
                      <a:prstDash val="solid"/>
                      <a:round/>
                      <a:headEnd type="none" w="med" len="med"/>
                      <a:tailEnd type="none" w="med" len="med"/>
                    </a:lnL>
                    <a:lnR>
                      <a:noFill/>
                    </a:lnR>
                    <a:lnT>
                      <a:noFill/>
                    </a:lnT>
                    <a:lnB>
                      <a:noFill/>
                    </a:lnB>
                    <a:solidFill>
                      <a:srgbClr val="FFFF00"/>
                    </a:solidFill>
                  </a:tcPr>
                </a:tc>
                <a:tc>
                  <a:txBody>
                    <a:bodyPr/>
                    <a:lstStyle/>
                    <a:p>
                      <a:pPr algn="l" fontAlgn="b"/>
                      <a:r>
                        <a:rPr lang="tr-TR" sz="1200" b="0" i="0" u="none" strike="noStrike">
                          <a:solidFill>
                            <a:srgbClr val="000000"/>
                          </a:solidFill>
                          <a:effectLst/>
                          <a:latin typeface="Calibri" panose="020F0502020204030204" pitchFamily="34" charset="0"/>
                        </a:rPr>
                        <a:t> </a:t>
                      </a:r>
                    </a:p>
                  </a:txBody>
                  <a:tcPr marL="6924" marR="6924" marT="6924" marB="0" anchor="b">
                    <a:lnL>
                      <a:noFill/>
                    </a:lnL>
                    <a:lnR>
                      <a:noFill/>
                    </a:lnR>
                    <a:lnT>
                      <a:noFill/>
                    </a:lnT>
                    <a:lnB>
                      <a:noFill/>
                    </a:lnB>
                    <a:solidFill>
                      <a:srgbClr val="FFFF00"/>
                    </a:solidFill>
                  </a:tcPr>
                </a:tc>
                <a:tc>
                  <a:txBody>
                    <a:bodyPr/>
                    <a:lstStyle/>
                    <a:p>
                      <a:pPr algn="l" fontAlgn="b"/>
                      <a:r>
                        <a:rPr lang="tr-TR" sz="1200" b="0" i="0" u="none" strike="noStrike">
                          <a:solidFill>
                            <a:srgbClr val="000000"/>
                          </a:solidFill>
                          <a:effectLst/>
                          <a:latin typeface="Calibri" panose="020F0502020204030204" pitchFamily="34" charset="0"/>
                        </a:rPr>
                        <a:t> </a:t>
                      </a:r>
                    </a:p>
                  </a:txBody>
                  <a:tcPr marL="6924" marR="6924" marT="6924" marB="0" anchor="b">
                    <a:lnL>
                      <a:noFill/>
                    </a:lnL>
                    <a:lnR>
                      <a:noFill/>
                    </a:lnR>
                    <a:lnT>
                      <a:noFill/>
                    </a:lnT>
                    <a:lnB>
                      <a:noFill/>
                    </a:lnB>
                    <a:solidFill>
                      <a:srgbClr val="FFFF00"/>
                    </a:solidFill>
                  </a:tcPr>
                </a:tc>
                <a:tc>
                  <a:txBody>
                    <a:bodyPr/>
                    <a:lstStyle/>
                    <a:p>
                      <a:pPr algn="l" fontAlgn="b"/>
                      <a:r>
                        <a:rPr lang="tr-TR" sz="1200" b="0" i="0" u="none" strike="noStrike">
                          <a:solidFill>
                            <a:srgbClr val="000000"/>
                          </a:solidFill>
                          <a:effectLst/>
                          <a:latin typeface="Calibri" panose="020F0502020204030204" pitchFamily="34" charset="0"/>
                        </a:rPr>
                        <a:t> </a:t>
                      </a:r>
                    </a:p>
                  </a:txBody>
                  <a:tcPr marL="6924" marR="6924" marT="6924" marB="0" anchor="b">
                    <a:lnL>
                      <a:noFill/>
                    </a:lnL>
                    <a:lnR>
                      <a:noFill/>
                    </a:lnR>
                    <a:lnT>
                      <a:noFill/>
                    </a:lnT>
                    <a:lnB>
                      <a:noFill/>
                    </a:lnB>
                    <a:solidFill>
                      <a:srgbClr val="FFFF00"/>
                    </a:solidFill>
                  </a:tcPr>
                </a:tc>
                <a:tc>
                  <a:txBody>
                    <a:bodyPr/>
                    <a:lstStyle/>
                    <a:p>
                      <a:pPr algn="l" fontAlgn="b"/>
                      <a:r>
                        <a:rPr lang="tr-TR" sz="1200" b="0" i="0" u="none" strike="noStrike">
                          <a:solidFill>
                            <a:srgbClr val="000000"/>
                          </a:solidFill>
                          <a:effectLst/>
                          <a:latin typeface="Calibri" panose="020F0502020204030204" pitchFamily="34" charset="0"/>
                        </a:rPr>
                        <a:t> </a:t>
                      </a:r>
                    </a:p>
                  </a:txBody>
                  <a:tcPr marL="6924" marR="6924" marT="6924" marB="0" anchor="b">
                    <a:lnL>
                      <a:noFill/>
                    </a:lnL>
                    <a:lnR>
                      <a:noFill/>
                    </a:lnR>
                    <a:lnT>
                      <a:noFill/>
                    </a:lnT>
                    <a:lnB>
                      <a:noFill/>
                    </a:lnB>
                    <a:solidFill>
                      <a:srgbClr val="FFFF00"/>
                    </a:solidFill>
                  </a:tcPr>
                </a:tc>
                <a:tc>
                  <a:txBody>
                    <a:bodyPr/>
                    <a:lstStyle/>
                    <a:p>
                      <a:pPr algn="l" fontAlgn="b"/>
                      <a:r>
                        <a:rPr lang="tr-TR" sz="1200" b="0" i="0" u="none" strike="noStrike">
                          <a:solidFill>
                            <a:srgbClr val="000000"/>
                          </a:solidFill>
                          <a:effectLst/>
                          <a:latin typeface="Calibri" panose="020F0502020204030204" pitchFamily="34" charset="0"/>
                        </a:rPr>
                        <a:t> </a:t>
                      </a:r>
                    </a:p>
                  </a:txBody>
                  <a:tcPr marL="6924" marR="6924" marT="6924" marB="0" anchor="b">
                    <a:lnL>
                      <a:noFill/>
                    </a:lnL>
                    <a:lnR>
                      <a:noFill/>
                    </a:lnR>
                    <a:lnT>
                      <a:noFill/>
                    </a:lnT>
                    <a:lnB>
                      <a:noFill/>
                    </a:lnB>
                    <a:solidFill>
                      <a:srgbClr val="FFFF00"/>
                    </a:solidFill>
                  </a:tcPr>
                </a:tc>
                <a:tc>
                  <a:txBody>
                    <a:bodyPr/>
                    <a:lstStyle/>
                    <a:p>
                      <a:pPr algn="l" fontAlgn="b"/>
                      <a:r>
                        <a:rPr lang="tr-TR" sz="1200" b="0" i="0" u="none" strike="noStrike">
                          <a:solidFill>
                            <a:srgbClr val="000000"/>
                          </a:solidFill>
                          <a:effectLst/>
                          <a:latin typeface="Calibri" panose="020F0502020204030204" pitchFamily="34" charset="0"/>
                        </a:rPr>
                        <a:t> </a:t>
                      </a:r>
                    </a:p>
                  </a:txBody>
                  <a:tcPr marL="6924" marR="6924" marT="6924" marB="0" anchor="b">
                    <a:lnL>
                      <a:noFill/>
                    </a:lnL>
                    <a:lnR>
                      <a:noFill/>
                    </a:lnR>
                    <a:lnT>
                      <a:noFill/>
                    </a:lnT>
                    <a:lnB>
                      <a:noFill/>
                    </a:lnB>
                    <a:solidFill>
                      <a:srgbClr val="FFFF00"/>
                    </a:solidFill>
                  </a:tcPr>
                </a:tc>
                <a:tc>
                  <a:txBody>
                    <a:bodyPr/>
                    <a:lstStyle/>
                    <a:p>
                      <a:pPr algn="l" fontAlgn="b"/>
                      <a:r>
                        <a:rPr lang="tr-TR" sz="1200" b="0" i="0" u="none" strike="noStrike">
                          <a:solidFill>
                            <a:srgbClr val="000000"/>
                          </a:solidFill>
                          <a:effectLst/>
                          <a:latin typeface="Calibri" panose="020F0502020204030204" pitchFamily="34" charset="0"/>
                        </a:rPr>
                        <a:t> </a:t>
                      </a:r>
                    </a:p>
                  </a:txBody>
                  <a:tcPr marL="6924" marR="6924" marT="6924" marB="0" anchor="b">
                    <a:lnL>
                      <a:noFill/>
                    </a:lnL>
                    <a:lnR>
                      <a:noFill/>
                    </a:lnR>
                    <a:lnT>
                      <a:noFill/>
                    </a:lnT>
                    <a:lnB>
                      <a:noFill/>
                    </a:lnB>
                    <a:solidFill>
                      <a:srgbClr val="FFFF00"/>
                    </a:solidFill>
                  </a:tcPr>
                </a:tc>
                <a:tc>
                  <a:txBody>
                    <a:bodyPr/>
                    <a:lstStyle/>
                    <a:p>
                      <a:pPr algn="l" fontAlgn="b"/>
                      <a:r>
                        <a:rPr lang="tr-TR" sz="1200" b="0" i="0" u="none" strike="noStrike">
                          <a:solidFill>
                            <a:srgbClr val="000000"/>
                          </a:solidFill>
                          <a:effectLst/>
                          <a:latin typeface="Calibri" panose="020F0502020204030204" pitchFamily="34" charset="0"/>
                        </a:rPr>
                        <a:t> </a:t>
                      </a:r>
                    </a:p>
                  </a:txBody>
                  <a:tcPr marL="6924" marR="6924" marT="6924" marB="0" anchor="b">
                    <a:lnL>
                      <a:noFill/>
                    </a:lnL>
                    <a:lnR>
                      <a:noFill/>
                    </a:lnR>
                    <a:lnT>
                      <a:noFill/>
                    </a:lnT>
                    <a:lnB>
                      <a:noFill/>
                    </a:lnB>
                    <a:solidFill>
                      <a:srgbClr val="FFFF00"/>
                    </a:solidFill>
                  </a:tcPr>
                </a:tc>
                <a:extLst>
                  <a:ext uri="{0D108BD9-81ED-4DB2-BD59-A6C34878D82A}">
                    <a16:rowId xmlns:a16="http://schemas.microsoft.com/office/drawing/2014/main" val="2363566893"/>
                  </a:ext>
                </a:extLst>
              </a:tr>
              <a:tr h="162361">
                <a:tc gridSpan="9"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a:txBody>
                    <a:bodyPr/>
                    <a:lstStyle/>
                    <a:p>
                      <a:pPr algn="l" fontAlgn="b"/>
                      <a:r>
                        <a:rPr lang="tr-TR" sz="1200" b="0" i="0" u="none" strike="noStrike">
                          <a:solidFill>
                            <a:srgbClr val="000000"/>
                          </a:solidFill>
                          <a:effectLst/>
                          <a:latin typeface="Calibri" panose="020F0502020204030204" pitchFamily="34" charset="0"/>
                        </a:rPr>
                        <a:t> </a:t>
                      </a:r>
                    </a:p>
                  </a:txBody>
                  <a:tcPr marL="6924" marR="6924" marT="6924" marB="0" anchor="b">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tr-TR" sz="1200" b="0" i="0" u="none" strike="noStrike">
                          <a:solidFill>
                            <a:srgbClr val="000000"/>
                          </a:solidFill>
                          <a:effectLst/>
                          <a:latin typeface="Calibri" panose="020F0502020204030204" pitchFamily="34" charset="0"/>
                        </a:rPr>
                        <a:t> </a:t>
                      </a:r>
                    </a:p>
                  </a:txBody>
                  <a:tcPr marL="6924" marR="6924" marT="6924" marB="0" anchor="b">
                    <a:lnL>
                      <a:noFill/>
                    </a:lnL>
                    <a:lnR>
                      <a:noFill/>
                    </a:lnR>
                    <a:lnT>
                      <a:noFill/>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tr-TR" sz="1200" b="0" i="0" u="none" strike="noStrike">
                          <a:solidFill>
                            <a:srgbClr val="000000"/>
                          </a:solidFill>
                          <a:effectLst/>
                          <a:latin typeface="Calibri" panose="020F0502020204030204" pitchFamily="34" charset="0"/>
                        </a:rPr>
                        <a:t> </a:t>
                      </a:r>
                    </a:p>
                  </a:txBody>
                  <a:tcPr marL="6924" marR="6924" marT="6924" marB="0" anchor="b">
                    <a:lnL>
                      <a:noFill/>
                    </a:lnL>
                    <a:lnR>
                      <a:noFill/>
                    </a:lnR>
                    <a:lnT>
                      <a:noFill/>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tr-TR" sz="1200" b="0" i="0" u="none" strike="noStrike">
                          <a:solidFill>
                            <a:srgbClr val="000000"/>
                          </a:solidFill>
                          <a:effectLst/>
                          <a:latin typeface="Calibri" panose="020F0502020204030204" pitchFamily="34" charset="0"/>
                        </a:rPr>
                        <a:t> </a:t>
                      </a:r>
                    </a:p>
                  </a:txBody>
                  <a:tcPr marL="6924" marR="6924" marT="6924" marB="0" anchor="b">
                    <a:lnL>
                      <a:noFill/>
                    </a:lnL>
                    <a:lnR>
                      <a:noFill/>
                    </a:lnR>
                    <a:lnT>
                      <a:noFill/>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tr-TR" sz="1200" b="0" i="0" u="none" strike="noStrike">
                          <a:solidFill>
                            <a:srgbClr val="000000"/>
                          </a:solidFill>
                          <a:effectLst/>
                          <a:latin typeface="Calibri" panose="020F0502020204030204" pitchFamily="34" charset="0"/>
                        </a:rPr>
                        <a:t> </a:t>
                      </a:r>
                    </a:p>
                  </a:txBody>
                  <a:tcPr marL="6924" marR="6924" marT="6924" marB="0" anchor="b">
                    <a:lnL>
                      <a:noFill/>
                    </a:lnL>
                    <a:lnR>
                      <a:noFill/>
                    </a:lnR>
                    <a:lnT>
                      <a:noFill/>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tr-TR" sz="1200" b="0" i="0" u="none" strike="noStrike">
                          <a:solidFill>
                            <a:srgbClr val="000000"/>
                          </a:solidFill>
                          <a:effectLst/>
                          <a:latin typeface="Calibri" panose="020F0502020204030204" pitchFamily="34" charset="0"/>
                        </a:rPr>
                        <a:t> </a:t>
                      </a:r>
                    </a:p>
                  </a:txBody>
                  <a:tcPr marL="6924" marR="6924" marT="6924" marB="0" anchor="b">
                    <a:lnL>
                      <a:noFill/>
                    </a:lnL>
                    <a:lnR>
                      <a:noFill/>
                    </a:lnR>
                    <a:lnT>
                      <a:noFill/>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tr-TR" sz="1200" b="0" i="0" u="none" strike="noStrike">
                          <a:solidFill>
                            <a:srgbClr val="000000"/>
                          </a:solidFill>
                          <a:effectLst/>
                          <a:latin typeface="Calibri" panose="020F0502020204030204" pitchFamily="34" charset="0"/>
                        </a:rPr>
                        <a:t> </a:t>
                      </a:r>
                    </a:p>
                  </a:txBody>
                  <a:tcPr marL="6924" marR="6924" marT="6924" marB="0" anchor="b">
                    <a:lnL>
                      <a:noFill/>
                    </a:lnL>
                    <a:lnR>
                      <a:noFill/>
                    </a:lnR>
                    <a:lnT>
                      <a:noFill/>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tr-TR" sz="1200" b="0" i="0" u="none" strike="noStrike">
                          <a:solidFill>
                            <a:srgbClr val="000000"/>
                          </a:solidFill>
                          <a:effectLst/>
                          <a:latin typeface="Calibri" panose="020F0502020204030204" pitchFamily="34" charset="0"/>
                        </a:rPr>
                        <a:t> </a:t>
                      </a:r>
                    </a:p>
                  </a:txBody>
                  <a:tcPr marL="6924" marR="6924" marT="6924" marB="0" anchor="b">
                    <a:lnL>
                      <a:noFill/>
                    </a:lnL>
                    <a:lnR>
                      <a:noFill/>
                    </a:lnR>
                    <a:lnT>
                      <a:noFill/>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tr-TR" sz="1200" b="0" i="0" u="none" strike="noStrike">
                          <a:solidFill>
                            <a:srgbClr val="000000"/>
                          </a:solidFill>
                          <a:effectLst/>
                          <a:latin typeface="Calibri" panose="020F0502020204030204" pitchFamily="34" charset="0"/>
                        </a:rPr>
                        <a:t> </a:t>
                      </a:r>
                    </a:p>
                  </a:txBody>
                  <a:tcPr marL="6924" marR="6924" marT="6924" marB="0" anchor="b">
                    <a:lnL>
                      <a:noFill/>
                    </a:lnL>
                    <a:lnR>
                      <a:noFill/>
                    </a:lnR>
                    <a:lnT>
                      <a:noFill/>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2034305625"/>
                  </a:ext>
                </a:extLst>
              </a:tr>
              <a:tr h="162361">
                <a:tc gridSpan="9"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a:txBody>
                    <a:bodyPr/>
                    <a:lstStyle/>
                    <a:p>
                      <a:pPr algn="ctr" fontAlgn="ctr"/>
                      <a:r>
                        <a:rPr lang="tr-TR" sz="1200" b="1" i="0" u="none" strike="noStrike">
                          <a:solidFill>
                            <a:srgbClr val="FF0000"/>
                          </a:solidFill>
                          <a:effectLst/>
                          <a:latin typeface="Calibri" panose="020F0502020204030204" pitchFamily="34" charset="0"/>
                        </a:rPr>
                        <a:t>ANL</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tr-TR" sz="1200" b="1" i="0" u="none" strike="noStrike">
                          <a:solidFill>
                            <a:srgbClr val="FF0000"/>
                          </a:solidFill>
                          <a:effectLst/>
                          <a:latin typeface="Calibri" panose="020F0502020204030204" pitchFamily="34" charset="0"/>
                        </a:rPr>
                        <a:t>PÇÖZ</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tr-TR" sz="1200" b="1" i="0" u="none" strike="noStrike">
                          <a:solidFill>
                            <a:srgbClr val="FF0000"/>
                          </a:solidFill>
                          <a:effectLst/>
                          <a:latin typeface="Calibri" panose="020F0502020204030204" pitchFamily="34" charset="0"/>
                        </a:rPr>
                        <a:t>SOCEV</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tr-TR" sz="1200" b="1" i="0" u="none" strike="noStrike">
                          <a:solidFill>
                            <a:srgbClr val="FF0000"/>
                          </a:solidFill>
                          <a:effectLst/>
                          <a:latin typeface="Calibri" panose="020F0502020204030204" pitchFamily="34" charset="0"/>
                        </a:rPr>
                        <a:t>AKF</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tr-TR" sz="1200" b="1" i="0" u="none" strike="noStrike">
                          <a:solidFill>
                            <a:srgbClr val="FF0000"/>
                          </a:solidFill>
                          <a:effectLst/>
                          <a:latin typeface="Calibri" panose="020F0502020204030204" pitchFamily="34" charset="0"/>
                        </a:rPr>
                        <a:t>SNM</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tr-TR" sz="1200" b="1" i="0" u="none" strike="noStrike">
                          <a:solidFill>
                            <a:srgbClr val="FF0000"/>
                          </a:solidFill>
                          <a:effectLst/>
                          <a:latin typeface="Calibri" panose="020F0502020204030204" pitchFamily="34" charset="0"/>
                        </a:rPr>
                        <a:t>LAB</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tr-TR" sz="1200" b="1" i="0" u="none" strike="noStrike">
                          <a:solidFill>
                            <a:srgbClr val="FF0000"/>
                          </a:solidFill>
                          <a:effectLst/>
                          <a:latin typeface="Calibri" panose="020F0502020204030204" pitchFamily="34" charset="0"/>
                        </a:rPr>
                        <a:t>SHÇ</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tr-TR" sz="1200" b="1" i="0" u="none" strike="noStrike">
                          <a:solidFill>
                            <a:srgbClr val="FF0000"/>
                          </a:solidFill>
                          <a:effectLst/>
                          <a:latin typeface="Calibri" panose="020F0502020204030204" pitchFamily="34" charset="0"/>
                        </a:rPr>
                        <a:t>GRÇ</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tr-TR" sz="1200" b="1" i="0" u="none" strike="noStrike">
                          <a:solidFill>
                            <a:srgbClr val="FF0000"/>
                          </a:solidFill>
                          <a:effectLst/>
                          <a:latin typeface="Calibri" panose="020F0502020204030204" pitchFamily="34" charset="0"/>
                        </a:rPr>
                        <a:t>DĞ</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572630096"/>
                  </a:ext>
                </a:extLst>
              </a:tr>
              <a:tr h="162361">
                <a:tc gridSpan="9"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gridSpan="9">
                  <a:txBody>
                    <a:bodyPr/>
                    <a:lstStyle/>
                    <a:p>
                      <a:pPr algn="ctr" fontAlgn="b"/>
                      <a:r>
                        <a:rPr lang="tr-TR" sz="1200" b="1" i="0" u="none" strike="noStrike">
                          <a:solidFill>
                            <a:srgbClr val="000000"/>
                          </a:solidFill>
                          <a:effectLst/>
                          <a:latin typeface="Calibri" panose="020F0502020204030204" pitchFamily="34" charset="0"/>
                        </a:rPr>
                        <a:t>Öğretim Yöntem ve Teknikleri</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490838763"/>
                  </a:ext>
                </a:extLst>
              </a:tr>
              <a:tr h="475238">
                <a:tc>
                  <a:txBody>
                    <a:bodyPr/>
                    <a:lstStyle/>
                    <a:p>
                      <a:pPr algn="l" fontAlgn="b"/>
                      <a:r>
                        <a:rPr lang="tr-TR" sz="1200" b="0" i="0" u="none" strike="noStrike">
                          <a:solidFill>
                            <a:srgbClr val="101010"/>
                          </a:solidFill>
                          <a:effectLst/>
                          <a:latin typeface="Arial" panose="020B0604020202020204" pitchFamily="34" charset="0"/>
                        </a:rPr>
                        <a:t>Sıra No</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F7F7"/>
                    </a:solidFill>
                  </a:tcPr>
                </a:tc>
                <a:tc>
                  <a:txBody>
                    <a:bodyPr/>
                    <a:lstStyle/>
                    <a:p>
                      <a:pPr algn="l" fontAlgn="b"/>
                      <a:r>
                        <a:rPr lang="tr-TR" sz="1200" b="0" i="0" u="none" strike="noStrike">
                          <a:solidFill>
                            <a:srgbClr val="101010"/>
                          </a:solidFill>
                          <a:effectLst/>
                          <a:latin typeface="Arial" panose="020B0604020202020204" pitchFamily="34" charset="0"/>
                        </a:rPr>
                        <a:t>Dersin Kodu</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F7F7"/>
                    </a:solidFill>
                  </a:tcPr>
                </a:tc>
                <a:tc>
                  <a:txBody>
                    <a:bodyPr/>
                    <a:lstStyle/>
                    <a:p>
                      <a:pPr algn="ctr" fontAlgn="b"/>
                      <a:r>
                        <a:rPr lang="tr-TR" sz="1200" b="0" i="0" u="none" strike="noStrike" dirty="0">
                          <a:solidFill>
                            <a:srgbClr val="101010"/>
                          </a:solidFill>
                          <a:effectLst/>
                          <a:latin typeface="Arial" panose="020B0604020202020204" pitchFamily="34" charset="0"/>
                        </a:rPr>
                        <a:t>Dersin Adı</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F7F7"/>
                    </a:solidFill>
                  </a:tcPr>
                </a:tc>
                <a:tc>
                  <a:txBody>
                    <a:bodyPr/>
                    <a:lstStyle/>
                    <a:p>
                      <a:pPr algn="ctr" fontAlgn="b"/>
                      <a:r>
                        <a:rPr lang="tr-TR" sz="1200" b="0" i="0" u="none" strike="noStrike">
                          <a:solidFill>
                            <a:srgbClr val="101010"/>
                          </a:solidFill>
                          <a:effectLst/>
                          <a:latin typeface="Arial" panose="020B0604020202020204" pitchFamily="34" charset="0"/>
                        </a:rPr>
                        <a:t>Sınıf</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F7F7"/>
                    </a:solidFill>
                  </a:tcPr>
                </a:tc>
                <a:tc>
                  <a:txBody>
                    <a:bodyPr/>
                    <a:lstStyle/>
                    <a:p>
                      <a:pPr algn="l" fontAlgn="b"/>
                      <a:r>
                        <a:rPr lang="tr-TR" sz="1200" b="0" i="0" u="none" strike="noStrike">
                          <a:solidFill>
                            <a:srgbClr val="101010"/>
                          </a:solidFill>
                          <a:effectLst/>
                          <a:latin typeface="Arial" panose="020B0604020202020204" pitchFamily="34" charset="0"/>
                        </a:rPr>
                        <a:t>Yarıyıl</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F7F7"/>
                    </a:solidFill>
                  </a:tcPr>
                </a:tc>
                <a:tc>
                  <a:txBody>
                    <a:bodyPr/>
                    <a:lstStyle/>
                    <a:p>
                      <a:pPr algn="l" fontAlgn="b"/>
                      <a:r>
                        <a:rPr lang="tr-TR" sz="1200" b="0" i="0" u="none" strike="noStrike">
                          <a:solidFill>
                            <a:srgbClr val="101010"/>
                          </a:solidFill>
                          <a:effectLst/>
                          <a:latin typeface="Arial" panose="020B0604020202020204" pitchFamily="34" charset="0"/>
                        </a:rPr>
                        <a:t>T</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F7F7"/>
                    </a:solidFill>
                  </a:tcPr>
                </a:tc>
                <a:tc>
                  <a:txBody>
                    <a:bodyPr/>
                    <a:lstStyle/>
                    <a:p>
                      <a:pPr algn="ctr" fontAlgn="b"/>
                      <a:r>
                        <a:rPr lang="tr-TR" sz="1200" b="0" i="0" u="none" strike="noStrike">
                          <a:solidFill>
                            <a:srgbClr val="101010"/>
                          </a:solidFill>
                          <a:effectLst/>
                          <a:latin typeface="Arial" panose="020B0604020202020204" pitchFamily="34" charset="0"/>
                        </a:rPr>
                        <a:t>U</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F7F7"/>
                    </a:solidFill>
                  </a:tcPr>
                </a:tc>
                <a:tc>
                  <a:txBody>
                    <a:bodyPr/>
                    <a:lstStyle/>
                    <a:p>
                      <a:pPr algn="ctr" fontAlgn="b"/>
                      <a:r>
                        <a:rPr lang="tr-TR" sz="1200" b="0" i="0" u="none" strike="noStrike">
                          <a:solidFill>
                            <a:srgbClr val="101010"/>
                          </a:solidFill>
                          <a:effectLst/>
                          <a:latin typeface="Arial" panose="020B0604020202020204" pitchFamily="34" charset="0"/>
                        </a:rPr>
                        <a:t>UK</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F7F7"/>
                    </a:solidFill>
                  </a:tcPr>
                </a:tc>
                <a:tc>
                  <a:txBody>
                    <a:bodyPr/>
                    <a:lstStyle/>
                    <a:p>
                      <a:pPr algn="ctr" fontAlgn="b"/>
                      <a:r>
                        <a:rPr lang="tr-TR" sz="1200" b="0" i="0" u="none" strike="noStrike">
                          <a:solidFill>
                            <a:srgbClr val="101010"/>
                          </a:solidFill>
                          <a:effectLst/>
                          <a:latin typeface="Arial" panose="020B0604020202020204" pitchFamily="34" charset="0"/>
                        </a:rPr>
                        <a:t>ECTS</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F7F7"/>
                    </a:solidFill>
                  </a:tcPr>
                </a:tc>
                <a:tc>
                  <a:txBody>
                    <a:bodyPr/>
                    <a:lstStyle/>
                    <a:p>
                      <a:pPr algn="ctr" fontAlgn="b"/>
                      <a:r>
                        <a:rPr lang="tr-TR" sz="1200" b="0" i="0" u="none" strike="noStrike">
                          <a:solidFill>
                            <a:srgbClr val="101010"/>
                          </a:solidFill>
                          <a:effectLst/>
                          <a:latin typeface="Arial" panose="020B0604020202020204" pitchFamily="34" charset="0"/>
                        </a:rPr>
                        <a:t>Anlatım</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101010"/>
                          </a:solidFill>
                          <a:effectLst/>
                          <a:latin typeface="Arial" panose="020B0604020202020204" pitchFamily="34" charset="0"/>
                        </a:rPr>
                        <a:t>Problem Çözme</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101010"/>
                          </a:solidFill>
                          <a:effectLst/>
                          <a:latin typeface="Arial" panose="020B0604020202020204" pitchFamily="34" charset="0"/>
                        </a:rPr>
                        <a:t>Soru-cevap</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101010"/>
                          </a:solidFill>
                          <a:effectLst/>
                          <a:latin typeface="Arial" panose="020B0604020202020204" pitchFamily="34" charset="0"/>
                        </a:rPr>
                        <a:t>Aktif öğrenme</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101010"/>
                          </a:solidFill>
                          <a:effectLst/>
                          <a:latin typeface="Arial" panose="020B0604020202020204" pitchFamily="34" charset="0"/>
                        </a:rPr>
                        <a:t>Sunum</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101010"/>
                          </a:solidFill>
                          <a:effectLst/>
                          <a:latin typeface="Arial" panose="020B0604020202020204" pitchFamily="34" charset="0"/>
                        </a:rPr>
                        <a:t>Laboratuvar</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101010"/>
                          </a:solidFill>
                          <a:effectLst/>
                          <a:latin typeface="Arial" panose="020B0604020202020204" pitchFamily="34" charset="0"/>
                        </a:rPr>
                        <a:t>Saha Çalışması</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101010"/>
                          </a:solidFill>
                          <a:effectLst/>
                          <a:latin typeface="Arial" panose="020B0604020202020204" pitchFamily="34" charset="0"/>
                        </a:rPr>
                        <a:t>Grup Çalışması</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101010"/>
                          </a:solidFill>
                          <a:effectLst/>
                          <a:latin typeface="Arial" panose="020B0604020202020204" pitchFamily="34" charset="0"/>
                        </a:rPr>
                        <a:t>Diğer</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937248717"/>
                  </a:ext>
                </a:extLst>
              </a:tr>
              <a:tr h="318800">
                <a:tc>
                  <a:txBody>
                    <a:bodyPr/>
                    <a:lstStyle/>
                    <a:p>
                      <a:pPr algn="ctr" fontAlgn="ctr"/>
                      <a:r>
                        <a:rPr lang="tr-TR" sz="1200" b="0" i="0" u="none" strike="noStrike">
                          <a:solidFill>
                            <a:srgbClr val="101010"/>
                          </a:solidFill>
                          <a:effectLst/>
                          <a:latin typeface="Arial" panose="020B0604020202020204" pitchFamily="34" charset="0"/>
                        </a:rPr>
                        <a:t>1</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l" fontAlgn="ctr"/>
                      <a:r>
                        <a:rPr lang="tr-TR" sz="1200" b="0" i="0" u="none" strike="noStrike">
                          <a:solidFill>
                            <a:srgbClr val="101010"/>
                          </a:solidFill>
                          <a:effectLst/>
                          <a:latin typeface="Arial" panose="020B0604020202020204" pitchFamily="34" charset="0"/>
                        </a:rPr>
                        <a:t>ATA101</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l" fontAlgn="ctr"/>
                      <a:r>
                        <a:rPr lang="tr-TR" sz="1200" b="0" i="0" u="none" strike="noStrike">
                          <a:solidFill>
                            <a:srgbClr val="101010"/>
                          </a:solidFill>
                          <a:effectLst/>
                          <a:latin typeface="Arial" panose="020B0604020202020204" pitchFamily="34" charset="0"/>
                        </a:rPr>
                        <a:t>ATATÜRK İLKELERİ VE İNKILAP TARİHİ I (60041001)</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1</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1</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0</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b"/>
                      <a:r>
                        <a:rPr lang="tr-TR" sz="1200" b="0" i="0" u="none" strike="noStrike">
                          <a:solidFill>
                            <a:srgbClr val="000000"/>
                          </a:solidFill>
                          <a:effectLst/>
                          <a:latin typeface="Calibri" panose="020F0502020204030204" pitchFamily="34" charset="0"/>
                        </a:rPr>
                        <a:t>ANL</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436051206"/>
                  </a:ext>
                </a:extLst>
              </a:tr>
              <a:tr h="318800">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tr-TR" sz="1200" b="0" i="0" u="none" strike="noStrike">
                          <a:solidFill>
                            <a:srgbClr val="101010"/>
                          </a:solidFill>
                          <a:effectLst/>
                          <a:latin typeface="Arial" panose="020B0604020202020204" pitchFamily="34" charset="0"/>
                        </a:rPr>
                        <a:t>ATA102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tr-TR" sz="1200" b="0" i="0" u="none" strike="noStrike">
                          <a:solidFill>
                            <a:srgbClr val="101010"/>
                          </a:solidFill>
                          <a:effectLst/>
                          <a:latin typeface="Arial" panose="020B0604020202020204" pitchFamily="34" charset="0"/>
                        </a:rPr>
                        <a:t>ATATÜRK İLKELERİ VE İNKILAP TARİHİ II (60042001)</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1</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0</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200" b="0" i="0" u="none" strike="noStrike">
                          <a:solidFill>
                            <a:srgbClr val="000000"/>
                          </a:solidFill>
                          <a:effectLst/>
                          <a:latin typeface="Calibri" panose="020F0502020204030204" pitchFamily="34" charset="0"/>
                        </a:rPr>
                        <a:t>ANL</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656380676"/>
                  </a:ext>
                </a:extLst>
              </a:tr>
              <a:tr h="162361">
                <a:tc>
                  <a:txBody>
                    <a:bodyPr/>
                    <a:lstStyle/>
                    <a:p>
                      <a:pPr algn="ctr" fontAlgn="ctr"/>
                      <a:r>
                        <a:rPr lang="tr-TR" sz="1200" b="0" i="0" u="none" strike="noStrike">
                          <a:solidFill>
                            <a:srgbClr val="101010"/>
                          </a:solidFill>
                          <a:effectLst/>
                          <a:latin typeface="Arial" panose="020B0604020202020204" pitchFamily="34" charset="0"/>
                        </a:rPr>
                        <a:t>3</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l" fontAlgn="ctr"/>
                      <a:r>
                        <a:rPr lang="tr-TR" sz="1200" b="0" i="0" u="none" strike="noStrike">
                          <a:solidFill>
                            <a:srgbClr val="101010"/>
                          </a:solidFill>
                          <a:effectLst/>
                          <a:latin typeface="Arial" panose="020B0604020202020204" pitchFamily="34" charset="0"/>
                        </a:rPr>
                        <a:t>BDY101</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tr-TR" sz="1200" b="0" i="0" u="none" strike="noStrike">
                          <a:solidFill>
                            <a:srgbClr val="101010"/>
                          </a:solidFill>
                          <a:effectLst/>
                          <a:latin typeface="Arial" panose="020B0604020202020204" pitchFamily="34" charset="0"/>
                        </a:rPr>
                        <a:t>TIBBİ TERMİNOLOJİ (60041004)</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1</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1</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0</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b"/>
                      <a:r>
                        <a:rPr lang="tr-TR" sz="1200" b="0" i="0" u="none" strike="noStrike">
                          <a:solidFill>
                            <a:srgbClr val="000000"/>
                          </a:solidFill>
                          <a:effectLst/>
                          <a:latin typeface="Calibri" panose="020F0502020204030204" pitchFamily="34" charset="0"/>
                        </a:rPr>
                        <a:t>ANL</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SOCEV</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SNM</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935376313"/>
                  </a:ext>
                </a:extLst>
              </a:tr>
              <a:tr h="162361">
                <a:tc>
                  <a:txBody>
                    <a:bodyPr/>
                    <a:lstStyle/>
                    <a:p>
                      <a:pPr algn="ctr" fontAlgn="ctr"/>
                      <a:r>
                        <a:rPr lang="tr-TR" sz="1200" b="0" i="0" u="none" strike="noStrike">
                          <a:solidFill>
                            <a:srgbClr val="101010"/>
                          </a:solidFill>
                          <a:effectLst/>
                          <a:latin typeface="Arial" panose="020B0604020202020204" pitchFamily="34" charset="0"/>
                        </a:rPr>
                        <a:t>4</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tr-TR" sz="1200" b="0" i="0" u="none" strike="noStrike">
                          <a:solidFill>
                            <a:srgbClr val="101010"/>
                          </a:solidFill>
                          <a:effectLst/>
                          <a:latin typeface="Arial" panose="020B0604020202020204" pitchFamily="34" charset="0"/>
                        </a:rPr>
                        <a:t>BDY103</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l" fontAlgn="ctr"/>
                      <a:r>
                        <a:rPr lang="tr-TR" sz="1200" b="0" i="0" u="none" strike="noStrike">
                          <a:solidFill>
                            <a:srgbClr val="101010"/>
                          </a:solidFill>
                          <a:effectLst/>
                          <a:latin typeface="Arial" panose="020B0604020202020204" pitchFamily="34" charset="0"/>
                        </a:rPr>
                        <a:t>FİZYOLOJİ I (60041006)</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1</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1</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0</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3</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200" b="0" i="0" u="none" strike="noStrike">
                          <a:solidFill>
                            <a:srgbClr val="000000"/>
                          </a:solidFill>
                          <a:effectLst/>
                          <a:latin typeface="Calibri" panose="020F0502020204030204" pitchFamily="34" charset="0"/>
                        </a:rPr>
                        <a:t>ANL</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SOCEV</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AKF</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SNM</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210421872"/>
                  </a:ext>
                </a:extLst>
              </a:tr>
              <a:tr h="318800">
                <a:tc>
                  <a:txBody>
                    <a:bodyPr/>
                    <a:lstStyle/>
                    <a:p>
                      <a:pPr algn="ctr" fontAlgn="ctr"/>
                      <a:r>
                        <a:rPr lang="tr-TR" sz="1200" b="0" i="0" u="none" strike="noStrike">
                          <a:solidFill>
                            <a:srgbClr val="101010"/>
                          </a:solidFill>
                          <a:effectLst/>
                          <a:latin typeface="Arial" panose="020B0604020202020204" pitchFamily="34" charset="0"/>
                        </a:rPr>
                        <a:t>5</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l" fontAlgn="ctr"/>
                      <a:r>
                        <a:rPr lang="tr-TR" sz="1200" b="0" i="0" u="none" strike="noStrike">
                          <a:solidFill>
                            <a:srgbClr val="000000"/>
                          </a:solidFill>
                          <a:effectLst/>
                          <a:latin typeface="Arial" panose="020B0604020202020204" pitchFamily="34" charset="0"/>
                        </a:rPr>
                        <a:t>BDY105</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tr-TR" sz="1200" b="0" i="0" u="none" strike="noStrike">
                          <a:solidFill>
                            <a:srgbClr val="000000"/>
                          </a:solidFill>
                          <a:effectLst/>
                          <a:latin typeface="Arial" panose="020B0604020202020204" pitchFamily="34" charset="0"/>
                        </a:rPr>
                        <a:t>MESLEKİ ORYANTASYON (60041008)</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1</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1</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0</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b"/>
                      <a:r>
                        <a:rPr lang="tr-TR" sz="1200" b="0" i="0" u="none" strike="noStrike">
                          <a:solidFill>
                            <a:srgbClr val="000000"/>
                          </a:solidFill>
                          <a:effectLst/>
                          <a:latin typeface="Calibri" panose="020F0502020204030204" pitchFamily="34" charset="0"/>
                        </a:rPr>
                        <a:t>ANL</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SOCEV</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SNM</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GRÇ</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708772616"/>
                  </a:ext>
                </a:extLst>
              </a:tr>
              <a:tr h="162361">
                <a:tc>
                  <a:txBody>
                    <a:bodyPr/>
                    <a:lstStyle/>
                    <a:p>
                      <a:pPr algn="ctr" fontAlgn="ctr"/>
                      <a:r>
                        <a:rPr lang="tr-TR" sz="1200" b="0" i="0" u="none" strike="noStrike">
                          <a:solidFill>
                            <a:srgbClr val="101010"/>
                          </a:solidFill>
                          <a:effectLst/>
                          <a:latin typeface="Arial" panose="020B0604020202020204" pitchFamily="34" charset="0"/>
                        </a:rPr>
                        <a:t>6</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tr-TR" sz="1200" b="0" i="0" u="none" strike="noStrike">
                          <a:solidFill>
                            <a:srgbClr val="101010"/>
                          </a:solidFill>
                          <a:effectLst/>
                          <a:latin typeface="Arial" panose="020B0604020202020204" pitchFamily="34" charset="0"/>
                        </a:rPr>
                        <a:t>BDY107</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l" fontAlgn="ctr"/>
                      <a:r>
                        <a:rPr lang="tr-TR" sz="1200" b="0" i="0" u="none" strike="noStrike">
                          <a:solidFill>
                            <a:srgbClr val="101010"/>
                          </a:solidFill>
                          <a:effectLst/>
                          <a:latin typeface="Arial" panose="020B0604020202020204" pitchFamily="34" charset="0"/>
                        </a:rPr>
                        <a:t>TEMEL KİMYA I (60041005)</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1</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1</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3</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0</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3</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4</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200" b="0" i="0" u="none" strike="noStrike">
                          <a:solidFill>
                            <a:srgbClr val="000000"/>
                          </a:solidFill>
                          <a:effectLst/>
                          <a:latin typeface="Calibri" panose="020F0502020204030204" pitchFamily="34" charset="0"/>
                        </a:rPr>
                        <a:t>ANL</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PÇÖZ</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4232325599"/>
                  </a:ext>
                </a:extLst>
              </a:tr>
              <a:tr h="162361">
                <a:tc>
                  <a:txBody>
                    <a:bodyPr/>
                    <a:lstStyle/>
                    <a:p>
                      <a:pPr algn="ctr" fontAlgn="ctr"/>
                      <a:r>
                        <a:rPr lang="tr-TR" sz="1200" b="0" i="0" u="none" strike="noStrike">
                          <a:solidFill>
                            <a:srgbClr val="101010"/>
                          </a:solidFill>
                          <a:effectLst/>
                          <a:latin typeface="Arial" panose="020B0604020202020204" pitchFamily="34" charset="0"/>
                        </a:rPr>
                        <a:t>7</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l" fontAlgn="ctr"/>
                      <a:r>
                        <a:rPr lang="tr-TR" sz="1200" b="0" i="0" u="none" strike="noStrike">
                          <a:solidFill>
                            <a:srgbClr val="101010"/>
                          </a:solidFill>
                          <a:effectLst/>
                          <a:latin typeface="Arial" panose="020B0604020202020204" pitchFamily="34" charset="0"/>
                        </a:rPr>
                        <a:t>BDY109</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tr-TR" sz="1200" b="0" i="0" u="none" strike="noStrike">
                          <a:solidFill>
                            <a:srgbClr val="101010"/>
                          </a:solidFill>
                          <a:effectLst/>
                          <a:latin typeface="Arial" panose="020B0604020202020204" pitchFamily="34" charset="0"/>
                        </a:rPr>
                        <a:t>ANATOMİ I (60041007)</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1</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1</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0</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3</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05293116"/>
                  </a:ext>
                </a:extLst>
              </a:tr>
              <a:tr h="318800">
                <a:tc>
                  <a:txBody>
                    <a:bodyPr/>
                    <a:lstStyle/>
                    <a:p>
                      <a:pPr algn="ctr" fontAlgn="ctr"/>
                      <a:r>
                        <a:rPr lang="tr-TR" sz="1200" b="0" i="0" u="none" strike="noStrike">
                          <a:solidFill>
                            <a:srgbClr val="101010"/>
                          </a:solidFill>
                          <a:effectLst/>
                          <a:latin typeface="Arial" panose="020B0604020202020204" pitchFamily="34" charset="0"/>
                        </a:rPr>
                        <a:t>8</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tr-TR" sz="1200" b="0" i="0" u="none" strike="noStrike">
                          <a:solidFill>
                            <a:srgbClr val="101010"/>
                          </a:solidFill>
                          <a:effectLst/>
                          <a:latin typeface="Arial" panose="020B0604020202020204" pitchFamily="34" charset="0"/>
                        </a:rPr>
                        <a:t>BDY111</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l" fontAlgn="ctr"/>
                      <a:r>
                        <a:rPr lang="tr-TR" sz="1200" b="0" i="0" u="none" strike="noStrike">
                          <a:solidFill>
                            <a:srgbClr val="101010"/>
                          </a:solidFill>
                          <a:effectLst/>
                          <a:latin typeface="Arial" panose="020B0604020202020204" pitchFamily="34" charset="0"/>
                        </a:rPr>
                        <a:t>TEMEL BİLGİ TEKNOLOJİLERİ KULLANIMI (60041009)</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1</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1</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3</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4</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200" b="0" i="0" u="none" strike="noStrike">
                          <a:solidFill>
                            <a:srgbClr val="000000"/>
                          </a:solidFill>
                          <a:effectLst/>
                          <a:latin typeface="Calibri" panose="020F0502020204030204" pitchFamily="34" charset="0"/>
                        </a:rPr>
                        <a:t>ANL</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LAB</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826173359"/>
                  </a:ext>
                </a:extLst>
              </a:tr>
              <a:tr h="162361">
                <a:tc>
                  <a:txBody>
                    <a:bodyPr/>
                    <a:lstStyle/>
                    <a:p>
                      <a:pPr algn="ctr" fontAlgn="ctr"/>
                      <a:r>
                        <a:rPr lang="tr-TR" sz="1200" b="0" i="0" u="none" strike="noStrike">
                          <a:solidFill>
                            <a:srgbClr val="101010"/>
                          </a:solidFill>
                          <a:effectLst/>
                          <a:latin typeface="Arial" panose="020B0604020202020204" pitchFamily="34" charset="0"/>
                        </a:rPr>
                        <a:t>9</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l" fontAlgn="ctr"/>
                      <a:r>
                        <a:rPr lang="tr-TR" sz="1200" b="0" i="0" u="none" strike="noStrike">
                          <a:solidFill>
                            <a:srgbClr val="101010"/>
                          </a:solidFill>
                          <a:effectLst/>
                          <a:latin typeface="Arial" panose="020B0604020202020204" pitchFamily="34" charset="0"/>
                        </a:rPr>
                        <a:t>BDY112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tr-TR" sz="1200" b="0" i="0" u="none" strike="noStrike">
                          <a:solidFill>
                            <a:srgbClr val="101010"/>
                          </a:solidFill>
                          <a:effectLst/>
                          <a:latin typeface="Arial" panose="020B0604020202020204" pitchFamily="34" charset="0"/>
                        </a:rPr>
                        <a:t>TEMEL KİMYA II (60042005)</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1</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3</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0</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3</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4</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b"/>
                      <a:r>
                        <a:rPr lang="tr-TR" sz="1200" b="0" i="0" u="none" strike="noStrike">
                          <a:solidFill>
                            <a:srgbClr val="000000"/>
                          </a:solidFill>
                          <a:effectLst/>
                          <a:latin typeface="Calibri" panose="020F0502020204030204" pitchFamily="34" charset="0"/>
                        </a:rPr>
                        <a:t>ANL</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PÇÖZ</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785279124"/>
                  </a:ext>
                </a:extLst>
              </a:tr>
              <a:tr h="162361">
                <a:tc>
                  <a:txBody>
                    <a:bodyPr/>
                    <a:lstStyle/>
                    <a:p>
                      <a:pPr algn="ctr" fontAlgn="ctr"/>
                      <a:r>
                        <a:rPr lang="tr-TR" sz="1200" b="0" i="0" u="none" strike="noStrike">
                          <a:solidFill>
                            <a:srgbClr val="101010"/>
                          </a:solidFill>
                          <a:effectLst/>
                          <a:latin typeface="Arial" panose="020B0604020202020204" pitchFamily="34" charset="0"/>
                        </a:rPr>
                        <a:t>10</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tr-TR" sz="1200" b="0" i="0" u="none" strike="noStrike">
                          <a:solidFill>
                            <a:srgbClr val="101010"/>
                          </a:solidFill>
                          <a:effectLst/>
                          <a:latin typeface="Arial" panose="020B0604020202020204" pitchFamily="34" charset="0"/>
                        </a:rPr>
                        <a:t>BDY114</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l" fontAlgn="ctr"/>
                      <a:r>
                        <a:rPr lang="tr-TR" sz="1200" b="0" i="0" u="none" strike="noStrike">
                          <a:solidFill>
                            <a:srgbClr val="101010"/>
                          </a:solidFill>
                          <a:effectLst/>
                          <a:latin typeface="Arial" panose="020B0604020202020204" pitchFamily="34" charset="0"/>
                        </a:rPr>
                        <a:t>ANATOMİ II (60042007)</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1</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0</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3</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2674558467"/>
                  </a:ext>
                </a:extLst>
              </a:tr>
              <a:tr h="162361">
                <a:tc>
                  <a:txBody>
                    <a:bodyPr/>
                    <a:lstStyle/>
                    <a:p>
                      <a:pPr algn="ctr" fontAlgn="ctr"/>
                      <a:r>
                        <a:rPr lang="tr-TR" sz="1200" b="0" i="0" u="none" strike="noStrike">
                          <a:solidFill>
                            <a:srgbClr val="101010"/>
                          </a:solidFill>
                          <a:effectLst/>
                          <a:latin typeface="Arial" panose="020B0604020202020204" pitchFamily="34" charset="0"/>
                        </a:rPr>
                        <a:t>11</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l" fontAlgn="ctr"/>
                      <a:r>
                        <a:rPr lang="tr-TR" sz="1200" b="0" i="0" u="none" strike="noStrike">
                          <a:solidFill>
                            <a:srgbClr val="101010"/>
                          </a:solidFill>
                          <a:effectLst/>
                          <a:latin typeface="Arial" panose="020B0604020202020204" pitchFamily="34" charset="0"/>
                        </a:rPr>
                        <a:t>BDY116</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tr-TR" sz="1200" b="0" i="0" u="none" strike="noStrike">
                          <a:solidFill>
                            <a:srgbClr val="101010"/>
                          </a:solidFill>
                          <a:effectLst/>
                          <a:latin typeface="Arial" panose="020B0604020202020204" pitchFamily="34" charset="0"/>
                        </a:rPr>
                        <a:t>GENEL İKTİSAT (60042009)</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1</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3</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0</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3</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3</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245558229"/>
                  </a:ext>
                </a:extLst>
              </a:tr>
              <a:tr h="318800">
                <a:tc>
                  <a:txBody>
                    <a:bodyPr/>
                    <a:lstStyle/>
                    <a:p>
                      <a:pPr algn="ctr" fontAlgn="ctr"/>
                      <a:r>
                        <a:rPr lang="tr-TR" sz="1200" b="0" i="0" u="none" strike="noStrike">
                          <a:solidFill>
                            <a:srgbClr val="101010"/>
                          </a:solidFill>
                          <a:effectLst/>
                          <a:latin typeface="Arial" panose="020B0604020202020204" pitchFamily="34" charset="0"/>
                        </a:rPr>
                        <a:t>12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tr-TR" sz="1200" b="0" i="0" u="none" strike="noStrike">
                          <a:solidFill>
                            <a:srgbClr val="101010"/>
                          </a:solidFill>
                          <a:effectLst/>
                          <a:latin typeface="Arial" panose="020B0604020202020204" pitchFamily="34" charset="0"/>
                        </a:rPr>
                        <a:t>BDY118</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l" fontAlgn="ctr"/>
                      <a:r>
                        <a:rPr lang="tr-TR" sz="1200" b="0" i="0" u="none" strike="noStrike">
                          <a:solidFill>
                            <a:srgbClr val="000000"/>
                          </a:solidFill>
                          <a:effectLst/>
                          <a:latin typeface="Arial" panose="020B0604020202020204" pitchFamily="34" charset="0"/>
                        </a:rPr>
                        <a:t>MESLEKİ SORUMLULUK VE ETİK (60042004)</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1</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0</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3</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200" b="0" i="0" u="none" strike="noStrike">
                          <a:solidFill>
                            <a:srgbClr val="000000"/>
                          </a:solidFill>
                          <a:effectLst/>
                          <a:latin typeface="Calibri" panose="020F0502020204030204" pitchFamily="34" charset="0"/>
                        </a:rPr>
                        <a:t>ANL</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SOCEV</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SNM</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2232088887"/>
                  </a:ext>
                </a:extLst>
              </a:tr>
              <a:tr h="162361">
                <a:tc>
                  <a:txBody>
                    <a:bodyPr/>
                    <a:lstStyle/>
                    <a:p>
                      <a:pPr algn="ctr" fontAlgn="ctr"/>
                      <a:r>
                        <a:rPr lang="tr-TR" sz="1200" b="0" i="0" u="none" strike="noStrike">
                          <a:solidFill>
                            <a:srgbClr val="101010"/>
                          </a:solidFill>
                          <a:effectLst/>
                          <a:latin typeface="Arial" panose="020B0604020202020204" pitchFamily="34" charset="0"/>
                        </a:rPr>
                        <a:t>13</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l" fontAlgn="ctr"/>
                      <a:r>
                        <a:rPr lang="tr-TR" sz="1200" b="0" i="0" u="none" strike="noStrike">
                          <a:solidFill>
                            <a:srgbClr val="101010"/>
                          </a:solidFill>
                          <a:effectLst/>
                          <a:latin typeface="Arial" panose="020B0604020202020204" pitchFamily="34" charset="0"/>
                        </a:rPr>
                        <a:t>BDY120</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tr-TR" sz="1200" b="0" i="0" u="none" strike="noStrike">
                          <a:solidFill>
                            <a:srgbClr val="101010"/>
                          </a:solidFill>
                          <a:effectLst/>
                          <a:latin typeface="Arial" panose="020B0604020202020204" pitchFamily="34" charset="0"/>
                        </a:rPr>
                        <a:t>FİZYOLOJİ II (60042006)</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1</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0</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3</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b"/>
                      <a:r>
                        <a:rPr lang="tr-TR" sz="1200" b="0" i="0" u="none" strike="noStrike">
                          <a:solidFill>
                            <a:srgbClr val="000000"/>
                          </a:solidFill>
                          <a:effectLst/>
                          <a:latin typeface="Calibri" panose="020F0502020204030204" pitchFamily="34" charset="0"/>
                        </a:rPr>
                        <a:t>ANL</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SOCEV</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SNM</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41141631"/>
                  </a:ext>
                </a:extLst>
              </a:tr>
              <a:tr h="162361">
                <a:tc>
                  <a:txBody>
                    <a:bodyPr/>
                    <a:lstStyle/>
                    <a:p>
                      <a:pPr algn="ctr" fontAlgn="ctr"/>
                      <a:r>
                        <a:rPr lang="tr-TR" sz="1200" b="0" i="0" u="none" strike="noStrike">
                          <a:solidFill>
                            <a:srgbClr val="101010"/>
                          </a:solidFill>
                          <a:effectLst/>
                          <a:latin typeface="Arial" panose="020B0604020202020204" pitchFamily="34" charset="0"/>
                        </a:rPr>
                        <a:t>14</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tr-TR" sz="1200" b="0" i="0" u="none" strike="noStrike">
                          <a:solidFill>
                            <a:srgbClr val="101010"/>
                          </a:solidFill>
                          <a:effectLst/>
                          <a:latin typeface="Arial" panose="020B0604020202020204" pitchFamily="34" charset="0"/>
                        </a:rPr>
                        <a:t>BDY122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l" fontAlgn="ctr"/>
                      <a:r>
                        <a:rPr lang="tr-TR" sz="1200" b="0" i="0" u="none" strike="noStrike">
                          <a:solidFill>
                            <a:srgbClr val="101010"/>
                          </a:solidFill>
                          <a:effectLst/>
                          <a:latin typeface="Arial" panose="020B0604020202020204" pitchFamily="34" charset="0"/>
                        </a:rPr>
                        <a:t>PSİKOLOJİ (60042008)</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1</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0</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101010"/>
                          </a:solidFill>
                          <a:effectLst/>
                          <a:latin typeface="Arial" panose="020B0604020202020204" pitchFamily="34" charset="0"/>
                        </a:rPr>
                        <a:t>2</a:t>
                      </a:r>
                    </a:p>
                  </a:txBody>
                  <a:tcPr marL="6924" marR="6924" marT="69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tr-TR" sz="1200" b="0" i="0" u="none" strike="noStrike" dirty="0">
                          <a:solidFill>
                            <a:srgbClr val="000000"/>
                          </a:solidFill>
                          <a:effectLst/>
                          <a:latin typeface="Calibri" panose="020F0502020204030204" pitchFamily="34" charset="0"/>
                        </a:rPr>
                        <a:t> </a:t>
                      </a:r>
                    </a:p>
                  </a:txBody>
                  <a:tcPr marL="6924" marR="6924" marT="69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572777849"/>
                  </a:ext>
                </a:extLst>
              </a:tr>
            </a:tbl>
          </a:graphicData>
        </a:graphic>
      </p:graphicFrame>
    </p:spTree>
    <p:extLst>
      <p:ext uri="{BB962C8B-B14F-4D97-AF65-F5344CB8AC3E}">
        <p14:creationId xmlns:p14="http://schemas.microsoft.com/office/powerpoint/2010/main" val="225936356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5094518"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3: </a:t>
            </a:r>
            <a:r>
              <a:rPr lang="tr-TR" sz="2800" dirty="0" smtClean="0">
                <a:solidFill>
                  <a:prstClr val="black"/>
                </a:solidFill>
                <a:latin typeface="Calibri" panose="020F0502020204030204"/>
              </a:rPr>
              <a:t>EĞİTİM PROGRAMI</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Dikdörtgen 1"/>
          <p:cNvSpPr/>
          <p:nvPr/>
        </p:nvSpPr>
        <p:spPr>
          <a:xfrm>
            <a:off x="145139" y="2323406"/>
            <a:ext cx="11524343" cy="2677656"/>
          </a:xfrm>
          <a:prstGeom prst="rect">
            <a:avLst/>
          </a:prstGeom>
          <a:ln w="38100">
            <a:solidFill>
              <a:srgbClr val="FFC000"/>
            </a:solidFill>
          </a:ln>
        </p:spPr>
        <p:txBody>
          <a:bodyPr wrap="square">
            <a:spAutoFit/>
          </a:bodyPr>
          <a:lstStyle/>
          <a:p>
            <a:pPr marL="124460" marR="133350" algn="just">
              <a:lnSpc>
                <a:spcPct val="100000"/>
              </a:lnSpc>
              <a:spcBef>
                <a:spcPts val="5"/>
              </a:spcBef>
              <a:spcAft>
                <a:spcPts val="0"/>
              </a:spcAft>
              <a:tabLst>
                <a:tab pos="478790" algn="l"/>
              </a:tabLst>
            </a:pPr>
            <a:r>
              <a:rPr lang="tr-TR" sz="2400" b="1" dirty="0" smtClean="0">
                <a:effectLst/>
                <a:latin typeface="Calibri" panose="020F0502020204030204" pitchFamily="34" charset="0"/>
                <a:ea typeface="Times New Roman" panose="02020603050405020304" pitchFamily="18" charset="0"/>
              </a:rPr>
              <a:t>Öğrencilerin ders, laboratuvar ve uygulama gibi öğrenme etkinlikleri farklı yöntemlerle ölçülmeli ve</a:t>
            </a:r>
            <a:r>
              <a:rPr lang="tr-TR" sz="2400" b="1" spc="-10" dirty="0" smtClean="0">
                <a:effectLst/>
                <a:latin typeface="Calibri" panose="020F0502020204030204" pitchFamily="34" charset="0"/>
                <a:ea typeface="Times New Roman" panose="02020603050405020304" pitchFamily="18" charset="0"/>
              </a:rPr>
              <a:t> </a:t>
            </a:r>
            <a:r>
              <a:rPr lang="tr-TR" sz="2400" b="1" dirty="0" smtClean="0">
                <a:effectLst/>
                <a:latin typeface="Calibri" panose="020F0502020204030204" pitchFamily="34" charset="0"/>
                <a:ea typeface="Times New Roman" panose="02020603050405020304" pitchFamily="18" charset="0"/>
              </a:rPr>
              <a:t>değerlendirilmelidir.</a:t>
            </a:r>
            <a:endParaRPr lang="tr-TR" sz="2400" b="1" dirty="0" smtClean="0">
              <a:effectLst/>
              <a:latin typeface="Times New Roman" panose="02020603050405020304" pitchFamily="18" charset="0"/>
              <a:ea typeface="Times New Roman" panose="02020603050405020304" pitchFamily="18" charset="0"/>
            </a:endParaRPr>
          </a:p>
          <a:p>
            <a:pPr>
              <a:spcBef>
                <a:spcPts val="5"/>
              </a:spcBef>
              <a:spcAft>
                <a:spcPts val="0"/>
              </a:spcAft>
            </a:pPr>
            <a:r>
              <a:rPr lang="tr-TR" sz="2400" b="1" dirty="0" smtClean="0">
                <a:effectLst/>
                <a:latin typeface="Calibri" panose="020F0502020204030204" pitchFamily="34" charset="0"/>
                <a:ea typeface="Times New Roman" panose="02020603050405020304" pitchFamily="18" charset="0"/>
              </a:rPr>
              <a:t> </a:t>
            </a:r>
            <a:endParaRPr lang="tr-TR" sz="2400" dirty="0" smtClean="0">
              <a:effectLst/>
              <a:latin typeface="Times New Roman" panose="02020603050405020304" pitchFamily="18" charset="0"/>
              <a:ea typeface="Times New Roman" panose="02020603050405020304" pitchFamily="18" charset="0"/>
            </a:endParaRPr>
          </a:p>
          <a:p>
            <a:r>
              <a:rPr lang="tr-TR" sz="2400" dirty="0" smtClean="0">
                <a:effectLst/>
                <a:latin typeface="Calibri" panose="020F0502020204030204" pitchFamily="34" charset="0"/>
                <a:ea typeface="Times New Roman" panose="02020603050405020304" pitchFamily="18" charset="0"/>
              </a:rPr>
              <a:t>Öğrencilerin öğrenme etkinlikleri, ders öğretim planında tanımlandığı şekilde (yazılı ve sözlü sınavları, laboratuvar/beceri sınavları, klinik/hastane/saha uygulamalarının sınavları, bakım planları, ödevler, projelerin değerlendirilmesi vb.) ölçülmeli, değerlendirilmeli ve ilgili kanıtlar sunulmalıdır</a:t>
            </a:r>
            <a:endParaRPr lang="tr-TR" sz="2400" dirty="0"/>
          </a:p>
        </p:txBody>
      </p:sp>
      <p:sp>
        <p:nvSpPr>
          <p:cNvPr id="5" name="Dikdörtgen 4"/>
          <p:cNvSpPr/>
          <p:nvPr/>
        </p:nvSpPr>
        <p:spPr>
          <a:xfrm>
            <a:off x="283684" y="5363764"/>
            <a:ext cx="11247252" cy="1323439"/>
          </a:xfrm>
          <a:prstGeom prst="rect">
            <a:avLst/>
          </a:prstGeom>
          <a:solidFill>
            <a:srgbClr val="FF0000"/>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4000" b="0" i="0" u="none" strike="noStrike" kern="1200" cap="none" spc="0" normalizeH="0" baseline="0" noProof="0" dirty="0" smtClean="0">
                <a:ln>
                  <a:noFill/>
                </a:ln>
                <a:solidFill>
                  <a:schemeClr val="bg1"/>
                </a:solidFill>
                <a:effectLst/>
                <a:uLnTx/>
                <a:uFillTx/>
                <a:latin typeface="Calibri" panose="020F0502020204030204"/>
                <a:ea typeface="+mn-ea"/>
                <a:cs typeface="+mn-cs"/>
              </a:rPr>
              <a:t>BOLOGNA BİLGİ PAKETLERİNİN</a:t>
            </a:r>
            <a:r>
              <a:rPr kumimoji="0" lang="tr-TR" sz="4000" b="0" i="0" u="none" strike="noStrike" kern="1200" cap="none" spc="0" normalizeH="0" noProof="0" dirty="0" smtClean="0">
                <a:ln>
                  <a:noFill/>
                </a:ln>
                <a:solidFill>
                  <a:schemeClr val="bg1"/>
                </a:solidFill>
                <a:effectLst/>
                <a:uLnTx/>
                <a:uFillTx/>
                <a:latin typeface="Calibri" panose="020F0502020204030204"/>
                <a:ea typeface="+mn-ea"/>
                <a:cs typeface="+mn-cs"/>
              </a:rPr>
              <a:t> GÜNCELLENMESİ, İZLENMESİ</a:t>
            </a:r>
            <a:endParaRPr kumimoji="0" lang="tr-TR" sz="4000" b="0" i="0" u="none" strike="noStrike" kern="1200" cap="none" spc="0" normalizeH="0" baseline="0" noProof="0" dirty="0">
              <a:ln>
                <a:noFill/>
              </a:ln>
              <a:solidFill>
                <a:schemeClr val="bg1"/>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448267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5094518"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3: </a:t>
            </a:r>
            <a:r>
              <a:rPr lang="tr-TR" sz="2800" dirty="0" smtClean="0">
                <a:solidFill>
                  <a:prstClr val="black"/>
                </a:solidFill>
                <a:latin typeface="Calibri" panose="020F0502020204030204"/>
              </a:rPr>
              <a:t>EĞİTİM PROGRAMI</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3" name="Tablo 2"/>
          <p:cNvGraphicFramePr>
            <a:graphicFrameLocks noGrp="1"/>
          </p:cNvGraphicFramePr>
          <p:nvPr>
            <p:extLst>
              <p:ext uri="{D42A27DB-BD31-4B8C-83A1-F6EECF244321}">
                <p14:modId xmlns:p14="http://schemas.microsoft.com/office/powerpoint/2010/main" val="2685137648"/>
              </p:ext>
            </p:extLst>
          </p:nvPr>
        </p:nvGraphicFramePr>
        <p:xfrm>
          <a:off x="428226" y="2120883"/>
          <a:ext cx="11038059" cy="4294430"/>
        </p:xfrm>
        <a:graphic>
          <a:graphicData uri="http://schemas.openxmlformats.org/drawingml/2006/table">
            <a:tbl>
              <a:tblPr/>
              <a:tblGrid>
                <a:gridCol w="454229">
                  <a:extLst>
                    <a:ext uri="{9D8B030D-6E8A-4147-A177-3AD203B41FA5}">
                      <a16:colId xmlns:a16="http://schemas.microsoft.com/office/drawing/2014/main" val="259145642"/>
                    </a:ext>
                  </a:extLst>
                </a:gridCol>
                <a:gridCol w="831269">
                  <a:extLst>
                    <a:ext uri="{9D8B030D-6E8A-4147-A177-3AD203B41FA5}">
                      <a16:colId xmlns:a16="http://schemas.microsoft.com/office/drawing/2014/main" val="2906826399"/>
                    </a:ext>
                  </a:extLst>
                </a:gridCol>
                <a:gridCol w="2695685">
                  <a:extLst>
                    <a:ext uri="{9D8B030D-6E8A-4147-A177-3AD203B41FA5}">
                      <a16:colId xmlns:a16="http://schemas.microsoft.com/office/drawing/2014/main" val="294406282"/>
                    </a:ext>
                  </a:extLst>
                </a:gridCol>
                <a:gridCol w="581888">
                  <a:extLst>
                    <a:ext uri="{9D8B030D-6E8A-4147-A177-3AD203B41FA5}">
                      <a16:colId xmlns:a16="http://schemas.microsoft.com/office/drawing/2014/main" val="3999364392"/>
                    </a:ext>
                  </a:extLst>
                </a:gridCol>
                <a:gridCol w="475010">
                  <a:extLst>
                    <a:ext uri="{9D8B030D-6E8A-4147-A177-3AD203B41FA5}">
                      <a16:colId xmlns:a16="http://schemas.microsoft.com/office/drawing/2014/main" val="1743976914"/>
                    </a:ext>
                  </a:extLst>
                </a:gridCol>
                <a:gridCol w="427509">
                  <a:extLst>
                    <a:ext uri="{9D8B030D-6E8A-4147-A177-3AD203B41FA5}">
                      <a16:colId xmlns:a16="http://schemas.microsoft.com/office/drawing/2014/main" val="1518958392"/>
                    </a:ext>
                  </a:extLst>
                </a:gridCol>
                <a:gridCol w="439384">
                  <a:extLst>
                    <a:ext uri="{9D8B030D-6E8A-4147-A177-3AD203B41FA5}">
                      <a16:colId xmlns:a16="http://schemas.microsoft.com/office/drawing/2014/main" val="2248783269"/>
                    </a:ext>
                  </a:extLst>
                </a:gridCol>
                <a:gridCol w="558137">
                  <a:extLst>
                    <a:ext uri="{9D8B030D-6E8A-4147-A177-3AD203B41FA5}">
                      <a16:colId xmlns:a16="http://schemas.microsoft.com/office/drawing/2014/main" val="2907575638"/>
                    </a:ext>
                  </a:extLst>
                </a:gridCol>
                <a:gridCol w="546262">
                  <a:extLst>
                    <a:ext uri="{9D8B030D-6E8A-4147-A177-3AD203B41FA5}">
                      <a16:colId xmlns:a16="http://schemas.microsoft.com/office/drawing/2014/main" val="1069743219"/>
                    </a:ext>
                  </a:extLst>
                </a:gridCol>
                <a:gridCol w="570013">
                  <a:extLst>
                    <a:ext uri="{9D8B030D-6E8A-4147-A177-3AD203B41FA5}">
                      <a16:colId xmlns:a16="http://schemas.microsoft.com/office/drawing/2014/main" val="639768479"/>
                    </a:ext>
                  </a:extLst>
                </a:gridCol>
                <a:gridCol w="570013">
                  <a:extLst>
                    <a:ext uri="{9D8B030D-6E8A-4147-A177-3AD203B41FA5}">
                      <a16:colId xmlns:a16="http://schemas.microsoft.com/office/drawing/2014/main" val="2366531592"/>
                    </a:ext>
                  </a:extLst>
                </a:gridCol>
                <a:gridCol w="846113">
                  <a:extLst>
                    <a:ext uri="{9D8B030D-6E8A-4147-A177-3AD203B41FA5}">
                      <a16:colId xmlns:a16="http://schemas.microsoft.com/office/drawing/2014/main" val="1317114495"/>
                    </a:ext>
                  </a:extLst>
                </a:gridCol>
                <a:gridCol w="902521">
                  <a:extLst>
                    <a:ext uri="{9D8B030D-6E8A-4147-A177-3AD203B41FA5}">
                      <a16:colId xmlns:a16="http://schemas.microsoft.com/office/drawing/2014/main" val="2537501085"/>
                    </a:ext>
                  </a:extLst>
                </a:gridCol>
                <a:gridCol w="570013">
                  <a:extLst>
                    <a:ext uri="{9D8B030D-6E8A-4147-A177-3AD203B41FA5}">
                      <a16:colId xmlns:a16="http://schemas.microsoft.com/office/drawing/2014/main" val="3343868190"/>
                    </a:ext>
                  </a:extLst>
                </a:gridCol>
                <a:gridCol w="570013">
                  <a:extLst>
                    <a:ext uri="{9D8B030D-6E8A-4147-A177-3AD203B41FA5}">
                      <a16:colId xmlns:a16="http://schemas.microsoft.com/office/drawing/2014/main" val="2291599175"/>
                    </a:ext>
                  </a:extLst>
                </a:gridCol>
              </a:tblGrid>
              <a:tr h="183479">
                <a:tc rowSpan="5" gridSpan="9">
                  <a:txBody>
                    <a:bodyPr/>
                    <a:lstStyle/>
                    <a:p>
                      <a:pPr algn="l" fontAlgn="ctr"/>
                      <a:r>
                        <a:rPr lang="tr-TR" sz="1000" b="0" i="0" u="none" strike="noStrike">
                          <a:solidFill>
                            <a:srgbClr val="FF0000"/>
                          </a:solidFill>
                          <a:effectLst/>
                          <a:latin typeface="Calibri" panose="020F0502020204030204" pitchFamily="34" charset="0"/>
                        </a:rPr>
                        <a:t>Temel bilimlere örnekler</a:t>
                      </a:r>
                      <a:r>
                        <a:rPr lang="tr-TR" sz="1000" b="0" i="0" u="none" strike="noStrike">
                          <a:solidFill>
                            <a:srgbClr val="000000"/>
                          </a:solidFill>
                          <a:effectLst/>
                          <a:latin typeface="Calibri" panose="020F0502020204030204" pitchFamily="34" charset="0"/>
                        </a:rPr>
                        <a:t>: Anatomi, Fizyoloji vb. </a:t>
                      </a:r>
                      <a:r>
                        <a:rPr lang="tr-TR" sz="1000" b="0" i="0" u="none" strike="noStrike">
                          <a:solidFill>
                            <a:srgbClr val="FF0000"/>
                          </a:solidFill>
                          <a:effectLst/>
                          <a:latin typeface="Calibri" panose="020F0502020204030204" pitchFamily="34" charset="0"/>
                        </a:rPr>
                        <a:t>Mesleki Konulara örnekler</a:t>
                      </a:r>
                      <a:r>
                        <a:rPr lang="tr-TR" sz="1000" b="0" i="0" u="none" strike="noStrike">
                          <a:solidFill>
                            <a:srgbClr val="000000"/>
                          </a:solidFill>
                          <a:effectLst/>
                          <a:latin typeface="Calibri" panose="020F0502020204030204" pitchFamily="34" charset="0"/>
                        </a:rPr>
                        <a:t>: Disipline özgü sağlık alanlarıyla ilgili konular. </a:t>
                      </a:r>
                      <a:r>
                        <a:rPr lang="tr-TR" sz="1000" b="0" i="0" u="none" strike="noStrike">
                          <a:solidFill>
                            <a:srgbClr val="FF0000"/>
                          </a:solidFill>
                          <a:effectLst/>
                          <a:latin typeface="Calibri" panose="020F0502020204030204" pitchFamily="34" charset="0"/>
                        </a:rPr>
                        <a:t>Genel Eğitime örnekler</a:t>
                      </a:r>
                      <a:r>
                        <a:rPr lang="tr-TR" sz="1000" b="0" i="0" u="none" strike="noStrike">
                          <a:solidFill>
                            <a:srgbClr val="000000"/>
                          </a:solidFill>
                          <a:effectLst/>
                          <a:latin typeface="Calibri" panose="020F0502020204030204" pitchFamily="34" charset="0"/>
                        </a:rPr>
                        <a:t>: Sosyal ve Beşeri Bilimler, Genel Kültür vb.</a:t>
                      </a:r>
                      <a:r>
                        <a:rPr lang="tr-TR" sz="1000" b="0" i="0" u="none" strike="noStrike">
                          <a:solidFill>
                            <a:srgbClr val="FF0000"/>
                          </a:solidFill>
                          <a:effectLst/>
                          <a:latin typeface="Calibri" panose="020F0502020204030204" pitchFamily="34" charset="0"/>
                        </a:rPr>
                        <a:t> Diğer</a:t>
                      </a:r>
                      <a:r>
                        <a:rPr lang="tr-TR" sz="1000" b="0" i="0" u="none" strike="noStrike">
                          <a:solidFill>
                            <a:srgbClr val="000000"/>
                          </a:solidFill>
                          <a:effectLst/>
                          <a:latin typeface="Calibri" panose="020F0502020204030204" pitchFamily="34" charset="0"/>
                        </a:rPr>
                        <a:t>: Yukarıdaki 3 kategoriye girmeyen konular. Örnekler: Temel bilgisayar kullanımı ve programlama, bireysel beceri geliştirmeye yönelik spor, rekreasyon ve müzik, vb. </a:t>
                      </a:r>
                    </a:p>
                  </a:txBody>
                  <a:tcPr marL="8489" marR="8489" marT="848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5" hMerge="1">
                  <a:txBody>
                    <a:bodyPr/>
                    <a:lstStyle/>
                    <a:p>
                      <a:endParaRPr lang="tr-TR"/>
                    </a:p>
                  </a:txBody>
                  <a:tcPr/>
                </a:tc>
                <a:tc rowSpan="5" hMerge="1">
                  <a:txBody>
                    <a:bodyPr/>
                    <a:lstStyle/>
                    <a:p>
                      <a:endParaRPr lang="tr-TR"/>
                    </a:p>
                  </a:txBody>
                  <a:tcPr/>
                </a:tc>
                <a:tc rowSpan="5" hMerge="1">
                  <a:txBody>
                    <a:bodyPr/>
                    <a:lstStyle/>
                    <a:p>
                      <a:endParaRPr lang="tr-TR"/>
                    </a:p>
                  </a:txBody>
                  <a:tcPr/>
                </a:tc>
                <a:tc rowSpan="5" hMerge="1">
                  <a:txBody>
                    <a:bodyPr/>
                    <a:lstStyle/>
                    <a:p>
                      <a:endParaRPr lang="tr-TR"/>
                    </a:p>
                  </a:txBody>
                  <a:tcPr/>
                </a:tc>
                <a:tc rowSpan="5" hMerge="1">
                  <a:txBody>
                    <a:bodyPr/>
                    <a:lstStyle/>
                    <a:p>
                      <a:endParaRPr lang="tr-TR"/>
                    </a:p>
                  </a:txBody>
                  <a:tcPr/>
                </a:tc>
                <a:tc rowSpan="5" hMerge="1">
                  <a:txBody>
                    <a:bodyPr/>
                    <a:lstStyle/>
                    <a:p>
                      <a:endParaRPr lang="tr-TR"/>
                    </a:p>
                  </a:txBody>
                  <a:tcPr/>
                </a:tc>
                <a:tc rowSpan="5" hMerge="1">
                  <a:txBody>
                    <a:bodyPr/>
                    <a:lstStyle/>
                    <a:p>
                      <a:endParaRPr lang="tr-TR"/>
                    </a:p>
                  </a:txBody>
                  <a:tcPr/>
                </a:tc>
                <a:tc rowSpan="5" hMerge="1">
                  <a:txBody>
                    <a:bodyPr/>
                    <a:lstStyle/>
                    <a:p>
                      <a:endParaRPr lang="tr-TR"/>
                    </a:p>
                  </a:txBody>
                  <a:tcPr/>
                </a:tc>
                <a:tc>
                  <a:txBody>
                    <a:bodyPr/>
                    <a:lstStyle/>
                    <a:p>
                      <a:pPr algn="l" fontAlgn="b"/>
                      <a:r>
                        <a:rPr lang="tr-TR" sz="1000" b="0" i="0" u="none" strike="noStrike">
                          <a:solidFill>
                            <a:srgbClr val="000000"/>
                          </a:solidFill>
                          <a:effectLst/>
                          <a:latin typeface="Calibri" panose="020F0502020204030204" pitchFamily="34" charset="0"/>
                        </a:rPr>
                        <a:t> </a:t>
                      </a:r>
                    </a:p>
                  </a:txBody>
                  <a:tcPr marL="8489" marR="8489" marT="8489" marB="0" anchor="b">
                    <a:lnL w="12700" cap="flat" cmpd="sng" algn="ctr">
                      <a:solidFill>
                        <a:srgbClr val="000000"/>
                      </a:solidFill>
                      <a:prstDash val="solid"/>
                      <a:round/>
                      <a:headEnd type="none" w="med" len="med"/>
                      <a:tailEnd type="none" w="med" len="med"/>
                    </a:lnL>
                    <a:lnR>
                      <a:noFill/>
                    </a:lnR>
                    <a:lnT>
                      <a:noFill/>
                    </a:lnT>
                    <a:lnB>
                      <a:noFill/>
                    </a:lnB>
                    <a:solidFill>
                      <a:srgbClr val="FFD965"/>
                    </a:solidFill>
                  </a:tcPr>
                </a:tc>
                <a:tc>
                  <a:txBody>
                    <a:bodyPr/>
                    <a:lstStyle/>
                    <a:p>
                      <a:pPr algn="l" fontAlgn="b"/>
                      <a:r>
                        <a:rPr lang="tr-TR" sz="1000" b="0" i="0" u="none" strike="noStrike">
                          <a:solidFill>
                            <a:srgbClr val="000000"/>
                          </a:solidFill>
                          <a:effectLst/>
                          <a:latin typeface="Calibri" panose="020F0502020204030204" pitchFamily="34" charset="0"/>
                        </a:rPr>
                        <a:t> </a:t>
                      </a:r>
                    </a:p>
                  </a:txBody>
                  <a:tcPr marL="8489" marR="8489" marT="8489" marB="0" anchor="b">
                    <a:lnL>
                      <a:noFill/>
                    </a:lnL>
                    <a:lnR>
                      <a:noFill/>
                    </a:lnR>
                    <a:lnT>
                      <a:noFill/>
                    </a:lnT>
                    <a:lnB>
                      <a:noFill/>
                    </a:lnB>
                    <a:solidFill>
                      <a:srgbClr val="FFD965"/>
                    </a:solidFill>
                  </a:tcPr>
                </a:tc>
                <a:tc>
                  <a:txBody>
                    <a:bodyPr/>
                    <a:lstStyle/>
                    <a:p>
                      <a:pPr algn="l" fontAlgn="b"/>
                      <a:r>
                        <a:rPr lang="tr-TR" sz="1000" b="0" i="0" u="none" strike="noStrike">
                          <a:solidFill>
                            <a:srgbClr val="000000"/>
                          </a:solidFill>
                          <a:effectLst/>
                          <a:latin typeface="Calibri" panose="020F0502020204030204" pitchFamily="34" charset="0"/>
                        </a:rPr>
                        <a:t> </a:t>
                      </a:r>
                    </a:p>
                  </a:txBody>
                  <a:tcPr marL="8489" marR="8489" marT="8489" marB="0" anchor="b">
                    <a:lnL>
                      <a:noFill/>
                    </a:lnL>
                    <a:lnR>
                      <a:noFill/>
                    </a:lnR>
                    <a:lnT>
                      <a:noFill/>
                    </a:lnT>
                    <a:lnB>
                      <a:noFill/>
                    </a:lnB>
                    <a:solidFill>
                      <a:srgbClr val="FFD965"/>
                    </a:solidFill>
                  </a:tcPr>
                </a:tc>
                <a:tc>
                  <a:txBody>
                    <a:bodyPr/>
                    <a:lstStyle/>
                    <a:p>
                      <a:pPr algn="l" fontAlgn="b"/>
                      <a:r>
                        <a:rPr lang="tr-TR" sz="1000" b="0" i="0" u="none" strike="noStrike">
                          <a:solidFill>
                            <a:srgbClr val="000000"/>
                          </a:solidFill>
                          <a:effectLst/>
                          <a:latin typeface="Calibri" panose="020F0502020204030204" pitchFamily="34" charset="0"/>
                        </a:rPr>
                        <a:t> </a:t>
                      </a:r>
                    </a:p>
                  </a:txBody>
                  <a:tcPr marL="8489" marR="8489" marT="8489" marB="0" anchor="b">
                    <a:lnL>
                      <a:noFill/>
                    </a:lnL>
                    <a:lnR>
                      <a:noFill/>
                    </a:lnR>
                    <a:lnT>
                      <a:noFill/>
                    </a:lnT>
                    <a:lnB>
                      <a:noFill/>
                    </a:lnB>
                    <a:solidFill>
                      <a:srgbClr val="FFD965"/>
                    </a:solidFill>
                  </a:tcPr>
                </a:tc>
                <a:tc>
                  <a:txBody>
                    <a:bodyPr/>
                    <a:lstStyle/>
                    <a:p>
                      <a:pPr algn="l" fontAlgn="b"/>
                      <a:r>
                        <a:rPr lang="tr-TR" sz="1000" b="0" i="0" u="none" strike="noStrike">
                          <a:solidFill>
                            <a:srgbClr val="000000"/>
                          </a:solidFill>
                          <a:effectLst/>
                          <a:latin typeface="Calibri" panose="020F0502020204030204" pitchFamily="34" charset="0"/>
                        </a:rPr>
                        <a:t> </a:t>
                      </a:r>
                    </a:p>
                  </a:txBody>
                  <a:tcPr marL="8489" marR="8489" marT="8489" marB="0" anchor="b">
                    <a:lnL>
                      <a:noFill/>
                    </a:lnL>
                    <a:lnR>
                      <a:noFill/>
                    </a:lnR>
                    <a:lnT>
                      <a:noFill/>
                    </a:lnT>
                    <a:lnB>
                      <a:noFill/>
                    </a:lnB>
                    <a:solidFill>
                      <a:srgbClr val="FFD965"/>
                    </a:solidFill>
                  </a:tcPr>
                </a:tc>
                <a:tc>
                  <a:txBody>
                    <a:bodyPr/>
                    <a:lstStyle/>
                    <a:p>
                      <a:pPr algn="l" fontAlgn="b"/>
                      <a:r>
                        <a:rPr lang="tr-TR" sz="1000" b="0" i="0" u="none" strike="noStrike">
                          <a:solidFill>
                            <a:srgbClr val="000000"/>
                          </a:solidFill>
                          <a:effectLst/>
                          <a:latin typeface="Calibri" panose="020F0502020204030204" pitchFamily="34" charset="0"/>
                        </a:rPr>
                        <a:t> </a:t>
                      </a:r>
                    </a:p>
                  </a:txBody>
                  <a:tcPr marL="8489" marR="8489" marT="8489" marB="0" anchor="b">
                    <a:lnL>
                      <a:noFill/>
                    </a:lnL>
                    <a:lnR>
                      <a:noFill/>
                    </a:lnR>
                    <a:lnT>
                      <a:noFill/>
                    </a:lnT>
                    <a:lnB>
                      <a:noFill/>
                    </a:lnB>
                    <a:solidFill>
                      <a:srgbClr val="FFD965"/>
                    </a:solidFill>
                  </a:tcPr>
                </a:tc>
                <a:extLst>
                  <a:ext uri="{0D108BD9-81ED-4DB2-BD59-A6C34878D82A}">
                    <a16:rowId xmlns:a16="http://schemas.microsoft.com/office/drawing/2014/main" val="3548196189"/>
                  </a:ext>
                </a:extLst>
              </a:tr>
              <a:tr h="174742">
                <a:tc gridSpan="9"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a:txBody>
                    <a:bodyPr/>
                    <a:lstStyle/>
                    <a:p>
                      <a:pPr algn="l" fontAlgn="b"/>
                      <a:r>
                        <a:rPr lang="tr-TR" sz="1000" b="0" i="0" u="none" strike="noStrike">
                          <a:solidFill>
                            <a:srgbClr val="000000"/>
                          </a:solidFill>
                          <a:effectLst/>
                          <a:latin typeface="Calibri" panose="020F0502020204030204" pitchFamily="34" charset="0"/>
                        </a:rPr>
                        <a:t> </a:t>
                      </a:r>
                    </a:p>
                  </a:txBody>
                  <a:tcPr marL="8489" marR="8489" marT="8489" marB="0" anchor="b">
                    <a:lnL w="12700" cap="flat" cmpd="sng" algn="ctr">
                      <a:solidFill>
                        <a:srgbClr val="000000"/>
                      </a:solidFill>
                      <a:prstDash val="solid"/>
                      <a:round/>
                      <a:headEnd type="none" w="med" len="med"/>
                      <a:tailEnd type="none" w="med" len="med"/>
                    </a:lnL>
                    <a:lnR>
                      <a:noFill/>
                    </a:lnR>
                    <a:lnT>
                      <a:noFill/>
                    </a:lnT>
                    <a:lnB>
                      <a:noFill/>
                    </a:lnB>
                    <a:solidFill>
                      <a:srgbClr val="FFD965"/>
                    </a:solidFill>
                  </a:tcPr>
                </a:tc>
                <a:tc>
                  <a:txBody>
                    <a:bodyPr/>
                    <a:lstStyle/>
                    <a:p>
                      <a:pPr algn="l" fontAlgn="b"/>
                      <a:r>
                        <a:rPr lang="tr-TR" sz="1000" b="0" i="0" u="none" strike="noStrike">
                          <a:solidFill>
                            <a:srgbClr val="000000"/>
                          </a:solidFill>
                          <a:effectLst/>
                          <a:latin typeface="Calibri" panose="020F0502020204030204" pitchFamily="34" charset="0"/>
                        </a:rPr>
                        <a:t> </a:t>
                      </a:r>
                    </a:p>
                  </a:txBody>
                  <a:tcPr marL="8489" marR="8489" marT="8489" marB="0" anchor="b">
                    <a:lnL>
                      <a:noFill/>
                    </a:lnL>
                    <a:lnR>
                      <a:noFill/>
                    </a:lnR>
                    <a:lnT>
                      <a:noFill/>
                    </a:lnT>
                    <a:lnB>
                      <a:noFill/>
                    </a:lnB>
                    <a:solidFill>
                      <a:srgbClr val="FFD965"/>
                    </a:solidFill>
                  </a:tcPr>
                </a:tc>
                <a:tc>
                  <a:txBody>
                    <a:bodyPr/>
                    <a:lstStyle/>
                    <a:p>
                      <a:pPr algn="l" fontAlgn="b"/>
                      <a:r>
                        <a:rPr lang="tr-TR" sz="1000" b="0" i="0" u="none" strike="noStrike">
                          <a:solidFill>
                            <a:srgbClr val="000000"/>
                          </a:solidFill>
                          <a:effectLst/>
                          <a:latin typeface="Calibri" panose="020F0502020204030204" pitchFamily="34" charset="0"/>
                        </a:rPr>
                        <a:t> </a:t>
                      </a:r>
                    </a:p>
                  </a:txBody>
                  <a:tcPr marL="8489" marR="8489" marT="8489" marB="0" anchor="b">
                    <a:lnL>
                      <a:noFill/>
                    </a:lnL>
                    <a:lnR>
                      <a:noFill/>
                    </a:lnR>
                    <a:lnT>
                      <a:noFill/>
                    </a:lnT>
                    <a:lnB>
                      <a:noFill/>
                    </a:lnB>
                    <a:solidFill>
                      <a:srgbClr val="FFD965"/>
                    </a:solidFill>
                  </a:tcPr>
                </a:tc>
                <a:tc>
                  <a:txBody>
                    <a:bodyPr/>
                    <a:lstStyle/>
                    <a:p>
                      <a:pPr algn="l" fontAlgn="b"/>
                      <a:r>
                        <a:rPr lang="tr-TR" sz="1000" b="0" i="0" u="none" strike="noStrike">
                          <a:solidFill>
                            <a:srgbClr val="000000"/>
                          </a:solidFill>
                          <a:effectLst/>
                          <a:latin typeface="Calibri" panose="020F0502020204030204" pitchFamily="34" charset="0"/>
                        </a:rPr>
                        <a:t> </a:t>
                      </a:r>
                    </a:p>
                  </a:txBody>
                  <a:tcPr marL="8489" marR="8489" marT="8489" marB="0" anchor="b">
                    <a:lnL>
                      <a:noFill/>
                    </a:lnL>
                    <a:lnR>
                      <a:noFill/>
                    </a:lnR>
                    <a:lnT>
                      <a:noFill/>
                    </a:lnT>
                    <a:lnB>
                      <a:noFill/>
                    </a:lnB>
                    <a:solidFill>
                      <a:srgbClr val="FFD965"/>
                    </a:solidFill>
                  </a:tcPr>
                </a:tc>
                <a:tc>
                  <a:txBody>
                    <a:bodyPr/>
                    <a:lstStyle/>
                    <a:p>
                      <a:pPr algn="l" fontAlgn="b"/>
                      <a:r>
                        <a:rPr lang="tr-TR" sz="1000" b="0" i="0" u="none" strike="noStrike">
                          <a:solidFill>
                            <a:srgbClr val="000000"/>
                          </a:solidFill>
                          <a:effectLst/>
                          <a:latin typeface="Calibri" panose="020F0502020204030204" pitchFamily="34" charset="0"/>
                        </a:rPr>
                        <a:t> </a:t>
                      </a:r>
                    </a:p>
                  </a:txBody>
                  <a:tcPr marL="8489" marR="8489" marT="8489" marB="0" anchor="b">
                    <a:lnL>
                      <a:noFill/>
                    </a:lnL>
                    <a:lnR>
                      <a:noFill/>
                    </a:lnR>
                    <a:lnT>
                      <a:noFill/>
                    </a:lnT>
                    <a:lnB>
                      <a:noFill/>
                    </a:lnB>
                    <a:solidFill>
                      <a:srgbClr val="FFD965"/>
                    </a:solidFill>
                  </a:tcPr>
                </a:tc>
                <a:tc>
                  <a:txBody>
                    <a:bodyPr/>
                    <a:lstStyle/>
                    <a:p>
                      <a:pPr algn="l" fontAlgn="b"/>
                      <a:r>
                        <a:rPr lang="tr-TR" sz="1000" b="0" i="0" u="none" strike="noStrike">
                          <a:solidFill>
                            <a:srgbClr val="000000"/>
                          </a:solidFill>
                          <a:effectLst/>
                          <a:latin typeface="Calibri" panose="020F0502020204030204" pitchFamily="34" charset="0"/>
                        </a:rPr>
                        <a:t> </a:t>
                      </a:r>
                    </a:p>
                  </a:txBody>
                  <a:tcPr marL="8489" marR="8489" marT="8489" marB="0" anchor="b">
                    <a:lnL>
                      <a:noFill/>
                    </a:lnL>
                    <a:lnR>
                      <a:noFill/>
                    </a:lnR>
                    <a:lnT>
                      <a:noFill/>
                    </a:lnT>
                    <a:lnB>
                      <a:noFill/>
                    </a:lnB>
                    <a:solidFill>
                      <a:srgbClr val="FFD965"/>
                    </a:solidFill>
                  </a:tcPr>
                </a:tc>
                <a:extLst>
                  <a:ext uri="{0D108BD9-81ED-4DB2-BD59-A6C34878D82A}">
                    <a16:rowId xmlns:a16="http://schemas.microsoft.com/office/drawing/2014/main" val="2928943861"/>
                  </a:ext>
                </a:extLst>
              </a:tr>
              <a:tr h="174742">
                <a:tc gridSpan="9"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a:txBody>
                    <a:bodyPr/>
                    <a:lstStyle/>
                    <a:p>
                      <a:pPr algn="l" fontAlgn="b"/>
                      <a:r>
                        <a:rPr lang="tr-TR" sz="1000" b="0" i="0" u="none" strike="noStrike">
                          <a:solidFill>
                            <a:srgbClr val="000000"/>
                          </a:solidFill>
                          <a:effectLst/>
                          <a:latin typeface="Calibri" panose="020F0502020204030204" pitchFamily="34" charset="0"/>
                        </a:rPr>
                        <a:t> </a:t>
                      </a:r>
                    </a:p>
                  </a:txBody>
                  <a:tcPr marL="8489" marR="8489" marT="8489" marB="0" anchor="b">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D965"/>
                    </a:solidFill>
                  </a:tcPr>
                </a:tc>
                <a:tc>
                  <a:txBody>
                    <a:bodyPr/>
                    <a:lstStyle/>
                    <a:p>
                      <a:pPr algn="l" fontAlgn="b"/>
                      <a:r>
                        <a:rPr lang="tr-TR" sz="1000" b="0" i="0" u="none" strike="noStrike">
                          <a:solidFill>
                            <a:srgbClr val="000000"/>
                          </a:solidFill>
                          <a:effectLst/>
                          <a:latin typeface="Calibri" panose="020F0502020204030204" pitchFamily="34" charset="0"/>
                        </a:rPr>
                        <a:t> </a:t>
                      </a:r>
                    </a:p>
                  </a:txBody>
                  <a:tcPr marL="8489" marR="8489" marT="8489" marB="0" anchor="b">
                    <a:lnL>
                      <a:noFill/>
                    </a:lnL>
                    <a:lnR>
                      <a:noFill/>
                    </a:lnR>
                    <a:lnT>
                      <a:noFill/>
                    </a:lnT>
                    <a:lnB w="6350" cap="flat" cmpd="sng" algn="ctr">
                      <a:solidFill>
                        <a:srgbClr val="000000"/>
                      </a:solidFill>
                      <a:prstDash val="solid"/>
                      <a:round/>
                      <a:headEnd type="none" w="med" len="med"/>
                      <a:tailEnd type="none" w="med" len="med"/>
                    </a:lnB>
                    <a:solidFill>
                      <a:srgbClr val="FFD965"/>
                    </a:solidFill>
                  </a:tcPr>
                </a:tc>
                <a:tc>
                  <a:txBody>
                    <a:bodyPr/>
                    <a:lstStyle/>
                    <a:p>
                      <a:pPr algn="l" fontAlgn="b"/>
                      <a:r>
                        <a:rPr lang="tr-TR" sz="1000" b="0" i="0" u="none" strike="noStrike">
                          <a:solidFill>
                            <a:srgbClr val="000000"/>
                          </a:solidFill>
                          <a:effectLst/>
                          <a:latin typeface="Calibri" panose="020F0502020204030204" pitchFamily="34" charset="0"/>
                        </a:rPr>
                        <a:t> </a:t>
                      </a:r>
                    </a:p>
                  </a:txBody>
                  <a:tcPr marL="8489" marR="8489" marT="8489" marB="0" anchor="b">
                    <a:lnL>
                      <a:noFill/>
                    </a:lnL>
                    <a:lnR>
                      <a:noFill/>
                    </a:lnR>
                    <a:lnT>
                      <a:noFill/>
                    </a:lnT>
                    <a:lnB w="6350" cap="flat" cmpd="sng" algn="ctr">
                      <a:solidFill>
                        <a:srgbClr val="000000"/>
                      </a:solidFill>
                      <a:prstDash val="solid"/>
                      <a:round/>
                      <a:headEnd type="none" w="med" len="med"/>
                      <a:tailEnd type="none" w="med" len="med"/>
                    </a:lnB>
                    <a:solidFill>
                      <a:srgbClr val="FFD965"/>
                    </a:solidFill>
                  </a:tcPr>
                </a:tc>
                <a:tc>
                  <a:txBody>
                    <a:bodyPr/>
                    <a:lstStyle/>
                    <a:p>
                      <a:pPr algn="l" fontAlgn="b"/>
                      <a:r>
                        <a:rPr lang="tr-TR" sz="1000" b="0" i="0" u="none" strike="noStrike">
                          <a:solidFill>
                            <a:srgbClr val="000000"/>
                          </a:solidFill>
                          <a:effectLst/>
                          <a:latin typeface="Calibri" panose="020F0502020204030204" pitchFamily="34" charset="0"/>
                        </a:rPr>
                        <a:t> </a:t>
                      </a:r>
                    </a:p>
                  </a:txBody>
                  <a:tcPr marL="8489" marR="8489" marT="8489" marB="0" anchor="b">
                    <a:lnL>
                      <a:noFill/>
                    </a:lnL>
                    <a:lnR>
                      <a:noFill/>
                    </a:lnR>
                    <a:lnT>
                      <a:noFill/>
                    </a:lnT>
                    <a:lnB w="6350" cap="flat" cmpd="sng" algn="ctr">
                      <a:solidFill>
                        <a:srgbClr val="000000"/>
                      </a:solidFill>
                      <a:prstDash val="solid"/>
                      <a:round/>
                      <a:headEnd type="none" w="med" len="med"/>
                      <a:tailEnd type="none" w="med" len="med"/>
                    </a:lnB>
                    <a:solidFill>
                      <a:srgbClr val="FFD965"/>
                    </a:solidFill>
                  </a:tcPr>
                </a:tc>
                <a:tc>
                  <a:txBody>
                    <a:bodyPr/>
                    <a:lstStyle/>
                    <a:p>
                      <a:pPr algn="l" fontAlgn="b"/>
                      <a:r>
                        <a:rPr lang="tr-TR" sz="1000" b="0" i="0" u="none" strike="noStrike">
                          <a:solidFill>
                            <a:srgbClr val="000000"/>
                          </a:solidFill>
                          <a:effectLst/>
                          <a:latin typeface="Calibri" panose="020F0502020204030204" pitchFamily="34" charset="0"/>
                        </a:rPr>
                        <a:t> </a:t>
                      </a:r>
                    </a:p>
                  </a:txBody>
                  <a:tcPr marL="8489" marR="8489" marT="8489" marB="0" anchor="b">
                    <a:lnL>
                      <a:noFill/>
                    </a:lnL>
                    <a:lnR>
                      <a:noFill/>
                    </a:lnR>
                    <a:lnT>
                      <a:noFill/>
                    </a:lnT>
                    <a:lnB w="6350" cap="flat" cmpd="sng" algn="ctr">
                      <a:solidFill>
                        <a:srgbClr val="000000"/>
                      </a:solidFill>
                      <a:prstDash val="solid"/>
                      <a:round/>
                      <a:headEnd type="none" w="med" len="med"/>
                      <a:tailEnd type="none" w="med" len="med"/>
                    </a:lnB>
                    <a:solidFill>
                      <a:srgbClr val="FFD965"/>
                    </a:solidFill>
                  </a:tcPr>
                </a:tc>
                <a:tc>
                  <a:txBody>
                    <a:bodyPr/>
                    <a:lstStyle/>
                    <a:p>
                      <a:pPr algn="l" fontAlgn="b"/>
                      <a:r>
                        <a:rPr lang="tr-TR" sz="1000" b="0" i="0" u="none" strike="noStrike">
                          <a:solidFill>
                            <a:srgbClr val="000000"/>
                          </a:solidFill>
                          <a:effectLst/>
                          <a:latin typeface="Calibri" panose="020F0502020204030204" pitchFamily="34" charset="0"/>
                        </a:rPr>
                        <a:t> </a:t>
                      </a:r>
                    </a:p>
                  </a:txBody>
                  <a:tcPr marL="8489" marR="8489" marT="8489" marB="0" anchor="b">
                    <a:lnL>
                      <a:noFill/>
                    </a:lnL>
                    <a:lnR>
                      <a:noFill/>
                    </a:lnR>
                    <a:lnT>
                      <a:noFill/>
                    </a:lnT>
                    <a:lnB w="6350" cap="flat" cmpd="sng" algn="ctr">
                      <a:solidFill>
                        <a:srgbClr val="000000"/>
                      </a:solidFill>
                      <a:prstDash val="solid"/>
                      <a:round/>
                      <a:headEnd type="none" w="med" len="med"/>
                      <a:tailEnd type="none" w="med" len="med"/>
                    </a:lnB>
                    <a:solidFill>
                      <a:srgbClr val="FFD965"/>
                    </a:solidFill>
                  </a:tcPr>
                </a:tc>
                <a:extLst>
                  <a:ext uri="{0D108BD9-81ED-4DB2-BD59-A6C34878D82A}">
                    <a16:rowId xmlns:a16="http://schemas.microsoft.com/office/drawing/2014/main" val="2134997846"/>
                  </a:ext>
                </a:extLst>
              </a:tr>
              <a:tr h="174742">
                <a:tc gridSpan="9"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a:txBody>
                    <a:bodyPr/>
                    <a:lstStyle/>
                    <a:p>
                      <a:pPr algn="l" fontAlgn="b"/>
                      <a:r>
                        <a:rPr lang="tr-TR" sz="1000" b="1" i="0" u="none" strike="noStrike">
                          <a:solidFill>
                            <a:srgbClr val="FF0000"/>
                          </a:solidFill>
                          <a:effectLst/>
                          <a:latin typeface="Calibri" panose="020F0502020204030204" pitchFamily="34" charset="0"/>
                        </a:rPr>
                        <a:t>YAZ</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l" fontAlgn="b"/>
                      <a:r>
                        <a:rPr lang="tr-TR" sz="1000" b="1" i="0" u="none" strike="noStrike">
                          <a:solidFill>
                            <a:srgbClr val="FF0000"/>
                          </a:solidFill>
                          <a:effectLst/>
                          <a:latin typeface="Calibri" panose="020F0502020204030204" pitchFamily="34" charset="0"/>
                        </a:rPr>
                        <a:t>SÖZ</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l" fontAlgn="b"/>
                      <a:r>
                        <a:rPr lang="tr-TR" sz="1000" b="1" i="0" u="none" strike="noStrike">
                          <a:solidFill>
                            <a:srgbClr val="FF0000"/>
                          </a:solidFill>
                          <a:effectLst/>
                          <a:latin typeface="Calibri" panose="020F0502020204030204" pitchFamily="34" charset="0"/>
                        </a:rPr>
                        <a:t>LABS</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l" fontAlgn="b"/>
                      <a:r>
                        <a:rPr lang="tr-TR" sz="1000" b="1" i="0" u="none" strike="noStrike">
                          <a:solidFill>
                            <a:srgbClr val="FF0000"/>
                          </a:solidFill>
                          <a:effectLst/>
                          <a:latin typeface="Calibri" panose="020F0502020204030204" pitchFamily="34" charset="0"/>
                        </a:rPr>
                        <a:t>UYGS</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l" fontAlgn="b"/>
                      <a:r>
                        <a:rPr lang="tr-TR" sz="1000" b="1" i="0" u="none" strike="noStrike">
                          <a:solidFill>
                            <a:srgbClr val="FF0000"/>
                          </a:solidFill>
                          <a:effectLst/>
                          <a:latin typeface="Calibri" panose="020F0502020204030204" pitchFamily="34" charset="0"/>
                        </a:rPr>
                        <a:t>ÖDV</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l" fontAlgn="b"/>
                      <a:r>
                        <a:rPr lang="tr-TR" sz="1000" b="1" i="0" u="none" strike="noStrike">
                          <a:solidFill>
                            <a:srgbClr val="FF0000"/>
                          </a:solidFill>
                          <a:effectLst/>
                          <a:latin typeface="Calibri" panose="020F0502020204030204" pitchFamily="34" charset="0"/>
                        </a:rPr>
                        <a:t>PRJ</a:t>
                      </a:r>
                    </a:p>
                  </a:txBody>
                  <a:tcPr marL="8489" marR="8489" marT="8489"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extLst>
                  <a:ext uri="{0D108BD9-81ED-4DB2-BD59-A6C34878D82A}">
                    <a16:rowId xmlns:a16="http://schemas.microsoft.com/office/drawing/2014/main" val="1314536746"/>
                  </a:ext>
                </a:extLst>
              </a:tr>
              <a:tr h="227165">
                <a:tc gridSpan="9"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hMerge="1" vMerge="1">
                  <a:txBody>
                    <a:bodyPr/>
                    <a:lstStyle/>
                    <a:p>
                      <a:endParaRPr lang="tr-TR"/>
                    </a:p>
                  </a:txBody>
                  <a:tcPr/>
                </a:tc>
                <a:tc gridSpan="6">
                  <a:txBody>
                    <a:bodyPr/>
                    <a:lstStyle/>
                    <a:p>
                      <a:pPr algn="ctr" fontAlgn="b"/>
                      <a:r>
                        <a:rPr lang="tr-TR" sz="1000" b="1" i="0" u="none" strike="noStrike">
                          <a:solidFill>
                            <a:srgbClr val="000000"/>
                          </a:solidFill>
                          <a:effectLst/>
                          <a:latin typeface="Calibri" panose="020F0502020204030204" pitchFamily="34" charset="0"/>
                        </a:rPr>
                        <a:t>Ölçme ve Değerlendirme</a:t>
                      </a:r>
                    </a:p>
                  </a:txBody>
                  <a:tcPr marL="8489" marR="8489" marT="8489"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5"/>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998993466"/>
                  </a:ext>
                </a:extLst>
              </a:tr>
              <a:tr h="322428">
                <a:tc>
                  <a:txBody>
                    <a:bodyPr/>
                    <a:lstStyle/>
                    <a:p>
                      <a:pPr algn="l" fontAlgn="b"/>
                      <a:r>
                        <a:rPr lang="tr-TR" sz="1000" b="0" i="0" u="none" strike="noStrike">
                          <a:solidFill>
                            <a:srgbClr val="101010"/>
                          </a:solidFill>
                          <a:effectLst/>
                          <a:latin typeface="Arial" panose="020B0604020202020204" pitchFamily="34" charset="0"/>
                        </a:rPr>
                        <a:t>Sıra No</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F7F7"/>
                    </a:solidFill>
                  </a:tcPr>
                </a:tc>
                <a:tc>
                  <a:txBody>
                    <a:bodyPr/>
                    <a:lstStyle/>
                    <a:p>
                      <a:pPr algn="l" fontAlgn="b"/>
                      <a:r>
                        <a:rPr lang="tr-TR" sz="1000" b="0" i="0" u="none" strike="noStrike">
                          <a:solidFill>
                            <a:srgbClr val="101010"/>
                          </a:solidFill>
                          <a:effectLst/>
                          <a:latin typeface="Arial" panose="020B0604020202020204" pitchFamily="34" charset="0"/>
                        </a:rPr>
                        <a:t>Dersin Kodu</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F7F7"/>
                    </a:solidFill>
                  </a:tcPr>
                </a:tc>
                <a:tc>
                  <a:txBody>
                    <a:bodyPr/>
                    <a:lstStyle/>
                    <a:p>
                      <a:pPr algn="ctr" fontAlgn="b"/>
                      <a:r>
                        <a:rPr lang="tr-TR" sz="1000" b="0" i="0" u="none" strike="noStrike">
                          <a:solidFill>
                            <a:srgbClr val="101010"/>
                          </a:solidFill>
                          <a:effectLst/>
                          <a:latin typeface="Arial" panose="020B0604020202020204" pitchFamily="34" charset="0"/>
                        </a:rPr>
                        <a:t>Dersin Adı</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F7F7"/>
                    </a:solidFill>
                  </a:tcPr>
                </a:tc>
                <a:tc>
                  <a:txBody>
                    <a:bodyPr/>
                    <a:lstStyle/>
                    <a:p>
                      <a:pPr algn="ctr" fontAlgn="b"/>
                      <a:r>
                        <a:rPr lang="tr-TR" sz="1000" b="0" i="0" u="none" strike="noStrike">
                          <a:solidFill>
                            <a:srgbClr val="101010"/>
                          </a:solidFill>
                          <a:effectLst/>
                          <a:latin typeface="Arial" panose="020B0604020202020204" pitchFamily="34" charset="0"/>
                        </a:rPr>
                        <a:t>Sınıf</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F7F7"/>
                    </a:solidFill>
                  </a:tcPr>
                </a:tc>
                <a:tc>
                  <a:txBody>
                    <a:bodyPr/>
                    <a:lstStyle/>
                    <a:p>
                      <a:pPr algn="l" fontAlgn="b"/>
                      <a:r>
                        <a:rPr lang="tr-TR" sz="1000" b="0" i="0" u="none" strike="noStrike">
                          <a:solidFill>
                            <a:srgbClr val="101010"/>
                          </a:solidFill>
                          <a:effectLst/>
                          <a:latin typeface="Arial" panose="020B0604020202020204" pitchFamily="34" charset="0"/>
                        </a:rPr>
                        <a:t>Yarıyıl</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F7F7"/>
                    </a:solidFill>
                  </a:tcPr>
                </a:tc>
                <a:tc>
                  <a:txBody>
                    <a:bodyPr/>
                    <a:lstStyle/>
                    <a:p>
                      <a:pPr algn="l" fontAlgn="b"/>
                      <a:r>
                        <a:rPr lang="tr-TR" sz="1000" b="0" i="0" u="none" strike="noStrike">
                          <a:solidFill>
                            <a:srgbClr val="101010"/>
                          </a:solidFill>
                          <a:effectLst/>
                          <a:latin typeface="Arial" panose="020B0604020202020204" pitchFamily="34" charset="0"/>
                        </a:rPr>
                        <a:t>T</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F7F7"/>
                    </a:solidFill>
                  </a:tcPr>
                </a:tc>
                <a:tc>
                  <a:txBody>
                    <a:bodyPr/>
                    <a:lstStyle/>
                    <a:p>
                      <a:pPr algn="ctr" fontAlgn="b"/>
                      <a:r>
                        <a:rPr lang="tr-TR" sz="1000" b="0" i="0" u="none" strike="noStrike">
                          <a:solidFill>
                            <a:srgbClr val="101010"/>
                          </a:solidFill>
                          <a:effectLst/>
                          <a:latin typeface="Arial" panose="020B0604020202020204" pitchFamily="34" charset="0"/>
                        </a:rPr>
                        <a:t>U</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F7F7"/>
                    </a:solidFill>
                  </a:tcPr>
                </a:tc>
                <a:tc>
                  <a:txBody>
                    <a:bodyPr/>
                    <a:lstStyle/>
                    <a:p>
                      <a:pPr algn="ctr" fontAlgn="b"/>
                      <a:r>
                        <a:rPr lang="tr-TR" sz="1000" b="0" i="0" u="none" strike="noStrike">
                          <a:solidFill>
                            <a:srgbClr val="101010"/>
                          </a:solidFill>
                          <a:effectLst/>
                          <a:latin typeface="Arial" panose="020B0604020202020204" pitchFamily="34" charset="0"/>
                        </a:rPr>
                        <a:t>UK</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F7F7"/>
                    </a:solidFill>
                  </a:tcPr>
                </a:tc>
                <a:tc>
                  <a:txBody>
                    <a:bodyPr/>
                    <a:lstStyle/>
                    <a:p>
                      <a:pPr algn="ctr" fontAlgn="b"/>
                      <a:r>
                        <a:rPr lang="tr-TR" sz="1000" b="0" i="0" u="none" strike="noStrike">
                          <a:solidFill>
                            <a:srgbClr val="101010"/>
                          </a:solidFill>
                          <a:effectLst/>
                          <a:latin typeface="Arial" panose="020B0604020202020204" pitchFamily="34" charset="0"/>
                        </a:rPr>
                        <a:t>ECTS</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F7F7"/>
                    </a:solidFill>
                  </a:tcPr>
                </a:tc>
                <a:tc>
                  <a:txBody>
                    <a:bodyPr/>
                    <a:lstStyle/>
                    <a:p>
                      <a:pPr algn="ctr" fontAlgn="b"/>
                      <a:r>
                        <a:rPr lang="tr-TR" sz="1000" b="0" i="0" u="none" strike="noStrike">
                          <a:solidFill>
                            <a:srgbClr val="101010"/>
                          </a:solidFill>
                          <a:effectLst/>
                          <a:latin typeface="Arial" panose="020B0604020202020204" pitchFamily="34" charset="0"/>
                        </a:rPr>
                        <a:t>Yazılı</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101010"/>
                          </a:solidFill>
                          <a:effectLst/>
                          <a:latin typeface="Arial" panose="020B0604020202020204" pitchFamily="34" charset="0"/>
                        </a:rPr>
                        <a:t>Sözlü</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101010"/>
                          </a:solidFill>
                          <a:effectLst/>
                          <a:latin typeface="Arial" panose="020B0604020202020204" pitchFamily="34" charset="0"/>
                        </a:rPr>
                        <a:t>Lab sınavı</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101010"/>
                          </a:solidFill>
                          <a:effectLst/>
                          <a:latin typeface="Arial" panose="020B0604020202020204" pitchFamily="34" charset="0"/>
                        </a:rPr>
                        <a:t>Uyg sınavı</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101010"/>
                          </a:solidFill>
                          <a:effectLst/>
                          <a:latin typeface="Arial" panose="020B0604020202020204" pitchFamily="34" charset="0"/>
                        </a:rPr>
                        <a:t>Ödev</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101010"/>
                          </a:solidFill>
                          <a:effectLst/>
                          <a:latin typeface="Arial" panose="020B0604020202020204" pitchFamily="34" charset="0"/>
                        </a:rPr>
                        <a:t>Proje</a:t>
                      </a:r>
                    </a:p>
                  </a:txBody>
                  <a:tcPr marL="8489" marR="8489" marT="8489" marB="0" anchor="b">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extLst>
                  <a:ext uri="{0D108BD9-81ED-4DB2-BD59-A6C34878D82A}">
                    <a16:rowId xmlns:a16="http://schemas.microsoft.com/office/drawing/2014/main" val="2727389202"/>
                  </a:ext>
                </a:extLst>
              </a:tr>
              <a:tr h="322428">
                <a:tc>
                  <a:txBody>
                    <a:bodyPr/>
                    <a:lstStyle/>
                    <a:p>
                      <a:pPr algn="ctr" fontAlgn="ctr"/>
                      <a:r>
                        <a:rPr lang="tr-TR" sz="1000" b="0" i="0" u="none" strike="noStrike">
                          <a:solidFill>
                            <a:srgbClr val="101010"/>
                          </a:solidFill>
                          <a:effectLst/>
                          <a:latin typeface="Arial" panose="020B0604020202020204" pitchFamily="34" charset="0"/>
                        </a:rPr>
                        <a:t>1</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l" fontAlgn="ctr"/>
                      <a:r>
                        <a:rPr lang="tr-TR" sz="1000" b="0" i="0" u="none" strike="noStrike">
                          <a:solidFill>
                            <a:srgbClr val="101010"/>
                          </a:solidFill>
                          <a:effectLst/>
                          <a:latin typeface="Arial" panose="020B0604020202020204" pitchFamily="34" charset="0"/>
                        </a:rPr>
                        <a:t>ATA101</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l" fontAlgn="ctr"/>
                      <a:r>
                        <a:rPr lang="tr-TR" sz="1000" b="0" i="0" u="none" strike="noStrike">
                          <a:solidFill>
                            <a:srgbClr val="101010"/>
                          </a:solidFill>
                          <a:effectLst/>
                          <a:latin typeface="Arial" panose="020B0604020202020204" pitchFamily="34" charset="0"/>
                        </a:rPr>
                        <a:t>ATATÜRK İLKELERİ VE İNKILAP TARİHİ I (60041001)</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1</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1</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0</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b"/>
                      <a:r>
                        <a:rPr lang="tr-TR" sz="1000" b="0" i="0" u="none" strike="noStrike">
                          <a:solidFill>
                            <a:srgbClr val="000000"/>
                          </a:solidFill>
                          <a:effectLst/>
                          <a:latin typeface="Calibri" panose="020F0502020204030204" pitchFamily="34" charset="0"/>
                        </a:rPr>
                        <a:t>YAZ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extLst>
                  <a:ext uri="{0D108BD9-81ED-4DB2-BD59-A6C34878D82A}">
                    <a16:rowId xmlns:a16="http://schemas.microsoft.com/office/drawing/2014/main" val="2746471708"/>
                  </a:ext>
                </a:extLst>
              </a:tr>
              <a:tr h="322428">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tr-TR" sz="1000" b="0" i="0" u="none" strike="noStrike">
                          <a:solidFill>
                            <a:srgbClr val="101010"/>
                          </a:solidFill>
                          <a:effectLst/>
                          <a:latin typeface="Arial" panose="020B0604020202020204" pitchFamily="34" charset="0"/>
                        </a:rPr>
                        <a:t>ATA102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tr-TR" sz="1000" b="0" i="0" u="none" strike="noStrike">
                          <a:solidFill>
                            <a:srgbClr val="101010"/>
                          </a:solidFill>
                          <a:effectLst/>
                          <a:latin typeface="Arial" panose="020B0604020202020204" pitchFamily="34" charset="0"/>
                        </a:rPr>
                        <a:t>ATATÜRK İLKELERİ VE İNKILAP TARİHİ II (60042001)</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1</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0</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000" b="0" i="0" u="none" strike="noStrike">
                          <a:solidFill>
                            <a:srgbClr val="000000"/>
                          </a:solidFill>
                          <a:effectLst/>
                          <a:latin typeface="Calibri" panose="020F0502020204030204" pitchFamily="34" charset="0"/>
                        </a:rPr>
                        <a:t>YAZ</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extLst>
                  <a:ext uri="{0D108BD9-81ED-4DB2-BD59-A6C34878D82A}">
                    <a16:rowId xmlns:a16="http://schemas.microsoft.com/office/drawing/2014/main" val="1939357928"/>
                  </a:ext>
                </a:extLst>
              </a:tr>
              <a:tr h="174742">
                <a:tc>
                  <a:txBody>
                    <a:bodyPr/>
                    <a:lstStyle/>
                    <a:p>
                      <a:pPr algn="ctr" fontAlgn="ctr"/>
                      <a:r>
                        <a:rPr lang="tr-TR" sz="1000" b="0" i="0" u="none" strike="noStrike">
                          <a:solidFill>
                            <a:srgbClr val="101010"/>
                          </a:solidFill>
                          <a:effectLst/>
                          <a:latin typeface="Arial" panose="020B0604020202020204" pitchFamily="34" charset="0"/>
                        </a:rPr>
                        <a:t>3</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l" fontAlgn="ctr"/>
                      <a:r>
                        <a:rPr lang="tr-TR" sz="1000" b="0" i="0" u="none" strike="noStrike">
                          <a:solidFill>
                            <a:srgbClr val="101010"/>
                          </a:solidFill>
                          <a:effectLst/>
                          <a:latin typeface="Arial" panose="020B0604020202020204" pitchFamily="34" charset="0"/>
                        </a:rPr>
                        <a:t>BDY101</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tr-TR" sz="1000" b="0" i="0" u="none" strike="noStrike">
                          <a:solidFill>
                            <a:srgbClr val="101010"/>
                          </a:solidFill>
                          <a:effectLst/>
                          <a:latin typeface="Arial" panose="020B0604020202020204" pitchFamily="34" charset="0"/>
                        </a:rPr>
                        <a:t>TIBBİ TERMİNOLOJİ (60041004)</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1</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1</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0</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b"/>
                      <a:r>
                        <a:rPr lang="tr-TR" sz="1000" b="0" i="0" u="none" strike="noStrike">
                          <a:solidFill>
                            <a:srgbClr val="000000"/>
                          </a:solidFill>
                          <a:effectLst/>
                          <a:latin typeface="Calibri" panose="020F0502020204030204" pitchFamily="34" charset="0"/>
                        </a:rPr>
                        <a:t>YAZ</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extLst>
                  <a:ext uri="{0D108BD9-81ED-4DB2-BD59-A6C34878D82A}">
                    <a16:rowId xmlns:a16="http://schemas.microsoft.com/office/drawing/2014/main" val="2959113780"/>
                  </a:ext>
                </a:extLst>
              </a:tr>
              <a:tr h="174742">
                <a:tc>
                  <a:txBody>
                    <a:bodyPr/>
                    <a:lstStyle/>
                    <a:p>
                      <a:pPr algn="ctr" fontAlgn="ctr"/>
                      <a:r>
                        <a:rPr lang="tr-TR" sz="1000" b="0" i="0" u="none" strike="noStrike">
                          <a:solidFill>
                            <a:srgbClr val="101010"/>
                          </a:solidFill>
                          <a:effectLst/>
                          <a:latin typeface="Arial" panose="020B0604020202020204" pitchFamily="34" charset="0"/>
                        </a:rPr>
                        <a:t>4</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tr-TR" sz="1000" b="0" i="0" u="none" strike="noStrike">
                          <a:solidFill>
                            <a:srgbClr val="101010"/>
                          </a:solidFill>
                          <a:effectLst/>
                          <a:latin typeface="Arial" panose="020B0604020202020204" pitchFamily="34" charset="0"/>
                        </a:rPr>
                        <a:t>BDY103</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l" fontAlgn="ctr"/>
                      <a:r>
                        <a:rPr lang="tr-TR" sz="1000" b="0" i="0" u="none" strike="noStrike">
                          <a:solidFill>
                            <a:srgbClr val="101010"/>
                          </a:solidFill>
                          <a:effectLst/>
                          <a:latin typeface="Arial" panose="020B0604020202020204" pitchFamily="34" charset="0"/>
                        </a:rPr>
                        <a:t>FİZYOLOJİ I (60041006)</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1</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1</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0</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3</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000" b="0" i="0" u="none" strike="noStrike">
                          <a:solidFill>
                            <a:srgbClr val="000000"/>
                          </a:solidFill>
                          <a:effectLst/>
                          <a:latin typeface="Calibri" panose="020F0502020204030204" pitchFamily="34" charset="0"/>
                        </a:rPr>
                        <a:t>YAZ</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extLst>
                  <a:ext uri="{0D108BD9-81ED-4DB2-BD59-A6C34878D82A}">
                    <a16:rowId xmlns:a16="http://schemas.microsoft.com/office/drawing/2014/main" val="786303777"/>
                  </a:ext>
                </a:extLst>
              </a:tr>
              <a:tr h="174742">
                <a:tc>
                  <a:txBody>
                    <a:bodyPr/>
                    <a:lstStyle/>
                    <a:p>
                      <a:pPr algn="ctr" fontAlgn="ctr"/>
                      <a:r>
                        <a:rPr lang="tr-TR" sz="1000" b="0" i="0" u="none" strike="noStrike">
                          <a:solidFill>
                            <a:srgbClr val="101010"/>
                          </a:solidFill>
                          <a:effectLst/>
                          <a:latin typeface="Arial" panose="020B0604020202020204" pitchFamily="34" charset="0"/>
                        </a:rPr>
                        <a:t>5</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l" fontAlgn="ctr"/>
                      <a:r>
                        <a:rPr lang="tr-TR" sz="1000" b="0" i="0" u="none" strike="noStrike">
                          <a:solidFill>
                            <a:srgbClr val="000000"/>
                          </a:solidFill>
                          <a:effectLst/>
                          <a:latin typeface="Arial" panose="020B0604020202020204" pitchFamily="34" charset="0"/>
                        </a:rPr>
                        <a:t>BDY105</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tr-TR" sz="1000" b="0" i="0" u="none" strike="noStrike">
                          <a:solidFill>
                            <a:srgbClr val="000000"/>
                          </a:solidFill>
                          <a:effectLst/>
                          <a:latin typeface="Arial" panose="020B0604020202020204" pitchFamily="34" charset="0"/>
                        </a:rPr>
                        <a:t>MESLEKİ ORYANTASYON (60041008)</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1</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1</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0</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b"/>
                      <a:r>
                        <a:rPr lang="tr-TR" sz="1000" b="0" i="0" u="none" strike="noStrike">
                          <a:solidFill>
                            <a:srgbClr val="000000"/>
                          </a:solidFill>
                          <a:effectLst/>
                          <a:latin typeface="Calibri" panose="020F0502020204030204" pitchFamily="34" charset="0"/>
                        </a:rPr>
                        <a:t>YAZ</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Proje</a:t>
                      </a:r>
                    </a:p>
                  </a:txBody>
                  <a:tcPr marL="8489" marR="8489" marT="8489"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extLst>
                  <a:ext uri="{0D108BD9-81ED-4DB2-BD59-A6C34878D82A}">
                    <a16:rowId xmlns:a16="http://schemas.microsoft.com/office/drawing/2014/main" val="2010214791"/>
                  </a:ext>
                </a:extLst>
              </a:tr>
              <a:tr h="174742">
                <a:tc>
                  <a:txBody>
                    <a:bodyPr/>
                    <a:lstStyle/>
                    <a:p>
                      <a:pPr algn="ctr" fontAlgn="ctr"/>
                      <a:r>
                        <a:rPr lang="tr-TR" sz="1000" b="0" i="0" u="none" strike="noStrike">
                          <a:solidFill>
                            <a:srgbClr val="101010"/>
                          </a:solidFill>
                          <a:effectLst/>
                          <a:latin typeface="Arial" panose="020B0604020202020204" pitchFamily="34" charset="0"/>
                        </a:rPr>
                        <a:t>6</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tr-TR" sz="1000" b="0" i="0" u="none" strike="noStrike">
                          <a:solidFill>
                            <a:srgbClr val="101010"/>
                          </a:solidFill>
                          <a:effectLst/>
                          <a:latin typeface="Arial" panose="020B0604020202020204" pitchFamily="34" charset="0"/>
                        </a:rPr>
                        <a:t>BDY107</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l" fontAlgn="ctr"/>
                      <a:r>
                        <a:rPr lang="tr-TR" sz="1000" b="0" i="0" u="none" strike="noStrike">
                          <a:solidFill>
                            <a:srgbClr val="101010"/>
                          </a:solidFill>
                          <a:effectLst/>
                          <a:latin typeface="Arial" panose="020B0604020202020204" pitchFamily="34" charset="0"/>
                        </a:rPr>
                        <a:t>TEMEL KİMYA I (60041005)</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1</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1</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3</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0</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3</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4</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000" b="0" i="0" u="none" strike="noStrike">
                          <a:solidFill>
                            <a:srgbClr val="000000"/>
                          </a:solidFill>
                          <a:effectLst/>
                          <a:latin typeface="Calibri" panose="020F0502020204030204" pitchFamily="34" charset="0"/>
                        </a:rPr>
                        <a:t>YAZ</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extLst>
                  <a:ext uri="{0D108BD9-81ED-4DB2-BD59-A6C34878D82A}">
                    <a16:rowId xmlns:a16="http://schemas.microsoft.com/office/drawing/2014/main" val="2138528879"/>
                  </a:ext>
                </a:extLst>
              </a:tr>
              <a:tr h="174742">
                <a:tc>
                  <a:txBody>
                    <a:bodyPr/>
                    <a:lstStyle/>
                    <a:p>
                      <a:pPr algn="ctr" fontAlgn="ctr"/>
                      <a:r>
                        <a:rPr lang="tr-TR" sz="1000" b="0" i="0" u="none" strike="noStrike">
                          <a:solidFill>
                            <a:srgbClr val="101010"/>
                          </a:solidFill>
                          <a:effectLst/>
                          <a:latin typeface="Arial" panose="020B0604020202020204" pitchFamily="34" charset="0"/>
                        </a:rPr>
                        <a:t>7</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l" fontAlgn="ctr"/>
                      <a:r>
                        <a:rPr lang="tr-TR" sz="1000" b="0" i="0" u="none" strike="noStrike">
                          <a:solidFill>
                            <a:srgbClr val="101010"/>
                          </a:solidFill>
                          <a:effectLst/>
                          <a:latin typeface="Arial" panose="020B0604020202020204" pitchFamily="34" charset="0"/>
                        </a:rPr>
                        <a:t>BDY109</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tr-TR" sz="1000" b="0" i="0" u="none" strike="noStrike">
                          <a:solidFill>
                            <a:srgbClr val="101010"/>
                          </a:solidFill>
                          <a:effectLst/>
                          <a:latin typeface="Arial" panose="020B0604020202020204" pitchFamily="34" charset="0"/>
                        </a:rPr>
                        <a:t>ANATOMİ I (60041007)</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1</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1</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0</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3</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b"/>
                      <a:r>
                        <a:rPr lang="tr-TR" sz="1000" b="0" i="0" u="none" strike="noStrike">
                          <a:solidFill>
                            <a:srgbClr val="000000"/>
                          </a:solidFill>
                          <a:effectLst/>
                          <a:latin typeface="Calibri" panose="020F0502020204030204" pitchFamily="34" charset="0"/>
                        </a:rPr>
                        <a:t>YAZ</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Proje</a:t>
                      </a:r>
                    </a:p>
                  </a:txBody>
                  <a:tcPr marL="8489" marR="8489" marT="8489"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extLst>
                  <a:ext uri="{0D108BD9-81ED-4DB2-BD59-A6C34878D82A}">
                    <a16:rowId xmlns:a16="http://schemas.microsoft.com/office/drawing/2014/main" val="2081896329"/>
                  </a:ext>
                </a:extLst>
              </a:tr>
              <a:tr h="322428">
                <a:tc>
                  <a:txBody>
                    <a:bodyPr/>
                    <a:lstStyle/>
                    <a:p>
                      <a:pPr algn="ctr" fontAlgn="ctr"/>
                      <a:r>
                        <a:rPr lang="tr-TR" sz="1000" b="0" i="0" u="none" strike="noStrike">
                          <a:solidFill>
                            <a:srgbClr val="101010"/>
                          </a:solidFill>
                          <a:effectLst/>
                          <a:latin typeface="Arial" panose="020B0604020202020204" pitchFamily="34" charset="0"/>
                        </a:rPr>
                        <a:t>8</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tr-TR" sz="1000" b="0" i="0" u="none" strike="noStrike">
                          <a:solidFill>
                            <a:srgbClr val="101010"/>
                          </a:solidFill>
                          <a:effectLst/>
                          <a:latin typeface="Arial" panose="020B0604020202020204" pitchFamily="34" charset="0"/>
                        </a:rPr>
                        <a:t>BDY111</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l" fontAlgn="ctr"/>
                      <a:r>
                        <a:rPr lang="tr-TR" sz="1000" b="0" i="0" u="none" strike="noStrike">
                          <a:solidFill>
                            <a:srgbClr val="101010"/>
                          </a:solidFill>
                          <a:effectLst/>
                          <a:latin typeface="Arial" panose="020B0604020202020204" pitchFamily="34" charset="0"/>
                        </a:rPr>
                        <a:t>TEMEL BİLGİ TEKNOLOJİLERİ KULLANIMI (60041009)</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1</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1</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3</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4</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000" b="0" i="0" u="none" strike="noStrike">
                          <a:solidFill>
                            <a:srgbClr val="000000"/>
                          </a:solidFill>
                          <a:effectLst/>
                          <a:latin typeface="Calibri" panose="020F0502020204030204" pitchFamily="34" charset="0"/>
                        </a:rPr>
                        <a:t>YAZ</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extLst>
                  <a:ext uri="{0D108BD9-81ED-4DB2-BD59-A6C34878D82A}">
                    <a16:rowId xmlns:a16="http://schemas.microsoft.com/office/drawing/2014/main" val="1235529936"/>
                  </a:ext>
                </a:extLst>
              </a:tr>
              <a:tr h="174742">
                <a:tc>
                  <a:txBody>
                    <a:bodyPr/>
                    <a:lstStyle/>
                    <a:p>
                      <a:pPr algn="ctr" fontAlgn="ctr"/>
                      <a:r>
                        <a:rPr lang="tr-TR" sz="1000" b="0" i="0" u="none" strike="noStrike">
                          <a:solidFill>
                            <a:srgbClr val="101010"/>
                          </a:solidFill>
                          <a:effectLst/>
                          <a:latin typeface="Arial" panose="020B0604020202020204" pitchFamily="34" charset="0"/>
                        </a:rPr>
                        <a:t>9</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l" fontAlgn="ctr"/>
                      <a:r>
                        <a:rPr lang="tr-TR" sz="1000" b="0" i="0" u="none" strike="noStrike">
                          <a:solidFill>
                            <a:srgbClr val="101010"/>
                          </a:solidFill>
                          <a:effectLst/>
                          <a:latin typeface="Arial" panose="020B0604020202020204" pitchFamily="34" charset="0"/>
                        </a:rPr>
                        <a:t>BDY112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tr-TR" sz="1000" b="0" i="0" u="none" strike="noStrike">
                          <a:solidFill>
                            <a:srgbClr val="101010"/>
                          </a:solidFill>
                          <a:effectLst/>
                          <a:latin typeface="Arial" panose="020B0604020202020204" pitchFamily="34" charset="0"/>
                        </a:rPr>
                        <a:t>TEMEL KİMYA II (60042005)</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1</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3</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0</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3</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4</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b"/>
                      <a:r>
                        <a:rPr lang="tr-TR" sz="1000" b="0" i="0" u="none" strike="noStrike">
                          <a:solidFill>
                            <a:srgbClr val="000000"/>
                          </a:solidFill>
                          <a:effectLst/>
                          <a:latin typeface="Calibri" panose="020F0502020204030204" pitchFamily="34" charset="0"/>
                        </a:rPr>
                        <a:t>YAZ</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extLst>
                  <a:ext uri="{0D108BD9-81ED-4DB2-BD59-A6C34878D82A}">
                    <a16:rowId xmlns:a16="http://schemas.microsoft.com/office/drawing/2014/main" val="2657138784"/>
                  </a:ext>
                </a:extLst>
              </a:tr>
              <a:tr h="174742">
                <a:tc>
                  <a:txBody>
                    <a:bodyPr/>
                    <a:lstStyle/>
                    <a:p>
                      <a:pPr algn="ctr" fontAlgn="ctr"/>
                      <a:r>
                        <a:rPr lang="tr-TR" sz="1000" b="0" i="0" u="none" strike="noStrike">
                          <a:solidFill>
                            <a:srgbClr val="101010"/>
                          </a:solidFill>
                          <a:effectLst/>
                          <a:latin typeface="Arial" panose="020B0604020202020204" pitchFamily="34" charset="0"/>
                        </a:rPr>
                        <a:t>10</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tr-TR" sz="1000" b="0" i="0" u="none" strike="noStrike">
                          <a:solidFill>
                            <a:srgbClr val="101010"/>
                          </a:solidFill>
                          <a:effectLst/>
                          <a:latin typeface="Arial" panose="020B0604020202020204" pitchFamily="34" charset="0"/>
                        </a:rPr>
                        <a:t>BDY114</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l" fontAlgn="ctr"/>
                      <a:r>
                        <a:rPr lang="tr-TR" sz="1000" b="0" i="0" u="none" strike="noStrike">
                          <a:solidFill>
                            <a:srgbClr val="101010"/>
                          </a:solidFill>
                          <a:effectLst/>
                          <a:latin typeface="Arial" panose="020B0604020202020204" pitchFamily="34" charset="0"/>
                        </a:rPr>
                        <a:t>ANATOMİ II (60042007)</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1</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0</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3</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000" b="0" i="0" u="none" strike="noStrike">
                          <a:solidFill>
                            <a:srgbClr val="000000"/>
                          </a:solidFill>
                          <a:effectLst/>
                          <a:latin typeface="Calibri" panose="020F0502020204030204" pitchFamily="34" charset="0"/>
                        </a:rPr>
                        <a:t>YAZ</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Proje</a:t>
                      </a:r>
                    </a:p>
                  </a:txBody>
                  <a:tcPr marL="8489" marR="8489" marT="8489"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extLst>
                  <a:ext uri="{0D108BD9-81ED-4DB2-BD59-A6C34878D82A}">
                    <a16:rowId xmlns:a16="http://schemas.microsoft.com/office/drawing/2014/main" val="1489058567"/>
                  </a:ext>
                </a:extLst>
              </a:tr>
              <a:tr h="174742">
                <a:tc>
                  <a:txBody>
                    <a:bodyPr/>
                    <a:lstStyle/>
                    <a:p>
                      <a:pPr algn="ctr" fontAlgn="ctr"/>
                      <a:r>
                        <a:rPr lang="tr-TR" sz="1000" b="0" i="0" u="none" strike="noStrike">
                          <a:solidFill>
                            <a:srgbClr val="101010"/>
                          </a:solidFill>
                          <a:effectLst/>
                          <a:latin typeface="Arial" panose="020B0604020202020204" pitchFamily="34" charset="0"/>
                        </a:rPr>
                        <a:t>11</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l" fontAlgn="ctr"/>
                      <a:r>
                        <a:rPr lang="tr-TR" sz="1000" b="0" i="0" u="none" strike="noStrike">
                          <a:solidFill>
                            <a:srgbClr val="101010"/>
                          </a:solidFill>
                          <a:effectLst/>
                          <a:latin typeface="Arial" panose="020B0604020202020204" pitchFamily="34" charset="0"/>
                        </a:rPr>
                        <a:t>BDY116</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tr-TR" sz="1000" b="0" i="0" u="none" strike="noStrike">
                          <a:solidFill>
                            <a:srgbClr val="101010"/>
                          </a:solidFill>
                          <a:effectLst/>
                          <a:latin typeface="Arial" panose="020B0604020202020204" pitchFamily="34" charset="0"/>
                        </a:rPr>
                        <a:t>GENEL İKTİSAT (60042009)</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1</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3</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0</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3</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3</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b"/>
                      <a:r>
                        <a:rPr lang="tr-TR" sz="1000" b="0" i="0" u="none" strike="noStrike">
                          <a:solidFill>
                            <a:srgbClr val="000000"/>
                          </a:solidFill>
                          <a:effectLst/>
                          <a:latin typeface="Calibri" panose="020F0502020204030204" pitchFamily="34" charset="0"/>
                        </a:rPr>
                        <a:t>YAZ</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Proje</a:t>
                      </a:r>
                    </a:p>
                  </a:txBody>
                  <a:tcPr marL="8489" marR="8489" marT="8489"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extLst>
                  <a:ext uri="{0D108BD9-81ED-4DB2-BD59-A6C34878D82A}">
                    <a16:rowId xmlns:a16="http://schemas.microsoft.com/office/drawing/2014/main" val="1664468061"/>
                  </a:ext>
                </a:extLst>
              </a:tr>
              <a:tr h="322428">
                <a:tc>
                  <a:txBody>
                    <a:bodyPr/>
                    <a:lstStyle/>
                    <a:p>
                      <a:pPr algn="ctr" fontAlgn="ctr"/>
                      <a:r>
                        <a:rPr lang="tr-TR" sz="1000" b="0" i="0" u="none" strike="noStrike">
                          <a:solidFill>
                            <a:srgbClr val="101010"/>
                          </a:solidFill>
                          <a:effectLst/>
                          <a:latin typeface="Arial" panose="020B0604020202020204" pitchFamily="34" charset="0"/>
                        </a:rPr>
                        <a:t>12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tr-TR" sz="1000" b="0" i="0" u="none" strike="noStrike">
                          <a:solidFill>
                            <a:srgbClr val="101010"/>
                          </a:solidFill>
                          <a:effectLst/>
                          <a:latin typeface="Arial" panose="020B0604020202020204" pitchFamily="34" charset="0"/>
                        </a:rPr>
                        <a:t>BDY118</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l" fontAlgn="ctr"/>
                      <a:r>
                        <a:rPr lang="tr-TR" sz="1000" b="0" i="0" u="none" strike="noStrike">
                          <a:solidFill>
                            <a:srgbClr val="000000"/>
                          </a:solidFill>
                          <a:effectLst/>
                          <a:latin typeface="Arial" panose="020B0604020202020204" pitchFamily="34" charset="0"/>
                        </a:rPr>
                        <a:t>MESLEKİ SORUMLULUK VE ETİK (60042004)</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1</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0</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3</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000" b="0" i="0" u="none" strike="noStrike">
                          <a:solidFill>
                            <a:srgbClr val="000000"/>
                          </a:solidFill>
                          <a:effectLst/>
                          <a:latin typeface="Calibri" panose="020F0502020204030204" pitchFamily="34" charset="0"/>
                        </a:rPr>
                        <a:t>YAZ</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extLst>
                  <a:ext uri="{0D108BD9-81ED-4DB2-BD59-A6C34878D82A}">
                    <a16:rowId xmlns:a16="http://schemas.microsoft.com/office/drawing/2014/main" val="461078553"/>
                  </a:ext>
                </a:extLst>
              </a:tr>
              <a:tr h="174742">
                <a:tc>
                  <a:txBody>
                    <a:bodyPr/>
                    <a:lstStyle/>
                    <a:p>
                      <a:pPr algn="ctr" fontAlgn="ctr"/>
                      <a:r>
                        <a:rPr lang="tr-TR" sz="1000" b="0" i="0" u="none" strike="noStrike">
                          <a:solidFill>
                            <a:srgbClr val="101010"/>
                          </a:solidFill>
                          <a:effectLst/>
                          <a:latin typeface="Arial" panose="020B0604020202020204" pitchFamily="34" charset="0"/>
                        </a:rPr>
                        <a:t>13</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l" fontAlgn="ctr"/>
                      <a:r>
                        <a:rPr lang="tr-TR" sz="1000" b="0" i="0" u="none" strike="noStrike">
                          <a:solidFill>
                            <a:srgbClr val="101010"/>
                          </a:solidFill>
                          <a:effectLst/>
                          <a:latin typeface="Arial" panose="020B0604020202020204" pitchFamily="34" charset="0"/>
                        </a:rPr>
                        <a:t>BDY120</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tr-TR" sz="1000" b="0" i="0" u="none" strike="noStrike">
                          <a:solidFill>
                            <a:srgbClr val="101010"/>
                          </a:solidFill>
                          <a:effectLst/>
                          <a:latin typeface="Arial" panose="020B0604020202020204" pitchFamily="34" charset="0"/>
                        </a:rPr>
                        <a:t>FİZYOLOJİ II (60042006)</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1</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0</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3</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b"/>
                      <a:r>
                        <a:rPr lang="tr-TR" sz="1000" b="0" i="0" u="none" strike="noStrike">
                          <a:solidFill>
                            <a:srgbClr val="000000"/>
                          </a:solidFill>
                          <a:effectLst/>
                          <a:latin typeface="Calibri" panose="020F0502020204030204" pitchFamily="34" charset="0"/>
                        </a:rPr>
                        <a:t>YAZ</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extLst>
                  <a:ext uri="{0D108BD9-81ED-4DB2-BD59-A6C34878D82A}">
                    <a16:rowId xmlns:a16="http://schemas.microsoft.com/office/drawing/2014/main" val="463885730"/>
                  </a:ext>
                </a:extLst>
              </a:tr>
              <a:tr h="174742">
                <a:tc>
                  <a:txBody>
                    <a:bodyPr/>
                    <a:lstStyle/>
                    <a:p>
                      <a:pPr algn="ctr" fontAlgn="ctr"/>
                      <a:r>
                        <a:rPr lang="tr-TR" sz="1000" b="0" i="0" u="none" strike="noStrike">
                          <a:solidFill>
                            <a:srgbClr val="101010"/>
                          </a:solidFill>
                          <a:effectLst/>
                          <a:latin typeface="Arial" panose="020B0604020202020204" pitchFamily="34" charset="0"/>
                        </a:rPr>
                        <a:t>14</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tr-TR" sz="1000" b="0" i="0" u="none" strike="noStrike">
                          <a:solidFill>
                            <a:srgbClr val="101010"/>
                          </a:solidFill>
                          <a:effectLst/>
                          <a:latin typeface="Arial" panose="020B0604020202020204" pitchFamily="34" charset="0"/>
                        </a:rPr>
                        <a:t>BDY122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l" fontAlgn="ctr"/>
                      <a:r>
                        <a:rPr lang="tr-TR" sz="1000" b="0" i="0" u="none" strike="noStrike">
                          <a:solidFill>
                            <a:srgbClr val="101010"/>
                          </a:solidFill>
                          <a:effectLst/>
                          <a:latin typeface="Arial" panose="020B0604020202020204" pitchFamily="34" charset="0"/>
                        </a:rPr>
                        <a:t>PSİKOLOJİ (60042008)</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1</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FCFA"/>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0</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000" b="0" i="0" u="none" strike="noStrike">
                          <a:solidFill>
                            <a:srgbClr val="101010"/>
                          </a:solidFill>
                          <a:effectLst/>
                          <a:latin typeface="Arial" panose="020B0604020202020204" pitchFamily="34" charset="0"/>
                        </a:rPr>
                        <a:t>2</a:t>
                      </a:r>
                    </a:p>
                  </a:txBody>
                  <a:tcPr marL="8489" marR="8489" marT="848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tr-TR" sz="1000" b="0" i="0" u="none" strike="noStrike">
                          <a:solidFill>
                            <a:srgbClr val="000000"/>
                          </a:solidFill>
                          <a:effectLst/>
                          <a:latin typeface="Calibri" panose="020F0502020204030204" pitchFamily="34" charset="0"/>
                        </a:rPr>
                        <a:t>YAZ</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a:solidFill>
                            <a:srgbClr val="000000"/>
                          </a:solidFill>
                          <a:effectLst/>
                          <a:latin typeface="Calibri" panose="020F0502020204030204" pitchFamily="34" charset="0"/>
                        </a:rPr>
                        <a:t> </a:t>
                      </a:r>
                    </a:p>
                  </a:txBody>
                  <a:tcPr marL="8489" marR="8489" marT="84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tc>
                  <a:txBody>
                    <a:bodyPr/>
                    <a:lstStyle/>
                    <a:p>
                      <a:pPr algn="ctr" fontAlgn="b"/>
                      <a:r>
                        <a:rPr lang="tr-TR" sz="1000" b="0" i="0" u="none" strike="noStrike" dirty="0">
                          <a:solidFill>
                            <a:srgbClr val="000000"/>
                          </a:solidFill>
                          <a:effectLst/>
                          <a:latin typeface="Calibri" panose="020F0502020204030204" pitchFamily="34" charset="0"/>
                        </a:rPr>
                        <a:t>Proje</a:t>
                      </a:r>
                    </a:p>
                  </a:txBody>
                  <a:tcPr marL="8489" marR="8489" marT="8489"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5"/>
                    </a:solidFill>
                  </a:tcPr>
                </a:tc>
                <a:extLst>
                  <a:ext uri="{0D108BD9-81ED-4DB2-BD59-A6C34878D82A}">
                    <a16:rowId xmlns:a16="http://schemas.microsoft.com/office/drawing/2014/main" val="3726765801"/>
                  </a:ext>
                </a:extLst>
              </a:tr>
            </a:tbl>
          </a:graphicData>
        </a:graphic>
      </p:graphicFrame>
    </p:spTree>
    <p:extLst>
      <p:ext uri="{BB962C8B-B14F-4D97-AF65-F5344CB8AC3E}">
        <p14:creationId xmlns:p14="http://schemas.microsoft.com/office/powerpoint/2010/main" val="298356649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5094518"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3: </a:t>
            </a:r>
            <a:r>
              <a:rPr lang="tr-TR" sz="2800" dirty="0" smtClean="0">
                <a:solidFill>
                  <a:prstClr val="black"/>
                </a:solidFill>
                <a:latin typeface="Calibri" panose="020F0502020204030204"/>
              </a:rPr>
              <a:t>EĞİTİM PROGRAMI</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Dikdörtgen 1"/>
          <p:cNvSpPr/>
          <p:nvPr/>
        </p:nvSpPr>
        <p:spPr>
          <a:xfrm>
            <a:off x="145139" y="2117667"/>
            <a:ext cx="11756575" cy="2677656"/>
          </a:xfrm>
          <a:prstGeom prst="rect">
            <a:avLst/>
          </a:prstGeom>
          <a:ln w="38100">
            <a:solidFill>
              <a:srgbClr val="FFC000"/>
            </a:solidFill>
          </a:ln>
        </p:spPr>
        <p:txBody>
          <a:bodyPr wrap="square">
            <a:spAutoFit/>
          </a:bodyPr>
          <a:lstStyle/>
          <a:p>
            <a:pPr marL="124460" marR="137795" algn="just">
              <a:lnSpc>
                <a:spcPct val="100000"/>
              </a:lnSpc>
              <a:spcBef>
                <a:spcPts val="760"/>
              </a:spcBef>
              <a:spcAft>
                <a:spcPts val="0"/>
              </a:spcAft>
              <a:tabLst>
                <a:tab pos="402590" algn="l"/>
              </a:tabLst>
            </a:pPr>
            <a:r>
              <a:rPr lang="tr-TR" sz="2400" b="1" dirty="0" smtClean="0">
                <a:effectLst/>
                <a:latin typeface="Calibri" panose="020F0502020204030204" pitchFamily="34" charset="0"/>
                <a:ea typeface="Times New Roman" panose="02020603050405020304" pitchFamily="18" charset="0"/>
              </a:rPr>
              <a:t>Eğitim programında, öğrenme-öğretme sürecinin değerlendirilmesi için bütünleşik bir program değerlendirme sistemi kurulmuş ve işletiliyor</a:t>
            </a:r>
            <a:r>
              <a:rPr lang="tr-TR" sz="2400" b="1" spc="5" dirty="0" smtClean="0">
                <a:effectLst/>
                <a:latin typeface="Calibri" panose="020F0502020204030204" pitchFamily="34" charset="0"/>
                <a:ea typeface="Times New Roman" panose="02020603050405020304" pitchFamily="18" charset="0"/>
              </a:rPr>
              <a:t> </a:t>
            </a:r>
            <a:r>
              <a:rPr lang="tr-TR" sz="2400" b="1" dirty="0" smtClean="0">
                <a:effectLst/>
                <a:latin typeface="Calibri" panose="020F0502020204030204" pitchFamily="34" charset="0"/>
                <a:ea typeface="Times New Roman" panose="02020603050405020304" pitchFamily="18" charset="0"/>
              </a:rPr>
              <a:t>olmalıdır.</a:t>
            </a:r>
            <a:endParaRPr lang="tr-TR" sz="2400" b="1" dirty="0" smtClean="0">
              <a:effectLst/>
              <a:latin typeface="Times New Roman" panose="02020603050405020304" pitchFamily="18" charset="0"/>
              <a:ea typeface="Times New Roman" panose="02020603050405020304" pitchFamily="18" charset="0"/>
            </a:endParaRPr>
          </a:p>
          <a:p>
            <a:pPr>
              <a:spcBef>
                <a:spcPts val="45"/>
              </a:spcBef>
              <a:spcAft>
                <a:spcPts val="0"/>
              </a:spcAft>
            </a:pPr>
            <a:r>
              <a:rPr lang="tr-TR" sz="2400" b="1" dirty="0" smtClean="0">
                <a:effectLst/>
                <a:latin typeface="Calibri" panose="020F0502020204030204" pitchFamily="34" charset="0"/>
                <a:ea typeface="Times New Roman" panose="02020603050405020304" pitchFamily="18" charset="0"/>
              </a:rPr>
              <a:t> </a:t>
            </a:r>
            <a:endParaRPr lang="tr-TR" sz="2400" dirty="0" smtClean="0">
              <a:effectLst/>
              <a:latin typeface="Times New Roman" panose="02020603050405020304" pitchFamily="18" charset="0"/>
              <a:ea typeface="Times New Roman" panose="02020603050405020304" pitchFamily="18" charset="0"/>
            </a:endParaRPr>
          </a:p>
          <a:p>
            <a:pPr marL="124460" marR="133985" algn="just">
              <a:spcAft>
                <a:spcPts val="0"/>
              </a:spcAft>
            </a:pPr>
            <a:r>
              <a:rPr lang="tr-TR" sz="2400" dirty="0" smtClean="0">
                <a:effectLst/>
                <a:latin typeface="Calibri" panose="020F0502020204030204" pitchFamily="34" charset="0"/>
                <a:ea typeface="Times New Roman" panose="02020603050405020304" pitchFamily="18" charset="0"/>
              </a:rPr>
              <a:t>Eğitim programında, öğrencilerin kazanmaları gereken bilgi, beceri ve yetkinliklerin güvence altına alınması için bütünleşik bir program değerlendirme sistemi (sınav sonuçlarının analizi, öğrenci geribildirimi, öğretim üyesi geribildirimi, mezun/diğer paydaş geribildirimi vb.) kurulmuş olmalıdır.</a:t>
            </a:r>
            <a:endParaRPr lang="tr-TR" sz="2400" dirty="0">
              <a:effectLst/>
              <a:latin typeface="Times New Roman" panose="02020603050405020304" pitchFamily="18" charset="0"/>
              <a:ea typeface="Times New Roman" panose="02020603050405020304" pitchFamily="18" charset="0"/>
            </a:endParaRPr>
          </a:p>
        </p:txBody>
      </p:sp>
      <p:sp>
        <p:nvSpPr>
          <p:cNvPr id="7" name="Dikdörtgen 6"/>
          <p:cNvSpPr/>
          <p:nvPr/>
        </p:nvSpPr>
        <p:spPr>
          <a:xfrm>
            <a:off x="408376" y="5352396"/>
            <a:ext cx="11493338" cy="769441"/>
          </a:xfrm>
          <a:prstGeom prst="rect">
            <a:avLst/>
          </a:prstGeom>
          <a:solidFill>
            <a:srgbClr val="FF0000"/>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4400" b="0" i="0" u="none" strike="noStrike" kern="1200" cap="none" spc="0" normalizeH="0" baseline="0" noProof="0" dirty="0" smtClean="0">
                <a:ln>
                  <a:noFill/>
                </a:ln>
                <a:solidFill>
                  <a:schemeClr val="bg1"/>
                </a:solidFill>
                <a:effectLst/>
                <a:uLnTx/>
                <a:uFillTx/>
                <a:latin typeface="Calibri" panose="020F0502020204030204"/>
                <a:ea typeface="+mn-ea"/>
                <a:cs typeface="+mn-cs"/>
              </a:rPr>
              <a:t>DERS DEĞERLENDİRME RAPORLARI</a:t>
            </a:r>
            <a:endParaRPr kumimoji="0" lang="tr-TR" sz="4400" b="0" i="0" u="none" strike="noStrike" kern="1200" cap="none" spc="0" normalizeH="0" baseline="0" noProof="0" dirty="0">
              <a:ln>
                <a:noFill/>
              </a:ln>
              <a:solidFill>
                <a:schemeClr val="bg1"/>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6002314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5094518"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3: </a:t>
            </a:r>
            <a:r>
              <a:rPr lang="tr-TR" sz="2800" dirty="0" smtClean="0">
                <a:solidFill>
                  <a:prstClr val="black"/>
                </a:solidFill>
                <a:latin typeface="Calibri" panose="020F0502020204030204"/>
              </a:rPr>
              <a:t>EĞİTİM PROGRAMI</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3" name="Tablo 2"/>
          <p:cNvGraphicFramePr>
            <a:graphicFrameLocks noGrp="1"/>
          </p:cNvGraphicFramePr>
          <p:nvPr>
            <p:extLst>
              <p:ext uri="{D42A27DB-BD31-4B8C-83A1-F6EECF244321}">
                <p14:modId xmlns:p14="http://schemas.microsoft.com/office/powerpoint/2010/main" val="499567605"/>
              </p:ext>
            </p:extLst>
          </p:nvPr>
        </p:nvGraphicFramePr>
        <p:xfrm>
          <a:off x="145140" y="2018606"/>
          <a:ext cx="11783623" cy="4437612"/>
        </p:xfrm>
        <a:graphic>
          <a:graphicData uri="http://schemas.openxmlformats.org/drawingml/2006/table">
            <a:tbl>
              <a:tblPr/>
              <a:tblGrid>
                <a:gridCol w="3199240">
                  <a:extLst>
                    <a:ext uri="{9D8B030D-6E8A-4147-A177-3AD203B41FA5}">
                      <a16:colId xmlns:a16="http://schemas.microsoft.com/office/drawing/2014/main" val="404868992"/>
                    </a:ext>
                  </a:extLst>
                </a:gridCol>
                <a:gridCol w="1447620">
                  <a:extLst>
                    <a:ext uri="{9D8B030D-6E8A-4147-A177-3AD203B41FA5}">
                      <a16:colId xmlns:a16="http://schemas.microsoft.com/office/drawing/2014/main" val="2684905331"/>
                    </a:ext>
                  </a:extLst>
                </a:gridCol>
                <a:gridCol w="1216000">
                  <a:extLst>
                    <a:ext uri="{9D8B030D-6E8A-4147-A177-3AD203B41FA5}">
                      <a16:colId xmlns:a16="http://schemas.microsoft.com/office/drawing/2014/main" val="4183242335"/>
                    </a:ext>
                  </a:extLst>
                </a:gridCol>
                <a:gridCol w="1389715">
                  <a:extLst>
                    <a:ext uri="{9D8B030D-6E8A-4147-A177-3AD203B41FA5}">
                      <a16:colId xmlns:a16="http://schemas.microsoft.com/office/drawing/2014/main" val="1118372160"/>
                    </a:ext>
                  </a:extLst>
                </a:gridCol>
                <a:gridCol w="1259428">
                  <a:extLst>
                    <a:ext uri="{9D8B030D-6E8A-4147-A177-3AD203B41FA5}">
                      <a16:colId xmlns:a16="http://schemas.microsoft.com/office/drawing/2014/main" val="1402753936"/>
                    </a:ext>
                  </a:extLst>
                </a:gridCol>
                <a:gridCol w="1548952">
                  <a:extLst>
                    <a:ext uri="{9D8B030D-6E8A-4147-A177-3AD203B41FA5}">
                      <a16:colId xmlns:a16="http://schemas.microsoft.com/office/drawing/2014/main" val="1648956876"/>
                    </a:ext>
                  </a:extLst>
                </a:gridCol>
                <a:gridCol w="1722668">
                  <a:extLst>
                    <a:ext uri="{9D8B030D-6E8A-4147-A177-3AD203B41FA5}">
                      <a16:colId xmlns:a16="http://schemas.microsoft.com/office/drawing/2014/main" val="1072215625"/>
                    </a:ext>
                  </a:extLst>
                </a:gridCol>
              </a:tblGrid>
              <a:tr h="369801">
                <a:tc gridSpan="5">
                  <a:txBody>
                    <a:bodyPr/>
                    <a:lstStyle/>
                    <a:p>
                      <a:pPr algn="ctr" fontAlgn="b"/>
                      <a:r>
                        <a:rPr lang="tr-TR" sz="1800" b="1" i="0" u="none" strike="noStrike">
                          <a:solidFill>
                            <a:srgbClr val="000000"/>
                          </a:solidFill>
                          <a:effectLst/>
                          <a:latin typeface="Calibri" panose="020F0502020204030204" pitchFamily="34" charset="0"/>
                        </a:rPr>
                        <a:t>ANKET SONUÇLARI EYLEMLİLİK SEVİYELERİNE GÖRE DEĞERLENDİRME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a:txBody>
                    <a:bodyPr/>
                    <a:lstStyle/>
                    <a:p>
                      <a:pPr algn="l" fontAlgn="b"/>
                      <a:endParaRPr lang="tr-TR" sz="18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tr-TR" sz="18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110274244"/>
                  </a:ext>
                </a:extLst>
              </a:tr>
              <a:tr h="369801">
                <a:tc>
                  <a:txBody>
                    <a:bodyPr/>
                    <a:lstStyle/>
                    <a:p>
                      <a:pPr algn="l" fontAlgn="b"/>
                      <a:endParaRPr lang="tr-TR" sz="1800" b="0" i="0" u="none" strike="noStrike">
                        <a:solidFill>
                          <a:srgbClr val="000000"/>
                        </a:solidFill>
                        <a:effectLst/>
                        <a:latin typeface="Calibri" panose="020F0502020204030204"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fontAlgn="b"/>
                      <a:r>
                        <a:rPr lang="tr-TR" sz="1800" b="0" i="0" u="none" strike="noStrike">
                          <a:solidFill>
                            <a:srgbClr val="000000"/>
                          </a:solidFill>
                          <a:effectLst/>
                          <a:latin typeface="Calibri" panose="020F0502020204030204" pitchFamily="34" charset="0"/>
                        </a:rPr>
                        <a:t>DERS SAYILARI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a:txBody>
                    <a:bodyPr/>
                    <a:lstStyle/>
                    <a:p>
                      <a:pPr algn="l" fontAlgn="b"/>
                      <a:endParaRPr lang="tr-TR" sz="18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tr-TR" sz="18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277424801"/>
                  </a:ext>
                </a:extLst>
              </a:tr>
              <a:tr h="369801">
                <a:tc>
                  <a:txBody>
                    <a:bodyPr/>
                    <a:lstStyle/>
                    <a:p>
                      <a:pPr algn="l" fontAlgn="b"/>
                      <a:r>
                        <a:rPr lang="tr-TR" sz="1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a:solidFill>
                            <a:srgbClr val="000000"/>
                          </a:solidFill>
                          <a:effectLst/>
                          <a:latin typeface="Calibri" panose="020F0502020204030204" pitchFamily="34" charset="0"/>
                        </a:rPr>
                        <a:t>EYL GEREK YOK</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tr-TR" sz="1800" b="0" i="0" u="none" strike="noStrike">
                          <a:solidFill>
                            <a:srgbClr val="000000"/>
                          </a:solidFill>
                          <a:effectLst/>
                          <a:latin typeface="Calibri" panose="020F0502020204030204" pitchFamily="34" charset="0"/>
                        </a:rPr>
                        <a:t>DÜŞÜK ÖNC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tr-TR" sz="1800" b="0" i="0" u="none" strike="noStrike">
                          <a:solidFill>
                            <a:srgbClr val="000000"/>
                          </a:solidFill>
                          <a:effectLst/>
                          <a:latin typeface="Calibri" panose="020F0502020204030204" pitchFamily="34" charset="0"/>
                        </a:rPr>
                        <a:t>ORTA ÖNC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YÜKSEK ÖNC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tr-TR" sz="1800" b="0" i="0" u="none" strike="noStrike">
                          <a:solidFill>
                            <a:srgbClr val="000000"/>
                          </a:solidFill>
                          <a:effectLst/>
                          <a:latin typeface="Calibri" panose="020F0502020204030204" pitchFamily="34" charset="0"/>
                        </a:rPr>
                        <a:t>ORTALAMA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l" fontAlgn="b"/>
                      <a:endParaRPr lang="tr-TR" sz="18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007035365"/>
                  </a:ext>
                </a:extLst>
              </a:tr>
              <a:tr h="369801">
                <a:tc>
                  <a:txBody>
                    <a:bodyPr/>
                    <a:lstStyle/>
                    <a:p>
                      <a:pPr algn="l" fontAlgn="b"/>
                      <a:r>
                        <a:rPr lang="tr-TR" sz="1800" b="0" i="0" u="none" strike="noStrike">
                          <a:solidFill>
                            <a:srgbClr val="000000"/>
                          </a:solidFill>
                          <a:effectLst/>
                          <a:latin typeface="Calibri" panose="020F0502020204030204" pitchFamily="34" charset="0"/>
                        </a:rPr>
                        <a:t>Ders Değerlendirme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a:solidFill>
                            <a:srgbClr val="000000"/>
                          </a:solidFill>
                          <a:effectLst/>
                          <a:latin typeface="Calibri" panose="020F0502020204030204" pitchFamily="34" charset="0"/>
                        </a:rPr>
                        <a:t>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a:solidFill>
                            <a:srgbClr val="000000"/>
                          </a:solidFill>
                          <a:effectLst/>
                          <a:latin typeface="Calibri" panose="020F0502020204030204" pitchFamily="34" charset="0"/>
                        </a:rPr>
                        <a:t>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a:solidFill>
                            <a:srgbClr val="000000"/>
                          </a:solidFill>
                          <a:effectLst/>
                          <a:latin typeface="Calibri" panose="020F0502020204030204" pitchFamily="34" charset="0"/>
                        </a:rPr>
                        <a:t>81,32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l" fontAlgn="b"/>
                      <a:r>
                        <a:rPr lang="tr-TR" sz="1800" b="0" i="0" u="none" strike="noStrike">
                          <a:solidFill>
                            <a:srgbClr val="000000"/>
                          </a:solidFill>
                          <a:effectLst/>
                          <a:latin typeface="Calibri" panose="020F0502020204030204" pitchFamily="34" charset="0"/>
                        </a:rPr>
                        <a:t>Eyleme gerek yok</a:t>
                      </a: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211607712"/>
                  </a:ext>
                </a:extLst>
              </a:tr>
              <a:tr h="369801">
                <a:tc>
                  <a:txBody>
                    <a:bodyPr/>
                    <a:lstStyle/>
                    <a:p>
                      <a:pPr algn="l" fontAlgn="b"/>
                      <a:r>
                        <a:rPr lang="tr-TR" sz="1800" b="0" i="0" u="none" strike="noStrike">
                          <a:solidFill>
                            <a:srgbClr val="000000"/>
                          </a:solidFill>
                          <a:effectLst/>
                          <a:latin typeface="Calibri" panose="020F0502020204030204" pitchFamily="34" charset="0"/>
                        </a:rPr>
                        <a:t>Ders Çıktısına Ulaşma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a:solidFill>
                            <a:srgbClr val="000000"/>
                          </a:solidFill>
                          <a:effectLst/>
                          <a:latin typeface="Calibri" panose="020F0502020204030204" pitchFamily="34" charset="0"/>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a:solidFill>
                            <a:srgbClr val="000000"/>
                          </a:solidFill>
                          <a:effectLst/>
                          <a:latin typeface="Calibri" panose="020F0502020204030204" pitchFamily="34" charset="0"/>
                        </a:rPr>
                        <a:t>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a:solidFill>
                            <a:srgbClr val="000000"/>
                          </a:solidFill>
                          <a:effectLst/>
                          <a:latin typeface="Calibri" panose="020F0502020204030204" pitchFamily="34" charset="0"/>
                        </a:rPr>
                        <a:t>81,40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l" fontAlgn="b"/>
                      <a:r>
                        <a:rPr lang="tr-TR" sz="1800" b="0" i="0" u="none" strike="noStrike">
                          <a:solidFill>
                            <a:srgbClr val="000000"/>
                          </a:solidFill>
                          <a:effectLst/>
                          <a:latin typeface="Calibri" panose="020F0502020204030204" pitchFamily="34" charset="0"/>
                        </a:rPr>
                        <a:t>Eyleme gerek yok</a:t>
                      </a: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378781748"/>
                  </a:ext>
                </a:extLst>
              </a:tr>
              <a:tr h="369801">
                <a:tc>
                  <a:txBody>
                    <a:bodyPr/>
                    <a:lstStyle/>
                    <a:p>
                      <a:pPr algn="l" fontAlgn="b"/>
                      <a:r>
                        <a:rPr lang="tr-TR" sz="1800" b="0" i="0" u="none" strike="noStrike">
                          <a:solidFill>
                            <a:srgbClr val="000000"/>
                          </a:solidFill>
                          <a:effectLst/>
                          <a:latin typeface="Calibri" panose="020F0502020204030204" pitchFamily="34" charset="0"/>
                        </a:rPr>
                        <a:t>İş Yükü Farkı</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a:solidFill>
                            <a:srgbClr val="000000"/>
                          </a:solidFill>
                          <a:effectLst/>
                          <a:latin typeface="Calibri" panose="020F0502020204030204" pitchFamily="34" charset="0"/>
                        </a:rPr>
                        <a:t>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a:solidFill>
                            <a:srgbClr val="000000"/>
                          </a:solidFill>
                          <a:effectLst/>
                          <a:latin typeface="Calibri" panose="020F0502020204030204" pitchFamily="34" charset="0"/>
                        </a:rPr>
                        <a:t>81,61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l" fontAlgn="b"/>
                      <a:r>
                        <a:rPr lang="tr-TR" sz="1800" b="0" i="0" u="none" strike="noStrike">
                          <a:solidFill>
                            <a:srgbClr val="000000"/>
                          </a:solidFill>
                          <a:effectLst/>
                          <a:latin typeface="Calibri" panose="020F0502020204030204" pitchFamily="34" charset="0"/>
                        </a:rPr>
                        <a:t>Eyleme gerek yok</a:t>
                      </a: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008409047"/>
                  </a:ext>
                </a:extLst>
              </a:tr>
              <a:tr h="369801">
                <a:tc>
                  <a:txBody>
                    <a:bodyPr/>
                    <a:lstStyle/>
                    <a:p>
                      <a:pPr algn="l" fontAlgn="b"/>
                      <a:endParaRPr lang="tr-TR" sz="18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tr-TR" sz="18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tr-TR" sz="18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tr-TR" sz="18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tr-TR" sz="18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tr-TR" sz="18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tr-TR" sz="18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4092859023"/>
                  </a:ext>
                </a:extLst>
              </a:tr>
              <a:tr h="369801">
                <a:tc>
                  <a:txBody>
                    <a:bodyPr/>
                    <a:lstStyle/>
                    <a:p>
                      <a:pPr algn="l" fontAlgn="b"/>
                      <a:endParaRPr lang="tr-TR" sz="18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tr-TR" sz="18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tr-TR" sz="18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tr-TR" sz="18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tr-TR" sz="18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tr-TR" sz="18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tr-TR" sz="18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259926069"/>
                  </a:ext>
                </a:extLst>
              </a:tr>
              <a:tr h="369801">
                <a:tc>
                  <a:txBody>
                    <a:bodyPr/>
                    <a:lstStyle/>
                    <a:p>
                      <a:pPr algn="l" fontAlgn="b"/>
                      <a:endParaRPr lang="tr-TR" sz="18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tr-TR" sz="18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tr-TR" sz="18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tr-TR" sz="18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tr-TR" sz="18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tr-TR" sz="18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tr-TR" sz="18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237337681"/>
                  </a:ext>
                </a:extLst>
              </a:tr>
              <a:tr h="369801">
                <a:tc>
                  <a:txBody>
                    <a:bodyPr/>
                    <a:lstStyle/>
                    <a:p>
                      <a:pPr algn="l" fontAlgn="b"/>
                      <a:endParaRPr lang="tr-TR" sz="1800" b="0" i="0" u="none" strike="noStrike">
                        <a:solidFill>
                          <a:srgbClr val="000000"/>
                        </a:solidFill>
                        <a:effectLst/>
                        <a:latin typeface="Calibri" panose="020F0502020204030204"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a:solidFill>
                            <a:srgbClr val="000000"/>
                          </a:solidFill>
                          <a:effectLst/>
                          <a:latin typeface="Calibri" panose="020F0502020204030204" pitchFamily="34" charset="0"/>
                        </a:rPr>
                        <a:t>EYL GEREK YOK</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tr-TR" sz="1800" b="0" i="0" u="none" strike="noStrike">
                          <a:solidFill>
                            <a:srgbClr val="000000"/>
                          </a:solidFill>
                          <a:effectLst/>
                          <a:latin typeface="Calibri" panose="020F0502020204030204" pitchFamily="34" charset="0"/>
                        </a:rPr>
                        <a:t>DÜŞÜK ÖNC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tr-TR" sz="1800" b="0" i="0" u="none" strike="noStrike">
                          <a:solidFill>
                            <a:srgbClr val="000000"/>
                          </a:solidFill>
                          <a:effectLst/>
                          <a:latin typeface="Calibri" panose="020F0502020204030204" pitchFamily="34" charset="0"/>
                        </a:rPr>
                        <a:t>ORTA ÖNC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ctr" fontAlgn="ctr"/>
                      <a:r>
                        <a:rPr lang="tr-TR" sz="1800" b="0" i="0" u="none" strike="noStrike">
                          <a:solidFill>
                            <a:srgbClr val="000000"/>
                          </a:solidFill>
                          <a:effectLst/>
                          <a:latin typeface="Calibri" panose="020F0502020204030204" pitchFamily="34" charset="0"/>
                        </a:rPr>
                        <a:t>YÜKSEK ÖNC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r>
                        <a:rPr lang="tr-TR" sz="1800" b="0" i="0" u="none" strike="noStrike">
                          <a:solidFill>
                            <a:srgbClr val="000000"/>
                          </a:solidFill>
                          <a:effectLst/>
                          <a:latin typeface="Calibri" panose="020F0502020204030204" pitchFamily="34" charset="0"/>
                        </a:rPr>
                        <a:t>ORTALAMA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l" fontAlgn="b"/>
                      <a:endParaRPr lang="tr-TR" sz="18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430683197"/>
                  </a:ext>
                </a:extLst>
              </a:tr>
              <a:tr h="369801">
                <a:tc>
                  <a:txBody>
                    <a:bodyPr/>
                    <a:lstStyle/>
                    <a:p>
                      <a:pPr algn="l" fontAlgn="b"/>
                      <a:r>
                        <a:rPr lang="tr-TR" sz="1800" b="0" i="0" u="none" strike="noStrike">
                          <a:solidFill>
                            <a:srgbClr val="000000"/>
                          </a:solidFill>
                          <a:effectLst/>
                          <a:latin typeface="Calibri" panose="020F0502020204030204" pitchFamily="34" charset="0"/>
                        </a:rPr>
                        <a:t>Ders Başarısı, Ham Puan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a:solidFill>
                            <a:srgbClr val="000000"/>
                          </a:solidFill>
                          <a:effectLst/>
                          <a:latin typeface="Calibri" panose="020F0502020204030204" pitchFamily="34" charset="0"/>
                        </a:rPr>
                        <a:t>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a:solidFill>
                            <a:srgbClr val="000000"/>
                          </a:solidFill>
                          <a:effectLst/>
                          <a:latin typeface="Calibri" panose="020F0502020204030204" pitchFamily="34" charset="0"/>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a:solidFill>
                            <a:srgbClr val="000000"/>
                          </a:solidFill>
                          <a:effectLst/>
                          <a:latin typeface="Calibri" panose="020F0502020204030204" pitchFamily="34" charset="0"/>
                        </a:rPr>
                        <a:t>72,56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l" fontAlgn="b"/>
                      <a:r>
                        <a:rPr lang="tr-TR" sz="1800" b="0" i="0" u="none" strike="noStrike">
                          <a:solidFill>
                            <a:srgbClr val="000000"/>
                          </a:solidFill>
                          <a:effectLst/>
                          <a:latin typeface="Calibri" panose="020F0502020204030204" pitchFamily="34" charset="0"/>
                        </a:rPr>
                        <a:t>Düşük Öncelikli</a:t>
                      </a: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744795922"/>
                  </a:ext>
                </a:extLst>
              </a:tr>
              <a:tr h="369801">
                <a:tc>
                  <a:txBody>
                    <a:bodyPr/>
                    <a:lstStyle/>
                    <a:p>
                      <a:pPr algn="l" fontAlgn="b"/>
                      <a:r>
                        <a:rPr lang="tr-TR" sz="1800" b="0" i="0" u="none" strike="noStrike">
                          <a:solidFill>
                            <a:srgbClr val="000000"/>
                          </a:solidFill>
                          <a:effectLst/>
                          <a:latin typeface="Calibri" panose="020F0502020204030204" pitchFamily="34" charset="0"/>
                        </a:rPr>
                        <a:t>Ders Başarısı, Harf Notu</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a:solidFill>
                            <a:srgbClr val="000000"/>
                          </a:solidFill>
                          <a:effectLst/>
                          <a:latin typeface="Calibri" panose="020F0502020204030204" pitchFamily="34" charset="0"/>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a:solidFill>
                            <a:srgbClr val="000000"/>
                          </a:solidFill>
                          <a:effectLst/>
                          <a:latin typeface="Calibri" panose="020F0502020204030204" pitchFamily="34" charset="0"/>
                        </a:rPr>
                        <a:t>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800" b="0" i="0" u="none" strike="noStrike">
                          <a:solidFill>
                            <a:srgbClr val="000000"/>
                          </a:solidFill>
                          <a:effectLst/>
                          <a:latin typeface="Calibri" panose="020F0502020204030204" pitchFamily="34" charset="0"/>
                        </a:rPr>
                        <a:t>2,83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l" fontAlgn="b"/>
                      <a:r>
                        <a:rPr lang="tr-TR" sz="1800" b="0" i="0" u="none" strike="noStrike" dirty="0">
                          <a:solidFill>
                            <a:srgbClr val="000000"/>
                          </a:solidFill>
                          <a:effectLst/>
                          <a:latin typeface="Calibri" panose="020F0502020204030204" pitchFamily="34" charset="0"/>
                        </a:rPr>
                        <a:t>Düşük Öncelikli</a:t>
                      </a: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747876248"/>
                  </a:ext>
                </a:extLst>
              </a:tr>
            </a:tbl>
          </a:graphicData>
        </a:graphic>
      </p:graphicFrame>
    </p:spTree>
    <p:extLst>
      <p:ext uri="{BB962C8B-B14F-4D97-AF65-F5344CB8AC3E}">
        <p14:creationId xmlns:p14="http://schemas.microsoft.com/office/powerpoint/2010/main" val="143138191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5094518"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3: </a:t>
            </a:r>
            <a:r>
              <a:rPr lang="tr-TR" sz="2800" dirty="0" smtClean="0">
                <a:solidFill>
                  <a:prstClr val="black"/>
                </a:solidFill>
                <a:latin typeface="Calibri" panose="020F0502020204030204"/>
              </a:rPr>
              <a:t>EĞİTİM PROGRAMI</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7" name="Resim 6"/>
          <p:cNvPicPr/>
          <p:nvPr/>
        </p:nvPicPr>
        <p:blipFill>
          <a:blip r:embed="rId3"/>
          <a:stretch>
            <a:fillRect/>
          </a:stretch>
        </p:blipFill>
        <p:spPr>
          <a:xfrm>
            <a:off x="39966" y="2018606"/>
            <a:ext cx="8674543" cy="4657965"/>
          </a:xfrm>
          <a:prstGeom prst="rect">
            <a:avLst/>
          </a:prstGeom>
        </p:spPr>
      </p:pic>
      <p:pic>
        <p:nvPicPr>
          <p:cNvPr id="5" name="Picture 4" descr="PUKÖ Döngüsü (PUKO) Nedir? - İdealkoç"/>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49491" y="2018606"/>
            <a:ext cx="4142509" cy="47561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029599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5094518" cy="523220"/>
          </a:xfrm>
          <a:prstGeom prst="rect">
            <a:avLst/>
          </a:prstGeom>
          <a:solidFill>
            <a:srgbClr val="FF0000"/>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1" i="0" u="none" strike="noStrike" kern="1200" cap="none" spc="0" normalizeH="0" baseline="0" noProof="0" dirty="0" smtClean="0">
                <a:ln>
                  <a:noFill/>
                </a:ln>
                <a:solidFill>
                  <a:schemeClr val="bg1"/>
                </a:solidFill>
                <a:effectLst/>
                <a:uLnTx/>
                <a:uFillTx/>
                <a:latin typeface="Calibri" panose="020F0502020204030204"/>
                <a:ea typeface="+mn-ea"/>
                <a:cs typeface="+mn-cs"/>
              </a:rPr>
              <a:t>ÖLÇÜT 4: ÖĞRENCİLER</a:t>
            </a:r>
            <a:endParaRPr kumimoji="0" lang="tr-TR" sz="2800" b="1" i="0" u="none" strike="noStrike" kern="1200" cap="none" spc="0" normalizeH="0" baseline="0" noProof="0" dirty="0">
              <a:ln>
                <a:noFill/>
              </a:ln>
              <a:solidFill>
                <a:schemeClr val="bg1"/>
              </a:solidFill>
              <a:effectLst/>
              <a:uLnTx/>
              <a:uFillTx/>
              <a:latin typeface="Calibri" panose="020F0502020204030204"/>
              <a:ea typeface="+mn-ea"/>
              <a:cs typeface="+mn-cs"/>
            </a:endParaRPr>
          </a:p>
        </p:txBody>
      </p:sp>
      <p:sp>
        <p:nvSpPr>
          <p:cNvPr id="2" name="Dikdörtgen 1"/>
          <p:cNvSpPr/>
          <p:nvPr/>
        </p:nvSpPr>
        <p:spPr>
          <a:xfrm>
            <a:off x="551543" y="2388160"/>
            <a:ext cx="11292114" cy="3416320"/>
          </a:xfrm>
          <a:prstGeom prst="rect">
            <a:avLst/>
          </a:prstGeom>
          <a:ln w="38100">
            <a:solidFill>
              <a:srgbClr val="FFC000"/>
            </a:solidFill>
          </a:ln>
        </p:spPr>
        <p:txBody>
          <a:bodyPr wrap="square">
            <a:spAutoFit/>
          </a:bodyPr>
          <a:lstStyle/>
          <a:p>
            <a:r>
              <a:rPr lang="tr-TR" sz="2400" b="1" dirty="0"/>
              <a:t>İlgili program, eğitim programının amaçları, özellikleri, kurumsal insan gücü ve alt yapısına uygun öğrenci sayısını belirliyor ve talep ediyor olmalıdır</a:t>
            </a:r>
            <a:r>
              <a:rPr lang="tr-TR" sz="2400" b="1" dirty="0" smtClean="0"/>
              <a:t>.</a:t>
            </a:r>
          </a:p>
          <a:p>
            <a:endParaRPr lang="tr-TR" sz="2400" dirty="0"/>
          </a:p>
          <a:p>
            <a:r>
              <a:rPr lang="tr-TR" sz="2400" dirty="0"/>
              <a:t>Programın öğrenci seçimi, alımı ve sayısı konusunda hem ulusal düzeyde politika ve önerilere sahip olması hem de uyguladığı eğitim programı zemininde değerlendirilmiş kurumsal olanakları doğrultusunda en etkin eğitim verebileceği azami öğrenci sayısını belirlemiş olması gerekir. Uygun öğrenci sayısını belirlemekte kullanılan analizin ne zaman, hangi ölçütlere göre ve nasıl yapıldığı kanıtlarıyla açıklanmalıdır. Bu analizin talebe dönüştüğünü gösteren belgeler de sunulmalıdır.</a:t>
            </a:r>
            <a:endParaRPr lang="tr-TR"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022054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Metin kutusu 4"/>
          <p:cNvSpPr txBox="1"/>
          <p:nvPr/>
        </p:nvSpPr>
        <p:spPr>
          <a:xfrm>
            <a:off x="161111" y="1382417"/>
            <a:ext cx="4628604" cy="461665"/>
          </a:xfrm>
          <a:prstGeom prst="rect">
            <a:avLst/>
          </a:prstGeom>
          <a:solidFill>
            <a:srgbClr val="FF0000"/>
          </a:solidFill>
          <a:ln w="38100">
            <a:solidFill>
              <a:srgbClr val="FFC000"/>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latin typeface="Calibri" panose="020F0502020204030204"/>
              </a:rPr>
              <a:t>Eğitim Programı Güvence Sistemi</a:t>
            </a:r>
            <a:endParaRPr kumimoji="0" lang="tr-TR" sz="2400" b="1" i="0" u="none" strike="noStrike" kern="1200" cap="none" spc="0" normalizeH="0" baseline="0" noProof="0" dirty="0">
              <a:ln>
                <a:noFill/>
              </a:ln>
              <a:solidFill>
                <a:schemeClr val="bg1"/>
              </a:solidFill>
              <a:effectLst/>
              <a:uLnTx/>
              <a:uFillTx/>
              <a:latin typeface="Calibri" panose="020F0502020204030204"/>
              <a:ea typeface="+mn-ea"/>
              <a:cs typeface="+mn-cs"/>
            </a:endParaRPr>
          </a:p>
        </p:txBody>
      </p:sp>
      <p:sp>
        <p:nvSpPr>
          <p:cNvPr id="4" name="Oval 3">
            <a:extLst>
              <a:ext uri="{FF2B5EF4-FFF2-40B4-BE49-F238E27FC236}">
                <a16:creationId xmlns:a16="http://schemas.microsoft.com/office/drawing/2014/main" id="{3C6ED02E-A961-43AE-B74B-E72AF739C2AC}"/>
              </a:ext>
            </a:extLst>
          </p:cNvPr>
          <p:cNvSpPr/>
          <p:nvPr/>
        </p:nvSpPr>
        <p:spPr>
          <a:xfrm>
            <a:off x="6975007" y="2684934"/>
            <a:ext cx="1739604" cy="1641620"/>
          </a:xfrm>
          <a:prstGeom prst="ellipse">
            <a:avLst/>
          </a:prstGeom>
          <a:solidFill>
            <a:schemeClr val="accent4">
              <a:lumMod val="50000"/>
            </a:schemeClr>
          </a:solidFill>
          <a:ln w="12700" cap="flat" cmpd="sng" algn="ctr">
            <a:solidFill>
              <a:srgbClr val="377DFF">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2000" b="0" i="0" u="none" strike="noStrike" kern="0" cap="none" spc="0" normalizeH="0" baseline="0" noProof="0" dirty="0" smtClean="0">
                <a:ln>
                  <a:noFill/>
                </a:ln>
                <a:solidFill>
                  <a:srgbClr val="FFFFFF"/>
                </a:solidFill>
                <a:effectLst/>
                <a:uLnTx/>
                <a:uFillTx/>
                <a:latin typeface="Calibri"/>
                <a:ea typeface="+mn-ea"/>
                <a:cs typeface="+mn-cs"/>
              </a:rPr>
              <a:t>Eğitim Programı Amaçları</a:t>
            </a:r>
          </a:p>
        </p:txBody>
      </p:sp>
      <p:sp>
        <p:nvSpPr>
          <p:cNvPr id="7" name="Dikdörtgen: Yuvarlatılmış Köşeler 9">
            <a:extLst>
              <a:ext uri="{FF2B5EF4-FFF2-40B4-BE49-F238E27FC236}">
                <a16:creationId xmlns:a16="http://schemas.microsoft.com/office/drawing/2014/main" id="{AA01CD8B-0F52-41FA-BAA1-7F8D5DB4B555}"/>
              </a:ext>
            </a:extLst>
          </p:cNvPr>
          <p:cNvSpPr/>
          <p:nvPr/>
        </p:nvSpPr>
        <p:spPr>
          <a:xfrm>
            <a:off x="9309379" y="1613249"/>
            <a:ext cx="2472436" cy="578408"/>
          </a:xfrm>
          <a:prstGeom prst="roundRect">
            <a:avLst/>
          </a:prstGeom>
          <a:solidFill>
            <a:schemeClr val="accent6">
              <a:lumMod val="50000"/>
            </a:schemeClr>
          </a:solidFill>
          <a:ln w="12700" cap="flat" cmpd="sng" algn="ctr">
            <a:solidFill>
              <a:srgbClr val="377DFF">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0" cap="none" spc="0" normalizeH="0" baseline="0" noProof="0" dirty="0" smtClean="0">
                <a:ln>
                  <a:noFill/>
                </a:ln>
                <a:solidFill>
                  <a:srgbClr val="FFFFFF"/>
                </a:solidFill>
                <a:effectLst/>
                <a:uLnTx/>
                <a:uFillTx/>
                <a:latin typeface="Calibri"/>
                <a:ea typeface="+mn-ea"/>
                <a:cs typeface="+mn-cs"/>
              </a:rPr>
              <a:t>Üniversite Misyonu</a:t>
            </a:r>
          </a:p>
        </p:txBody>
      </p:sp>
      <p:sp>
        <p:nvSpPr>
          <p:cNvPr id="8" name="Dikdörtgen: Yuvarlatılmış Köşeler 9">
            <a:extLst>
              <a:ext uri="{FF2B5EF4-FFF2-40B4-BE49-F238E27FC236}">
                <a16:creationId xmlns:a16="http://schemas.microsoft.com/office/drawing/2014/main" id="{AA01CD8B-0F52-41FA-BAA1-7F8D5DB4B555}"/>
              </a:ext>
            </a:extLst>
          </p:cNvPr>
          <p:cNvSpPr/>
          <p:nvPr/>
        </p:nvSpPr>
        <p:spPr>
          <a:xfrm>
            <a:off x="9309379" y="2655024"/>
            <a:ext cx="2472436" cy="578408"/>
          </a:xfrm>
          <a:prstGeom prst="roundRect">
            <a:avLst/>
          </a:prstGeom>
          <a:solidFill>
            <a:schemeClr val="accent2">
              <a:lumMod val="75000"/>
            </a:schemeClr>
          </a:solidFill>
          <a:ln w="12700" cap="flat" cmpd="sng" algn="ctr">
            <a:solidFill>
              <a:srgbClr val="377DFF">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0" cap="none" spc="0" normalizeH="0" baseline="0" noProof="0" dirty="0" smtClean="0">
                <a:ln>
                  <a:noFill/>
                </a:ln>
                <a:solidFill>
                  <a:srgbClr val="FFFFFF"/>
                </a:solidFill>
                <a:effectLst/>
                <a:uLnTx/>
                <a:uFillTx/>
                <a:latin typeface="Calibri"/>
                <a:ea typeface="+mn-ea"/>
                <a:cs typeface="+mn-cs"/>
              </a:rPr>
              <a:t>Fakülte Misyonu</a:t>
            </a:r>
          </a:p>
        </p:txBody>
      </p:sp>
      <p:sp>
        <p:nvSpPr>
          <p:cNvPr id="9" name="Dikdörtgen: Yuvarlatılmış Köşeler 9">
            <a:extLst>
              <a:ext uri="{FF2B5EF4-FFF2-40B4-BE49-F238E27FC236}">
                <a16:creationId xmlns:a16="http://schemas.microsoft.com/office/drawing/2014/main" id="{AA01CD8B-0F52-41FA-BAA1-7F8D5DB4B555}"/>
              </a:ext>
            </a:extLst>
          </p:cNvPr>
          <p:cNvSpPr/>
          <p:nvPr/>
        </p:nvSpPr>
        <p:spPr>
          <a:xfrm>
            <a:off x="9332119" y="3740341"/>
            <a:ext cx="2472436" cy="578408"/>
          </a:xfrm>
          <a:prstGeom prst="roundRect">
            <a:avLst/>
          </a:prstGeom>
          <a:solidFill>
            <a:schemeClr val="accent6">
              <a:lumMod val="75000"/>
            </a:schemeClr>
          </a:solidFill>
          <a:ln w="12700" cap="flat" cmpd="sng" algn="ctr">
            <a:solidFill>
              <a:srgbClr val="377DFF">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0" cap="none" spc="0" normalizeH="0" baseline="0" noProof="0" dirty="0" smtClean="0">
                <a:ln>
                  <a:noFill/>
                </a:ln>
                <a:solidFill>
                  <a:srgbClr val="FFFFFF"/>
                </a:solidFill>
                <a:effectLst/>
                <a:uLnTx/>
                <a:uFillTx/>
                <a:latin typeface="Calibri"/>
                <a:ea typeface="+mn-ea"/>
                <a:cs typeface="+mn-cs"/>
              </a:rPr>
              <a:t>Bölüm Misyonu</a:t>
            </a:r>
          </a:p>
        </p:txBody>
      </p:sp>
      <p:sp>
        <p:nvSpPr>
          <p:cNvPr id="10" name="Dikdörtgen: Yuvarlatılmış Köşeler 9">
            <a:extLst>
              <a:ext uri="{FF2B5EF4-FFF2-40B4-BE49-F238E27FC236}">
                <a16:creationId xmlns:a16="http://schemas.microsoft.com/office/drawing/2014/main" id="{AA01CD8B-0F52-41FA-BAA1-7F8D5DB4B555}"/>
              </a:ext>
            </a:extLst>
          </p:cNvPr>
          <p:cNvSpPr/>
          <p:nvPr/>
        </p:nvSpPr>
        <p:spPr>
          <a:xfrm>
            <a:off x="4083976" y="3330881"/>
            <a:ext cx="1882275" cy="578408"/>
          </a:xfrm>
          <a:prstGeom prst="roundRect">
            <a:avLst/>
          </a:prstGeom>
          <a:solidFill>
            <a:schemeClr val="accent4">
              <a:lumMod val="75000"/>
            </a:schemeClr>
          </a:solidFill>
          <a:ln w="12700" cap="flat" cmpd="sng" algn="ctr">
            <a:solidFill>
              <a:srgbClr val="377DFF">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0" cap="none" spc="0" normalizeH="0" baseline="0" noProof="0" dirty="0" smtClean="0">
                <a:ln>
                  <a:noFill/>
                </a:ln>
                <a:solidFill>
                  <a:srgbClr val="FFFFFF"/>
                </a:solidFill>
                <a:effectLst/>
                <a:uLnTx/>
                <a:uFillTx/>
                <a:latin typeface="Calibri"/>
                <a:ea typeface="+mn-ea"/>
                <a:cs typeface="+mn-cs"/>
              </a:rPr>
              <a:t>Eğitim Programı</a:t>
            </a:r>
          </a:p>
          <a:p>
            <a:pPr marL="0" marR="0" lvl="0" indent="0" algn="ctr" defTabSz="914400" rtl="0" eaLnBrk="1" fontAlgn="auto" latinLnBrk="0" hangingPunct="1">
              <a:lnSpc>
                <a:spcPct val="100000"/>
              </a:lnSpc>
              <a:spcBef>
                <a:spcPts val="0"/>
              </a:spcBef>
              <a:spcAft>
                <a:spcPts val="0"/>
              </a:spcAft>
              <a:buClrTx/>
              <a:buSzTx/>
              <a:buFontTx/>
              <a:buNone/>
              <a:tabLst/>
              <a:defRPr/>
            </a:pPr>
            <a:r>
              <a:rPr lang="tr-TR" kern="0" dirty="0" smtClean="0">
                <a:solidFill>
                  <a:srgbClr val="FFFFFF"/>
                </a:solidFill>
                <a:latin typeface="Calibri"/>
              </a:rPr>
              <a:t>(Müfredat)</a:t>
            </a:r>
            <a:endParaRPr kumimoji="0" lang="tr-TR" sz="1800" b="0" i="0" u="none" strike="noStrike" kern="0" cap="none" spc="0" normalizeH="0" baseline="0" noProof="0" dirty="0" smtClean="0">
              <a:ln>
                <a:noFill/>
              </a:ln>
              <a:solidFill>
                <a:srgbClr val="FFFFFF"/>
              </a:solidFill>
              <a:effectLst/>
              <a:uLnTx/>
              <a:uFillTx/>
              <a:latin typeface="Calibri"/>
              <a:ea typeface="+mn-ea"/>
              <a:cs typeface="+mn-cs"/>
            </a:endParaRPr>
          </a:p>
        </p:txBody>
      </p:sp>
      <p:sp>
        <p:nvSpPr>
          <p:cNvPr id="11" name="Dikdörtgen: Yuvarlatılmış Köşeler 9">
            <a:extLst>
              <a:ext uri="{FF2B5EF4-FFF2-40B4-BE49-F238E27FC236}">
                <a16:creationId xmlns:a16="http://schemas.microsoft.com/office/drawing/2014/main" id="{AA01CD8B-0F52-41FA-BAA1-7F8D5DB4B555}"/>
              </a:ext>
            </a:extLst>
          </p:cNvPr>
          <p:cNvSpPr/>
          <p:nvPr/>
        </p:nvSpPr>
        <p:spPr>
          <a:xfrm>
            <a:off x="333902" y="2133596"/>
            <a:ext cx="2472436" cy="578408"/>
          </a:xfrm>
          <a:prstGeom prst="roundRect">
            <a:avLst/>
          </a:prstGeom>
          <a:solidFill>
            <a:schemeClr val="accent1">
              <a:lumMod val="50000"/>
            </a:schemeClr>
          </a:solidFill>
          <a:ln w="12700" cap="flat" cmpd="sng" algn="ctr">
            <a:solidFill>
              <a:srgbClr val="377DFF">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0" cap="none" spc="0" normalizeH="0" baseline="0" noProof="0" dirty="0" smtClean="0">
                <a:ln>
                  <a:noFill/>
                </a:ln>
                <a:solidFill>
                  <a:srgbClr val="FFFFFF"/>
                </a:solidFill>
                <a:effectLst/>
                <a:uLnTx/>
                <a:uFillTx/>
                <a:latin typeface="Calibri"/>
                <a:ea typeface="+mn-ea"/>
                <a:cs typeface="+mn-cs"/>
              </a:rPr>
              <a:t>TYÇÇ</a:t>
            </a:r>
          </a:p>
        </p:txBody>
      </p:sp>
      <p:sp>
        <p:nvSpPr>
          <p:cNvPr id="12" name="Dikdörtgen: Yuvarlatılmış Köşeler 9">
            <a:extLst>
              <a:ext uri="{FF2B5EF4-FFF2-40B4-BE49-F238E27FC236}">
                <a16:creationId xmlns:a16="http://schemas.microsoft.com/office/drawing/2014/main" id="{AA01CD8B-0F52-41FA-BAA1-7F8D5DB4B555}"/>
              </a:ext>
            </a:extLst>
          </p:cNvPr>
          <p:cNvSpPr/>
          <p:nvPr/>
        </p:nvSpPr>
        <p:spPr>
          <a:xfrm>
            <a:off x="363004" y="3213496"/>
            <a:ext cx="2472436" cy="578408"/>
          </a:xfrm>
          <a:prstGeom prst="roundRect">
            <a:avLst/>
          </a:prstGeom>
          <a:solidFill>
            <a:schemeClr val="accent2"/>
          </a:solidFill>
          <a:ln w="12700" cap="flat" cmpd="sng" algn="ctr">
            <a:solidFill>
              <a:srgbClr val="377DFF">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0" cap="none" spc="0" normalizeH="0" baseline="0" noProof="0" dirty="0" smtClean="0">
                <a:ln>
                  <a:noFill/>
                </a:ln>
                <a:solidFill>
                  <a:srgbClr val="FFFFFF"/>
                </a:solidFill>
                <a:effectLst/>
                <a:uLnTx/>
                <a:uFillTx/>
                <a:latin typeface="Calibri"/>
                <a:ea typeface="+mn-ea"/>
                <a:cs typeface="+mn-cs"/>
              </a:rPr>
              <a:t>Program Çıktıları</a:t>
            </a:r>
          </a:p>
        </p:txBody>
      </p:sp>
      <p:sp>
        <p:nvSpPr>
          <p:cNvPr id="13" name="Dikdörtgen: Yuvarlatılmış Köşeler 9">
            <a:extLst>
              <a:ext uri="{FF2B5EF4-FFF2-40B4-BE49-F238E27FC236}">
                <a16:creationId xmlns:a16="http://schemas.microsoft.com/office/drawing/2014/main" id="{AA01CD8B-0F52-41FA-BAA1-7F8D5DB4B555}"/>
              </a:ext>
            </a:extLst>
          </p:cNvPr>
          <p:cNvSpPr/>
          <p:nvPr/>
        </p:nvSpPr>
        <p:spPr>
          <a:xfrm>
            <a:off x="363004" y="4246898"/>
            <a:ext cx="2472436" cy="578408"/>
          </a:xfrm>
          <a:prstGeom prst="roundRect">
            <a:avLst/>
          </a:prstGeom>
          <a:solidFill>
            <a:schemeClr val="accent1">
              <a:lumMod val="50000"/>
            </a:schemeClr>
          </a:solidFill>
          <a:ln w="12700" cap="flat" cmpd="sng" algn="ctr">
            <a:solidFill>
              <a:srgbClr val="377DFF">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0" cap="none" spc="0" normalizeH="0" baseline="0" noProof="0" dirty="0" smtClean="0">
                <a:ln>
                  <a:noFill/>
                </a:ln>
                <a:solidFill>
                  <a:srgbClr val="FFFFFF"/>
                </a:solidFill>
                <a:effectLst/>
                <a:uLnTx/>
                <a:uFillTx/>
                <a:latin typeface="Calibri"/>
                <a:ea typeface="+mn-ea"/>
                <a:cs typeface="+mn-cs"/>
              </a:rPr>
              <a:t>Ders</a:t>
            </a:r>
            <a:r>
              <a:rPr kumimoji="0" lang="tr-TR" sz="1800" b="0" i="0" u="none" strike="noStrike" kern="0" cap="none" spc="0" normalizeH="0" noProof="0" dirty="0" smtClean="0">
                <a:ln>
                  <a:noFill/>
                </a:ln>
                <a:solidFill>
                  <a:srgbClr val="FFFFFF"/>
                </a:solidFill>
                <a:effectLst/>
                <a:uLnTx/>
                <a:uFillTx/>
                <a:latin typeface="Calibri"/>
                <a:ea typeface="+mn-ea"/>
                <a:cs typeface="+mn-cs"/>
              </a:rPr>
              <a:t> Çıktıları</a:t>
            </a:r>
            <a:endParaRPr kumimoji="0" lang="tr-TR" sz="1800" b="0" i="0" u="none" strike="noStrike" kern="0" cap="none" spc="0" normalizeH="0" baseline="0" noProof="0" dirty="0" smtClean="0">
              <a:ln>
                <a:noFill/>
              </a:ln>
              <a:solidFill>
                <a:srgbClr val="FFFFFF"/>
              </a:solidFill>
              <a:effectLst/>
              <a:uLnTx/>
              <a:uFillTx/>
              <a:latin typeface="Calibri"/>
              <a:ea typeface="+mn-ea"/>
              <a:cs typeface="+mn-cs"/>
            </a:endParaRPr>
          </a:p>
        </p:txBody>
      </p:sp>
      <p:sp>
        <p:nvSpPr>
          <p:cNvPr id="14" name="Dikdörtgen: Yuvarlatılmış Köşeler 9">
            <a:extLst>
              <a:ext uri="{FF2B5EF4-FFF2-40B4-BE49-F238E27FC236}">
                <a16:creationId xmlns:a16="http://schemas.microsoft.com/office/drawing/2014/main" id="{AA01CD8B-0F52-41FA-BAA1-7F8D5DB4B555}"/>
              </a:ext>
            </a:extLst>
          </p:cNvPr>
          <p:cNvSpPr/>
          <p:nvPr/>
        </p:nvSpPr>
        <p:spPr>
          <a:xfrm>
            <a:off x="363004" y="5305035"/>
            <a:ext cx="2472436" cy="578408"/>
          </a:xfrm>
          <a:prstGeom prst="roundRect">
            <a:avLst/>
          </a:prstGeom>
          <a:solidFill>
            <a:schemeClr val="accent2"/>
          </a:solidFill>
          <a:ln w="12700" cap="flat" cmpd="sng" algn="ctr">
            <a:solidFill>
              <a:srgbClr val="377DFF">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0" cap="none" spc="0" normalizeH="0" baseline="0" noProof="0" dirty="0" smtClean="0">
                <a:ln>
                  <a:noFill/>
                </a:ln>
                <a:solidFill>
                  <a:srgbClr val="FFFFFF"/>
                </a:solidFill>
                <a:effectLst/>
                <a:uLnTx/>
                <a:uFillTx/>
                <a:latin typeface="Calibri"/>
                <a:ea typeface="+mn-ea"/>
                <a:cs typeface="+mn-cs"/>
              </a:rPr>
              <a:t>Dersler</a:t>
            </a:r>
          </a:p>
        </p:txBody>
      </p:sp>
      <p:sp>
        <p:nvSpPr>
          <p:cNvPr id="15" name="Dikdörtgen: Yuvarlatılmış Köşeler 9">
            <a:extLst>
              <a:ext uri="{FF2B5EF4-FFF2-40B4-BE49-F238E27FC236}">
                <a16:creationId xmlns:a16="http://schemas.microsoft.com/office/drawing/2014/main" id="{AA01CD8B-0F52-41FA-BAA1-7F8D5DB4B555}"/>
              </a:ext>
            </a:extLst>
          </p:cNvPr>
          <p:cNvSpPr/>
          <p:nvPr/>
        </p:nvSpPr>
        <p:spPr>
          <a:xfrm>
            <a:off x="3135207" y="5779588"/>
            <a:ext cx="1654508" cy="578408"/>
          </a:xfrm>
          <a:prstGeom prst="roundRect">
            <a:avLst/>
          </a:prstGeom>
          <a:solidFill>
            <a:srgbClr val="377DFF"/>
          </a:solidFill>
          <a:ln w="12700" cap="flat" cmpd="sng" algn="ctr">
            <a:solidFill>
              <a:srgbClr val="377DFF">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0" cap="none" spc="0" normalizeH="0" baseline="0" noProof="0" dirty="0" smtClean="0">
                <a:ln>
                  <a:noFill/>
                </a:ln>
                <a:solidFill>
                  <a:srgbClr val="FFFFFF"/>
                </a:solidFill>
                <a:effectLst/>
                <a:uLnTx/>
                <a:uFillTx/>
                <a:latin typeface="Calibri"/>
                <a:ea typeface="+mn-ea"/>
                <a:cs typeface="+mn-cs"/>
              </a:rPr>
              <a:t>Eğitim Kadrosu</a:t>
            </a:r>
          </a:p>
        </p:txBody>
      </p:sp>
      <p:sp>
        <p:nvSpPr>
          <p:cNvPr id="16" name="Dikdörtgen: Yuvarlatılmış Köşeler 9">
            <a:extLst>
              <a:ext uri="{FF2B5EF4-FFF2-40B4-BE49-F238E27FC236}">
                <a16:creationId xmlns:a16="http://schemas.microsoft.com/office/drawing/2014/main" id="{AA01CD8B-0F52-41FA-BAA1-7F8D5DB4B555}"/>
              </a:ext>
            </a:extLst>
          </p:cNvPr>
          <p:cNvSpPr/>
          <p:nvPr/>
        </p:nvSpPr>
        <p:spPr>
          <a:xfrm>
            <a:off x="5688382" y="5752817"/>
            <a:ext cx="1960363" cy="578408"/>
          </a:xfrm>
          <a:prstGeom prst="roundRect">
            <a:avLst/>
          </a:prstGeom>
          <a:solidFill>
            <a:srgbClr val="377DFF"/>
          </a:solidFill>
          <a:ln w="12700" cap="flat" cmpd="sng" algn="ctr">
            <a:solidFill>
              <a:srgbClr val="377DFF">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0" cap="none" spc="0" normalizeH="0" baseline="0" noProof="0" dirty="0" smtClean="0">
                <a:ln>
                  <a:noFill/>
                </a:ln>
                <a:solidFill>
                  <a:srgbClr val="FFFFFF"/>
                </a:solidFill>
                <a:effectLst/>
                <a:uLnTx/>
                <a:uFillTx/>
                <a:latin typeface="Calibri"/>
                <a:ea typeface="+mn-ea"/>
                <a:cs typeface="+mn-cs"/>
              </a:rPr>
              <a:t>Öğrencilere sunulan destekler</a:t>
            </a:r>
          </a:p>
        </p:txBody>
      </p:sp>
      <p:sp>
        <p:nvSpPr>
          <p:cNvPr id="17" name="Dikdörtgen: Yuvarlatılmış Köşeler 9">
            <a:extLst>
              <a:ext uri="{FF2B5EF4-FFF2-40B4-BE49-F238E27FC236}">
                <a16:creationId xmlns:a16="http://schemas.microsoft.com/office/drawing/2014/main" id="{AA01CD8B-0F52-41FA-BAA1-7F8D5DB4B555}"/>
              </a:ext>
            </a:extLst>
          </p:cNvPr>
          <p:cNvSpPr/>
          <p:nvPr/>
        </p:nvSpPr>
        <p:spPr>
          <a:xfrm>
            <a:off x="8714611" y="5752817"/>
            <a:ext cx="1960363" cy="578408"/>
          </a:xfrm>
          <a:prstGeom prst="roundRect">
            <a:avLst/>
          </a:prstGeom>
          <a:solidFill>
            <a:srgbClr val="377DFF"/>
          </a:solidFill>
          <a:ln w="12700" cap="flat" cmpd="sng" algn="ctr">
            <a:solidFill>
              <a:srgbClr val="377DFF">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0" cap="none" spc="0" normalizeH="0" baseline="0" noProof="0" dirty="0" smtClean="0">
                <a:ln>
                  <a:noFill/>
                </a:ln>
                <a:solidFill>
                  <a:srgbClr val="FFFFFF"/>
                </a:solidFill>
                <a:effectLst/>
                <a:uLnTx/>
                <a:uFillTx/>
                <a:latin typeface="Calibri"/>
                <a:ea typeface="+mn-ea"/>
                <a:cs typeface="+mn-cs"/>
              </a:rPr>
              <a:t>Altyapı ve Olanaklar</a:t>
            </a:r>
          </a:p>
        </p:txBody>
      </p:sp>
      <p:sp>
        <p:nvSpPr>
          <p:cNvPr id="18" name="Yukarı Aşağı Ok 17"/>
          <p:cNvSpPr/>
          <p:nvPr/>
        </p:nvSpPr>
        <p:spPr>
          <a:xfrm>
            <a:off x="1436917" y="2741032"/>
            <a:ext cx="290286" cy="423085"/>
          </a:xfrm>
          <a:prstGeom prst="upDown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9" name="Yukarı Aşağı Ok 18"/>
          <p:cNvSpPr/>
          <p:nvPr/>
        </p:nvSpPr>
        <p:spPr>
          <a:xfrm>
            <a:off x="1436917" y="3788652"/>
            <a:ext cx="290286" cy="423085"/>
          </a:xfrm>
          <a:prstGeom prst="upDown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0" name="Yukarı Aşağı Ok 19"/>
          <p:cNvSpPr/>
          <p:nvPr/>
        </p:nvSpPr>
        <p:spPr>
          <a:xfrm>
            <a:off x="1436917" y="4852218"/>
            <a:ext cx="290286" cy="423085"/>
          </a:xfrm>
          <a:prstGeom prst="upDown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1" name="Yukarı Aşağı Ok 20"/>
          <p:cNvSpPr/>
          <p:nvPr/>
        </p:nvSpPr>
        <p:spPr>
          <a:xfrm>
            <a:off x="10370177" y="2194032"/>
            <a:ext cx="290286" cy="423085"/>
          </a:xfrm>
          <a:prstGeom prst="upDown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2" name="Yukarı Aşağı Ok 21"/>
          <p:cNvSpPr/>
          <p:nvPr/>
        </p:nvSpPr>
        <p:spPr>
          <a:xfrm>
            <a:off x="10417616" y="3274994"/>
            <a:ext cx="290286" cy="423085"/>
          </a:xfrm>
          <a:prstGeom prst="upDown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3" name="Sol Sağ Ok 22"/>
          <p:cNvSpPr/>
          <p:nvPr/>
        </p:nvSpPr>
        <p:spPr>
          <a:xfrm>
            <a:off x="8757837" y="3875736"/>
            <a:ext cx="493486" cy="336001"/>
          </a:xfrm>
          <a:prstGeom prst="leftRight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4" name="Sol Sağ Ok 23"/>
          <p:cNvSpPr/>
          <p:nvPr/>
        </p:nvSpPr>
        <p:spPr>
          <a:xfrm>
            <a:off x="6133496" y="3452084"/>
            <a:ext cx="493486" cy="336001"/>
          </a:xfrm>
          <a:prstGeom prst="leftRight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5" name="Sol Sağ Ok 24"/>
          <p:cNvSpPr/>
          <p:nvPr/>
        </p:nvSpPr>
        <p:spPr>
          <a:xfrm>
            <a:off x="2979964" y="3394475"/>
            <a:ext cx="922737" cy="370550"/>
          </a:xfrm>
          <a:prstGeom prst="leftRight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27" name="Dirsek Bağlayıcısı 26"/>
          <p:cNvCxnSpPr>
            <a:stCxn id="15" idx="1"/>
            <a:endCxn id="14" idx="2"/>
          </p:cNvCxnSpPr>
          <p:nvPr/>
        </p:nvCxnSpPr>
        <p:spPr>
          <a:xfrm rot="10800000">
            <a:off x="1599223" y="5883444"/>
            <a:ext cx="1535985" cy="185349"/>
          </a:xfrm>
          <a:prstGeom prst="bentConnector2">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9" name="Dirsek Bağlayıcısı 28"/>
          <p:cNvCxnSpPr>
            <a:stCxn id="16" idx="0"/>
          </p:cNvCxnSpPr>
          <p:nvPr/>
        </p:nvCxnSpPr>
        <p:spPr>
          <a:xfrm rot="5400000" flipH="1" flipV="1">
            <a:off x="6441620" y="4545693"/>
            <a:ext cx="1434068" cy="980181"/>
          </a:xfrm>
          <a:prstGeom prst="bentConnector3">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1" name="Sol Sağ Ok 30"/>
          <p:cNvSpPr/>
          <p:nvPr/>
        </p:nvSpPr>
        <p:spPr>
          <a:xfrm>
            <a:off x="4992305" y="5874020"/>
            <a:ext cx="493486" cy="336001"/>
          </a:xfrm>
          <a:prstGeom prst="leftRight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2" name="Sol Sağ Ok 31"/>
          <p:cNvSpPr/>
          <p:nvPr/>
        </p:nvSpPr>
        <p:spPr>
          <a:xfrm>
            <a:off x="7934935" y="5874020"/>
            <a:ext cx="493486" cy="336001"/>
          </a:xfrm>
          <a:prstGeom prst="leftRight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36" name="Dirsek Bağlayıcısı 35"/>
          <p:cNvCxnSpPr>
            <a:stCxn id="17" idx="0"/>
          </p:cNvCxnSpPr>
          <p:nvPr/>
        </p:nvCxnSpPr>
        <p:spPr>
          <a:xfrm rot="16200000" flipV="1">
            <a:off x="8274193" y="4332216"/>
            <a:ext cx="1434067" cy="1407135"/>
          </a:xfrm>
          <a:prstGeom prst="bentConnector3">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8" name="5-Nokta Yıldız 37"/>
          <p:cNvSpPr/>
          <p:nvPr/>
        </p:nvSpPr>
        <p:spPr>
          <a:xfrm>
            <a:off x="7340233" y="1784167"/>
            <a:ext cx="870857" cy="653143"/>
          </a:xfrm>
          <a:prstGeom prst="star5">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9" name="5-Nokta Yıldız 38"/>
          <p:cNvSpPr/>
          <p:nvPr/>
        </p:nvSpPr>
        <p:spPr>
          <a:xfrm>
            <a:off x="6777888" y="1268328"/>
            <a:ext cx="870857" cy="653143"/>
          </a:xfrm>
          <a:prstGeom prst="star5">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0" name="5-Nokta Yıldız 39"/>
          <p:cNvSpPr/>
          <p:nvPr/>
        </p:nvSpPr>
        <p:spPr>
          <a:xfrm>
            <a:off x="7831643" y="1286264"/>
            <a:ext cx="870857" cy="653143"/>
          </a:xfrm>
          <a:prstGeom prst="star5">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1" name="5-Nokta Yıldız 40"/>
          <p:cNvSpPr/>
          <p:nvPr/>
        </p:nvSpPr>
        <p:spPr>
          <a:xfrm>
            <a:off x="6605125" y="1921471"/>
            <a:ext cx="870857" cy="653143"/>
          </a:xfrm>
          <a:prstGeom prst="star5">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2" name="5-Nokta Yıldız 41"/>
          <p:cNvSpPr/>
          <p:nvPr/>
        </p:nvSpPr>
        <p:spPr>
          <a:xfrm>
            <a:off x="8220248" y="1900950"/>
            <a:ext cx="870857" cy="653143"/>
          </a:xfrm>
          <a:prstGeom prst="star5">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49624289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5094518"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4: ÖĞRENCİLER</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Dikdörtgen 1"/>
          <p:cNvSpPr/>
          <p:nvPr/>
        </p:nvSpPr>
        <p:spPr>
          <a:xfrm>
            <a:off x="551543" y="2388160"/>
            <a:ext cx="11292114" cy="3046988"/>
          </a:xfrm>
          <a:prstGeom prst="rect">
            <a:avLst/>
          </a:prstGeom>
          <a:ln w="38100">
            <a:solidFill>
              <a:srgbClr val="FFC000"/>
            </a:solidFill>
          </a:ln>
        </p:spPr>
        <p:txBody>
          <a:bodyPr wrap="square">
            <a:spAutoFit/>
          </a:bodyPr>
          <a:lstStyle/>
          <a:p>
            <a:r>
              <a:rPr lang="tr-TR" sz="2400" b="1" dirty="0"/>
              <a:t>Öğrencilerin kabulünde göz önüne alınan gösterge(</a:t>
            </a:r>
            <a:r>
              <a:rPr lang="tr-TR" sz="2400" b="1" dirty="0" err="1"/>
              <a:t>ler</a:t>
            </a:r>
            <a:r>
              <a:rPr lang="tr-TR" sz="2400" b="1" dirty="0"/>
              <a:t>) izlenmeli ve bunların yıllara göre gelişimi/değişimi değerlendiriliyor olmalıdır</a:t>
            </a:r>
            <a:r>
              <a:rPr lang="tr-TR" sz="2400" b="1" dirty="0" smtClean="0"/>
              <a:t>.</a:t>
            </a:r>
          </a:p>
          <a:p>
            <a:endParaRPr lang="tr-TR" sz="2400" b="1" dirty="0"/>
          </a:p>
          <a:p>
            <a:r>
              <a:rPr lang="tr-TR" sz="2400" dirty="0"/>
              <a:t>Programa kabul edilen öğrencilerin özelliklerini (Merkezi Yerleştirme, Puan Türü, Özel Yetenek) açıklayınız. Kontenjanlar ve programa kabul edilen öğrenci sayılarıyla bu öğrencilerle ilgili göstergelerin (son beş yıla ilişkin kontenjanlar, programa yeni kayıt yaptıran öğrencilerin sayıları, YÖK Atlas içinde yer alan YKS puanları ve başarı sırası gibi veriler) yıllara göre değişiminin değerlendirmesini veriniz (</a:t>
            </a:r>
            <a:r>
              <a:rPr lang="tr-TR" sz="2400" dirty="0" err="1"/>
              <a:t>Bkz</a:t>
            </a:r>
            <a:r>
              <a:rPr lang="tr-TR" sz="2400" dirty="0"/>
              <a:t> Tablo 4.1).</a:t>
            </a:r>
          </a:p>
        </p:txBody>
      </p:sp>
    </p:spTree>
    <p:extLst>
      <p:ext uri="{BB962C8B-B14F-4D97-AF65-F5344CB8AC3E}">
        <p14:creationId xmlns:p14="http://schemas.microsoft.com/office/powerpoint/2010/main" val="402724295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5094518"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4: ÖĞRENCİLER</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4" name="Tablo 3"/>
          <p:cNvGraphicFramePr>
            <a:graphicFrameLocks noGrp="1"/>
          </p:cNvGraphicFramePr>
          <p:nvPr>
            <p:extLst>
              <p:ext uri="{D42A27DB-BD31-4B8C-83A1-F6EECF244321}">
                <p14:modId xmlns:p14="http://schemas.microsoft.com/office/powerpoint/2010/main" val="2922302616"/>
              </p:ext>
            </p:extLst>
          </p:nvPr>
        </p:nvGraphicFramePr>
        <p:xfrm>
          <a:off x="333827" y="2162629"/>
          <a:ext cx="11524343" cy="4064000"/>
        </p:xfrm>
        <a:graphic>
          <a:graphicData uri="http://schemas.openxmlformats.org/drawingml/2006/table">
            <a:tbl>
              <a:tblPr firstRow="1" firstCol="1" bandRow="1"/>
              <a:tblGrid>
                <a:gridCol w="1934269">
                  <a:extLst>
                    <a:ext uri="{9D8B030D-6E8A-4147-A177-3AD203B41FA5}">
                      <a16:colId xmlns:a16="http://schemas.microsoft.com/office/drawing/2014/main" val="4069045054"/>
                    </a:ext>
                  </a:extLst>
                </a:gridCol>
                <a:gridCol w="1235332">
                  <a:extLst>
                    <a:ext uri="{9D8B030D-6E8A-4147-A177-3AD203B41FA5}">
                      <a16:colId xmlns:a16="http://schemas.microsoft.com/office/drawing/2014/main" val="886744521"/>
                    </a:ext>
                  </a:extLst>
                </a:gridCol>
                <a:gridCol w="910243">
                  <a:extLst>
                    <a:ext uri="{9D8B030D-6E8A-4147-A177-3AD203B41FA5}">
                      <a16:colId xmlns:a16="http://schemas.microsoft.com/office/drawing/2014/main" val="4055423221"/>
                    </a:ext>
                  </a:extLst>
                </a:gridCol>
                <a:gridCol w="1007770">
                  <a:extLst>
                    <a:ext uri="{9D8B030D-6E8A-4147-A177-3AD203B41FA5}">
                      <a16:colId xmlns:a16="http://schemas.microsoft.com/office/drawing/2014/main" val="3521670230"/>
                    </a:ext>
                  </a:extLst>
                </a:gridCol>
                <a:gridCol w="1235332">
                  <a:extLst>
                    <a:ext uri="{9D8B030D-6E8A-4147-A177-3AD203B41FA5}">
                      <a16:colId xmlns:a16="http://schemas.microsoft.com/office/drawing/2014/main" val="1518525785"/>
                    </a:ext>
                  </a:extLst>
                </a:gridCol>
                <a:gridCol w="1121551">
                  <a:extLst>
                    <a:ext uri="{9D8B030D-6E8A-4147-A177-3AD203B41FA5}">
                      <a16:colId xmlns:a16="http://schemas.microsoft.com/office/drawing/2014/main" val="3097232556"/>
                    </a:ext>
                  </a:extLst>
                </a:gridCol>
                <a:gridCol w="959006">
                  <a:extLst>
                    <a:ext uri="{9D8B030D-6E8A-4147-A177-3AD203B41FA5}">
                      <a16:colId xmlns:a16="http://schemas.microsoft.com/office/drawing/2014/main" val="1880091001"/>
                    </a:ext>
                  </a:extLst>
                </a:gridCol>
                <a:gridCol w="780210">
                  <a:extLst>
                    <a:ext uri="{9D8B030D-6E8A-4147-A177-3AD203B41FA5}">
                      <a16:colId xmlns:a16="http://schemas.microsoft.com/office/drawing/2014/main" val="2836834595"/>
                    </a:ext>
                  </a:extLst>
                </a:gridCol>
                <a:gridCol w="780210">
                  <a:extLst>
                    <a:ext uri="{9D8B030D-6E8A-4147-A177-3AD203B41FA5}">
                      <a16:colId xmlns:a16="http://schemas.microsoft.com/office/drawing/2014/main" val="3134241271"/>
                    </a:ext>
                  </a:extLst>
                </a:gridCol>
                <a:gridCol w="780210">
                  <a:extLst>
                    <a:ext uri="{9D8B030D-6E8A-4147-A177-3AD203B41FA5}">
                      <a16:colId xmlns:a16="http://schemas.microsoft.com/office/drawing/2014/main" val="2426544687"/>
                    </a:ext>
                  </a:extLst>
                </a:gridCol>
                <a:gridCol w="780210">
                  <a:extLst>
                    <a:ext uri="{9D8B030D-6E8A-4147-A177-3AD203B41FA5}">
                      <a16:colId xmlns:a16="http://schemas.microsoft.com/office/drawing/2014/main" val="2893729744"/>
                    </a:ext>
                  </a:extLst>
                </a:gridCol>
              </a:tblGrid>
              <a:tr h="560552">
                <a:tc rowSpan="3">
                  <a:txBody>
                    <a:bodyPr/>
                    <a:lstStyle/>
                    <a:p>
                      <a:pPr algn="ctr">
                        <a:spcAft>
                          <a:spcPts val="0"/>
                        </a:spcAft>
                      </a:pPr>
                      <a:r>
                        <a:rPr lang="tr-TR" sz="11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Akademik Yıl</a:t>
                      </a:r>
                      <a:r>
                        <a:rPr lang="tr-TR" sz="1100" b="1" baseline="30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spcAft>
                          <a:spcPts val="0"/>
                        </a:spcAft>
                      </a:pPr>
                      <a:r>
                        <a:rPr lang="tr-TR" sz="11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Talep Edilen</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spcAft>
                          <a:spcPts val="0"/>
                        </a:spcAft>
                      </a:pPr>
                      <a:r>
                        <a:rPr lang="tr-TR" sz="11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Onaylanan</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rowSpan="3">
                  <a:txBody>
                    <a:bodyPr/>
                    <a:lstStyle/>
                    <a:p>
                      <a:pPr algn="ctr">
                        <a:spcAft>
                          <a:spcPts val="0"/>
                        </a:spcAft>
                      </a:pPr>
                      <a:r>
                        <a:rPr lang="tr-TR" sz="11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Kayıt Yaptıran Öğrenci</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gridSpan="2">
                  <a:txBody>
                    <a:bodyPr/>
                    <a:lstStyle/>
                    <a:p>
                      <a:pPr indent="419100">
                        <a:spcAft>
                          <a:spcPts val="0"/>
                        </a:spcAft>
                      </a:pPr>
                      <a:r>
                        <a:rPr lang="tr-TR" sz="11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YKS Puanı</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hMerge="1">
                  <a:txBody>
                    <a:bodyPr/>
                    <a:lstStyle/>
                    <a:p>
                      <a:endParaRPr lang="tr-TR"/>
                    </a:p>
                  </a:txBody>
                  <a:tcPr/>
                </a:tc>
                <a:tc gridSpan="2">
                  <a:txBody>
                    <a:bodyPr/>
                    <a:lstStyle/>
                    <a:p>
                      <a:pPr algn="ctr">
                        <a:spcAft>
                          <a:spcPts val="0"/>
                        </a:spcAft>
                      </a:pPr>
                      <a:r>
                        <a:rPr lang="tr-TR" sz="11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YKS Başarı</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hMerge="1">
                  <a:txBody>
                    <a:bodyPr/>
                    <a:lstStyle/>
                    <a:p>
                      <a:endParaRPr lang="tr-TR"/>
                    </a:p>
                  </a:txBody>
                  <a:tcPr/>
                </a:tc>
                <a:tc rowSpan="3">
                  <a:txBody>
                    <a:bodyPr/>
                    <a:lstStyle/>
                    <a:p>
                      <a:pPr algn="ctr">
                        <a:spcAft>
                          <a:spcPts val="0"/>
                        </a:spcAft>
                      </a:pPr>
                      <a:r>
                        <a:rPr lang="tr-TR" sz="11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Doluluk Oranı (%)</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rowSpan="2" gridSpan="2">
                  <a:txBody>
                    <a:bodyPr/>
                    <a:lstStyle/>
                    <a:p>
                      <a:pPr algn="ctr">
                        <a:spcAft>
                          <a:spcPts val="0"/>
                        </a:spcAft>
                      </a:pPr>
                      <a:r>
                        <a:rPr lang="tr-TR" sz="11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Tercih sırası ortalaması</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rowSpan="2" hMerge="1">
                  <a:txBody>
                    <a:bodyPr/>
                    <a:lstStyle/>
                    <a:p>
                      <a:endParaRPr lang="tr-TR"/>
                    </a:p>
                  </a:txBody>
                  <a:tcPr/>
                </a:tc>
                <a:extLst>
                  <a:ext uri="{0D108BD9-81ED-4DB2-BD59-A6C34878D82A}">
                    <a16:rowId xmlns:a16="http://schemas.microsoft.com/office/drawing/2014/main" val="433388065"/>
                  </a:ext>
                </a:extLst>
              </a:tr>
              <a:tr h="350345">
                <a:tc vMerge="1">
                  <a:txBody>
                    <a:bodyPr/>
                    <a:lstStyle/>
                    <a:p>
                      <a:endParaRPr lang="tr-TR"/>
                    </a:p>
                  </a:txBody>
                  <a:tcPr/>
                </a:tc>
                <a:tc rowSpan="2" gridSpan="2">
                  <a:txBody>
                    <a:bodyPr/>
                    <a:lstStyle/>
                    <a:p>
                      <a:pPr algn="ctr">
                        <a:spcAft>
                          <a:spcPts val="0"/>
                        </a:spcAft>
                      </a:pPr>
                      <a:r>
                        <a:rPr lang="tr-TR" sz="11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Kontenjanlar</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rowSpan="2" hMerge="1">
                  <a:txBody>
                    <a:bodyPr/>
                    <a:lstStyle/>
                    <a:p>
                      <a:endParaRPr lang="tr-TR"/>
                    </a:p>
                  </a:txBody>
                  <a:tcPr/>
                </a:tc>
                <a:tc vMerge="1">
                  <a:txBody>
                    <a:bodyPr/>
                    <a:lstStyle/>
                    <a:p>
                      <a:endParaRPr lang="tr-TR"/>
                    </a:p>
                  </a:txBody>
                  <a:tcPr/>
                </a:tc>
                <a:tc>
                  <a:txBody>
                    <a:bodyPr/>
                    <a:lstStyle/>
                    <a:p>
                      <a:pPr algn="ctr">
                        <a:spcAft>
                          <a:spcPts val="0"/>
                        </a:spcAft>
                      </a:pPr>
                      <a:r>
                        <a:rPr lang="tr-TR" sz="11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En</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spcAft>
                          <a:spcPts val="0"/>
                        </a:spcAft>
                      </a:pPr>
                      <a:r>
                        <a:rPr lang="tr-TR" sz="11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En</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spcAft>
                          <a:spcPts val="0"/>
                        </a:spcAft>
                      </a:pPr>
                      <a:r>
                        <a:rPr lang="tr-TR" sz="11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En</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spcAft>
                          <a:spcPts val="0"/>
                        </a:spcAft>
                      </a:pPr>
                      <a:r>
                        <a:rPr lang="tr-TR" sz="11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En</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vMerge="1">
                  <a:txBody>
                    <a:bodyPr/>
                    <a:lstStyle/>
                    <a:p>
                      <a:endParaRPr lang="tr-TR"/>
                    </a:p>
                  </a:txBody>
                  <a:tcPr/>
                </a:tc>
                <a:tc gridSpan="2" vMerge="1">
                  <a:txBody>
                    <a:bodyPr/>
                    <a:lstStyle/>
                    <a:p>
                      <a:endParaRPr lang="tr-TR"/>
                    </a:p>
                  </a:txBody>
                  <a:tcPr/>
                </a:tc>
                <a:tc hMerge="1" vMerge="1">
                  <a:txBody>
                    <a:bodyPr/>
                    <a:lstStyle/>
                    <a:p>
                      <a:endParaRPr lang="tr-TR"/>
                    </a:p>
                  </a:txBody>
                  <a:tcPr/>
                </a:tc>
                <a:extLst>
                  <a:ext uri="{0D108BD9-81ED-4DB2-BD59-A6C34878D82A}">
                    <a16:rowId xmlns:a16="http://schemas.microsoft.com/office/drawing/2014/main" val="769975916"/>
                  </a:ext>
                </a:extLst>
              </a:tr>
              <a:tr h="350345">
                <a:tc vMerge="1">
                  <a:txBody>
                    <a:bodyPr/>
                    <a:lstStyle/>
                    <a:p>
                      <a:endParaRPr lang="tr-TR"/>
                    </a:p>
                  </a:txBody>
                  <a:tcPr/>
                </a:tc>
                <a:tc gridSpan="2" vMerge="1">
                  <a:txBody>
                    <a:bodyPr/>
                    <a:lstStyle/>
                    <a:p>
                      <a:endParaRPr lang="tr-TR"/>
                    </a:p>
                  </a:txBody>
                  <a:tcPr/>
                </a:tc>
                <a:tc hMerge="1" vMerge="1">
                  <a:txBody>
                    <a:bodyPr/>
                    <a:lstStyle/>
                    <a:p>
                      <a:endParaRPr lang="tr-TR"/>
                    </a:p>
                  </a:txBody>
                  <a:tcPr/>
                </a:tc>
                <a:tc vMerge="1">
                  <a:txBody>
                    <a:bodyPr/>
                    <a:lstStyle/>
                    <a:p>
                      <a:endParaRPr lang="tr-TR"/>
                    </a:p>
                  </a:txBody>
                  <a:tcPr/>
                </a:tc>
                <a:tc>
                  <a:txBody>
                    <a:bodyPr/>
                    <a:lstStyle/>
                    <a:p>
                      <a:pPr algn="ctr">
                        <a:spcAft>
                          <a:spcPts val="0"/>
                        </a:spcAft>
                      </a:pPr>
                      <a:r>
                        <a:rPr lang="tr-TR" sz="11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yüksek</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spcAft>
                          <a:spcPts val="0"/>
                        </a:spcAft>
                      </a:pPr>
                      <a:r>
                        <a:rPr lang="tr-TR" sz="11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düşük</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spcAft>
                          <a:spcPts val="0"/>
                        </a:spcAft>
                      </a:pPr>
                      <a:r>
                        <a:rPr lang="tr-TR" sz="11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yüksek</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spcAft>
                          <a:spcPts val="0"/>
                        </a:spcAft>
                      </a:pPr>
                      <a:r>
                        <a:rPr lang="tr-TR" sz="11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düşük</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vMerge="1">
                  <a:txBody>
                    <a:bodyPr/>
                    <a:lstStyle/>
                    <a:p>
                      <a:endParaRPr lang="tr-TR"/>
                    </a:p>
                  </a:txBody>
                  <a:tcPr/>
                </a:tc>
                <a:tc>
                  <a:txBody>
                    <a:bodyPr/>
                    <a:lstStyle/>
                    <a:p>
                      <a:pPr algn="ctr">
                        <a:spcAft>
                          <a:spcPts val="0"/>
                        </a:spcAft>
                      </a:pPr>
                      <a:r>
                        <a:rPr lang="tr-TR" sz="11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Burslu</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spcAft>
                          <a:spcPts val="0"/>
                        </a:spcAft>
                      </a:pPr>
                      <a:r>
                        <a:rPr lang="tr-TR" sz="11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Ücretli </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extLst>
                  <a:ext uri="{0D108BD9-81ED-4DB2-BD59-A6C34878D82A}">
                    <a16:rowId xmlns:a16="http://schemas.microsoft.com/office/drawing/2014/main" val="1408189704"/>
                  </a:ext>
                </a:extLst>
              </a:tr>
              <a:tr h="840827">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[İçinde bulunulan akademik yıl] 2022-2023</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29</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29</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40.139.252</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24.748.645</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104507</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538985</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100,0</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2,5</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9,6</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3080204"/>
                  </a:ext>
                </a:extLst>
              </a:tr>
              <a:tr h="560552">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 önceki yıl] 2021-2022</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40</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40</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12</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33.073.534</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21.892.915</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115467</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384816</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30,0</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7,3</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6,9</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8616800"/>
                  </a:ext>
                </a:extLst>
              </a:tr>
              <a:tr h="560552">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 önceki yıl] 2020-2021</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36.711.156</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23.187.131</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135988</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525363</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100,0</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9,3</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23337076"/>
                  </a:ext>
                </a:extLst>
              </a:tr>
              <a:tr h="280275">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 önceki yıl]2019-2020</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22</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36.598.942</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22.585.003</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94415</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461744</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73,0</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75465526"/>
                  </a:ext>
                </a:extLst>
              </a:tr>
              <a:tr h="560552">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 önceki yıl] 2018-2019</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30</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22</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41.042.361</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22.778.229</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73,0</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tr-TR"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7158062"/>
                  </a:ext>
                </a:extLst>
              </a:tr>
            </a:tbl>
          </a:graphicData>
        </a:graphic>
      </p:graphicFrame>
      <p:sp>
        <p:nvSpPr>
          <p:cNvPr id="5" name="Rectangle 1"/>
          <p:cNvSpPr>
            <a:spLocks noChangeArrowheads="1"/>
          </p:cNvSpPr>
          <p:nvPr/>
        </p:nvSpPr>
        <p:spPr bwMode="auto">
          <a:xfrm>
            <a:off x="-255233" y="2785461"/>
            <a:ext cx="16245767" cy="509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80842" tIns="47610" rIns="1513998" bIns="0" numCol="1" anchor="ctr" anchorCtr="0" compatLnSpc="1">
            <a:prstTxWarp prst="textNoShape">
              <a:avLst/>
            </a:prstTxWarp>
            <a:spAutoFit/>
          </a:bodyPr>
          <a:lstStyle>
            <a:lvl1pPr indent="4191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19100" algn="l" defTabSz="914400" rtl="0" eaLnBrk="0" fontAlgn="base" latinLnBrk="0" hangingPunct="0">
              <a:lnSpc>
                <a:spcPct val="100000"/>
              </a:lnSpc>
              <a:spcBef>
                <a:spcPct val="0"/>
              </a:spcBef>
              <a:spcAft>
                <a:spcPct val="0"/>
              </a:spcAft>
              <a:buClrTx/>
              <a:buSzTx/>
              <a:buFontTx/>
              <a:buNone/>
              <a:tabLst/>
            </a:pPr>
            <a:endParaRPr kumimoji="0" lang="tr-TR" altLang="tr-TR" sz="12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endParaRPr>
          </a:p>
          <a:p>
            <a:pPr marL="0" marR="0" lvl="0" indent="41910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4232600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5094518"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4: ÖĞRENCİLER</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Dikdörtgen 1"/>
          <p:cNvSpPr/>
          <p:nvPr/>
        </p:nvSpPr>
        <p:spPr>
          <a:xfrm>
            <a:off x="551543" y="2200932"/>
            <a:ext cx="11292114" cy="830997"/>
          </a:xfrm>
          <a:prstGeom prst="rect">
            <a:avLst/>
          </a:prstGeom>
          <a:ln w="38100">
            <a:solidFill>
              <a:srgbClr val="FFC000"/>
            </a:solidFill>
          </a:ln>
        </p:spPr>
        <p:txBody>
          <a:bodyPr wrap="square">
            <a:spAutoFit/>
          </a:bodyPr>
          <a:lstStyle/>
          <a:p>
            <a:r>
              <a:rPr lang="tr-TR" sz="2400" b="1" dirty="0"/>
              <a:t>Öğrencilerin eğitim-öğretim süreçlerine ilişkin hak, görev ve sorumlulukları tanımlanmış ve ilgili yönetmelik, yönerge ve kararlar yayımlanmış olmalıdır</a:t>
            </a:r>
            <a:endParaRPr lang="tr-TR" sz="2400" b="1" dirty="0" smtClean="0"/>
          </a:p>
        </p:txBody>
      </p:sp>
      <p:sp>
        <p:nvSpPr>
          <p:cNvPr id="5" name="Dikdörtgen 4"/>
          <p:cNvSpPr/>
          <p:nvPr/>
        </p:nvSpPr>
        <p:spPr>
          <a:xfrm>
            <a:off x="551543" y="3285505"/>
            <a:ext cx="11292114" cy="3416320"/>
          </a:xfrm>
          <a:prstGeom prst="rect">
            <a:avLst/>
          </a:prstGeom>
          <a:ln w="38100">
            <a:solidFill>
              <a:srgbClr val="FFC000"/>
            </a:solidFill>
          </a:ln>
        </p:spPr>
        <p:txBody>
          <a:bodyPr wrap="square">
            <a:spAutoFit/>
          </a:bodyPr>
          <a:lstStyle/>
          <a:p>
            <a:r>
              <a:rPr lang="tr-TR" sz="2400" b="1" dirty="0"/>
              <a:t>Yatay ve dikey geçiş yoluyla öğrenci kabulünde, varsa çift ana dal veya yan dalda başka kurumlarda ve/veya programlarda alınmış dersler ve kazanılmış kredilerin tanınmasında esas alınan mevzuat, ilke ve kurallar ayrıntılı olarak tanımlanmış/belgelenmiş ve uygulanıyor olmalıdır</a:t>
            </a:r>
            <a:r>
              <a:rPr lang="tr-TR" sz="2400" b="1" dirty="0" smtClean="0"/>
              <a:t>.</a:t>
            </a:r>
          </a:p>
          <a:p>
            <a:endParaRPr lang="tr-TR" sz="2400" b="1" dirty="0"/>
          </a:p>
          <a:p>
            <a:r>
              <a:rPr lang="tr-TR" sz="2400" dirty="0"/>
              <a:t>Tablo 4.2’yi son beş yıl için doldurunuz. Yatay geçiş, dikey geçiş, çift ana dal ve yan dal uygulamaları ile başka programlarda ve/veya kurumlarda alınmış dersler ve  kazanılmış kredilerin değerlendirilmesinde esas alınan mevzuat, ilke ve kuralları özetleyiniz ve nasıl uygulandığını açıklayınız.</a:t>
            </a:r>
          </a:p>
        </p:txBody>
      </p:sp>
    </p:spTree>
    <p:extLst>
      <p:ext uri="{BB962C8B-B14F-4D97-AF65-F5344CB8AC3E}">
        <p14:creationId xmlns:p14="http://schemas.microsoft.com/office/powerpoint/2010/main" val="360418532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5094518"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4: ÖĞRENCİLER</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Dikdörtgen 1"/>
          <p:cNvSpPr/>
          <p:nvPr/>
        </p:nvSpPr>
        <p:spPr>
          <a:xfrm>
            <a:off x="551543" y="2200932"/>
            <a:ext cx="11292114" cy="830997"/>
          </a:xfrm>
          <a:prstGeom prst="rect">
            <a:avLst/>
          </a:prstGeom>
          <a:ln w="38100">
            <a:solidFill>
              <a:srgbClr val="FFC000"/>
            </a:solidFill>
          </a:ln>
        </p:spPr>
        <p:txBody>
          <a:bodyPr wrap="square">
            <a:spAutoFit/>
          </a:bodyPr>
          <a:lstStyle/>
          <a:p>
            <a:r>
              <a:rPr lang="tr-TR" sz="2400" b="1" dirty="0"/>
              <a:t>Belirli bir politika ve plan çerçevesinde öğrencilere ulusal ve uluslararası değişim fırsatları sunulmuş ve bu konuda idari destek sağlanmış olmalıdır.</a:t>
            </a:r>
          </a:p>
        </p:txBody>
      </p:sp>
      <p:sp>
        <p:nvSpPr>
          <p:cNvPr id="5" name="Dikdörtgen 4"/>
          <p:cNvSpPr/>
          <p:nvPr/>
        </p:nvSpPr>
        <p:spPr>
          <a:xfrm>
            <a:off x="551543" y="3285505"/>
            <a:ext cx="11292114" cy="2308324"/>
          </a:xfrm>
          <a:prstGeom prst="rect">
            <a:avLst/>
          </a:prstGeom>
          <a:ln w="38100">
            <a:solidFill>
              <a:srgbClr val="FFC000"/>
            </a:solidFill>
          </a:ln>
        </p:spPr>
        <p:txBody>
          <a:bodyPr wrap="square">
            <a:spAutoFit/>
          </a:bodyPr>
          <a:lstStyle/>
          <a:p>
            <a:r>
              <a:rPr lang="tr-TR" sz="2400" b="1" dirty="0"/>
              <a:t>Öğrencileri ders ve kariyer planlaması, hak ve sorumlulukları konularında yönlendirecek akademik danışmanlık hizmeti veriliyor olmalıdır</a:t>
            </a:r>
            <a:r>
              <a:rPr lang="tr-TR" sz="2400" b="1" dirty="0" smtClean="0"/>
              <a:t>.</a:t>
            </a:r>
          </a:p>
          <a:p>
            <a:endParaRPr lang="tr-TR" sz="2400" b="1" dirty="0"/>
          </a:p>
          <a:p>
            <a:r>
              <a:rPr lang="tr-TR" sz="2400" dirty="0"/>
              <a:t>Öğrencileri ders ve kariyer planlaması konularında yönlendiren ve öğrencinin gelişiminin izlenmesini sağlayan akademik danışmanlık hizmetlerini özetleyiniz. Öğretim üyelerinin akademik danışmanlık hizmetlerine katkılarını sayısal ve niteliksel olarak açıklayınız.</a:t>
            </a:r>
          </a:p>
        </p:txBody>
      </p:sp>
    </p:spTree>
    <p:extLst>
      <p:ext uri="{BB962C8B-B14F-4D97-AF65-F5344CB8AC3E}">
        <p14:creationId xmlns:p14="http://schemas.microsoft.com/office/powerpoint/2010/main" val="73825452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5094518"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4: ÖĞRENCİLER</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Dikdörtgen 1"/>
          <p:cNvSpPr/>
          <p:nvPr/>
        </p:nvSpPr>
        <p:spPr>
          <a:xfrm>
            <a:off x="406400" y="5127053"/>
            <a:ext cx="11292114" cy="830997"/>
          </a:xfrm>
          <a:prstGeom prst="rect">
            <a:avLst/>
          </a:prstGeom>
          <a:ln w="38100">
            <a:solidFill>
              <a:srgbClr val="FFC000"/>
            </a:solidFill>
          </a:ln>
        </p:spPr>
        <p:txBody>
          <a:bodyPr wrap="square">
            <a:spAutoFit/>
          </a:bodyPr>
          <a:lstStyle/>
          <a:p>
            <a:r>
              <a:rPr lang="tr-TR" sz="2400" b="1" dirty="0"/>
              <a:t>Öğrencilerin eğitsel, mesleki ve kişisel-sosyal gelişimlerini destekleyen olanaklar sunulmalıdır</a:t>
            </a:r>
          </a:p>
        </p:txBody>
      </p:sp>
      <p:sp>
        <p:nvSpPr>
          <p:cNvPr id="5" name="Dikdörtgen 4"/>
          <p:cNvSpPr/>
          <p:nvPr/>
        </p:nvSpPr>
        <p:spPr>
          <a:xfrm>
            <a:off x="406400" y="2081940"/>
            <a:ext cx="11292114" cy="2677656"/>
          </a:xfrm>
          <a:prstGeom prst="rect">
            <a:avLst/>
          </a:prstGeom>
          <a:ln w="38100">
            <a:solidFill>
              <a:srgbClr val="FFC000"/>
            </a:solidFill>
          </a:ln>
        </p:spPr>
        <p:txBody>
          <a:bodyPr wrap="square">
            <a:spAutoFit/>
          </a:bodyPr>
          <a:lstStyle/>
          <a:p>
            <a:r>
              <a:rPr lang="tr-TR" sz="2400" b="1" dirty="0"/>
              <a:t>Öğrencilerin sosyal, kültürel, sanatsal ve sportif olanaklar ile sağlık, psikolojik danışma ve rehberlik hizmetlerine erişebildikleri gösterilmelidir</a:t>
            </a:r>
            <a:r>
              <a:rPr lang="tr-TR" sz="2400" b="1" dirty="0" smtClean="0"/>
              <a:t>.</a:t>
            </a:r>
          </a:p>
          <a:p>
            <a:endParaRPr lang="tr-TR" sz="2400" b="1" dirty="0"/>
          </a:p>
          <a:p>
            <a:r>
              <a:rPr lang="tr-TR" sz="2400" dirty="0"/>
              <a:t>Sosyal, kültürel, sanatsal ve sportif etkinlikler kapsamında öğrenci topluluklarında yer alan program öğrencilerinin listesi, birimdeki etkinlik duyuruları ve örnekleri sunulmalıdır. Üniversite ve birimlerdeki sosyal, kültürel, sanatsal ve sportif olanaklardan program öğrencilerinin yararlanma durumu açıklanmalıdır.</a:t>
            </a:r>
          </a:p>
        </p:txBody>
      </p:sp>
    </p:spTree>
    <p:extLst>
      <p:ext uri="{BB962C8B-B14F-4D97-AF65-F5344CB8AC3E}">
        <p14:creationId xmlns:p14="http://schemas.microsoft.com/office/powerpoint/2010/main" val="203184117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5094518"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4: ÖĞRENCİLER</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3" name="Tablo 2"/>
          <p:cNvGraphicFramePr>
            <a:graphicFrameLocks noGrp="1"/>
          </p:cNvGraphicFramePr>
          <p:nvPr>
            <p:extLst>
              <p:ext uri="{D42A27DB-BD31-4B8C-83A1-F6EECF244321}">
                <p14:modId xmlns:p14="http://schemas.microsoft.com/office/powerpoint/2010/main" val="3072111916"/>
              </p:ext>
            </p:extLst>
          </p:nvPr>
        </p:nvGraphicFramePr>
        <p:xfrm>
          <a:off x="2034525" y="2134394"/>
          <a:ext cx="7795275" cy="4586446"/>
        </p:xfrm>
        <a:graphic>
          <a:graphicData uri="http://schemas.openxmlformats.org/drawingml/2006/table">
            <a:tbl>
              <a:tblPr firstRow="1" firstCol="1" bandRow="1"/>
              <a:tblGrid>
                <a:gridCol w="1453050">
                  <a:extLst>
                    <a:ext uri="{9D8B030D-6E8A-4147-A177-3AD203B41FA5}">
                      <a16:colId xmlns:a16="http://schemas.microsoft.com/office/drawing/2014/main" val="2610813536"/>
                    </a:ext>
                  </a:extLst>
                </a:gridCol>
                <a:gridCol w="1453050">
                  <a:extLst>
                    <a:ext uri="{9D8B030D-6E8A-4147-A177-3AD203B41FA5}">
                      <a16:colId xmlns:a16="http://schemas.microsoft.com/office/drawing/2014/main" val="24868501"/>
                    </a:ext>
                  </a:extLst>
                </a:gridCol>
                <a:gridCol w="1004358">
                  <a:extLst>
                    <a:ext uri="{9D8B030D-6E8A-4147-A177-3AD203B41FA5}">
                      <a16:colId xmlns:a16="http://schemas.microsoft.com/office/drawing/2014/main" val="3941137045"/>
                    </a:ext>
                  </a:extLst>
                </a:gridCol>
                <a:gridCol w="2130726">
                  <a:extLst>
                    <a:ext uri="{9D8B030D-6E8A-4147-A177-3AD203B41FA5}">
                      <a16:colId xmlns:a16="http://schemas.microsoft.com/office/drawing/2014/main" val="782296840"/>
                    </a:ext>
                  </a:extLst>
                </a:gridCol>
                <a:gridCol w="1754091">
                  <a:extLst>
                    <a:ext uri="{9D8B030D-6E8A-4147-A177-3AD203B41FA5}">
                      <a16:colId xmlns:a16="http://schemas.microsoft.com/office/drawing/2014/main" val="575462825"/>
                    </a:ext>
                  </a:extLst>
                </a:gridCol>
              </a:tblGrid>
              <a:tr h="733831">
                <a:tc>
                  <a:txBody>
                    <a:bodyPr/>
                    <a:lstStyle/>
                    <a:p>
                      <a:pPr algn="ctr">
                        <a:spcAft>
                          <a:spcPts val="0"/>
                        </a:spcAft>
                      </a:pPr>
                      <a:r>
                        <a:rPr lang="tr-TR" sz="1200" b="1">
                          <a:effectLst/>
                          <a:latin typeface="Calibri" panose="020F0502020204030204" pitchFamily="34" charset="0"/>
                          <a:ea typeface="Times New Roman" panose="02020603050405020304" pitchFamily="18" charset="0"/>
                          <a:cs typeface="Times New Roman" panose="02020603050405020304" pitchFamily="18" charset="0"/>
                        </a:rPr>
                        <a:t>S.N.</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C2D69B"/>
                    </a:solidFill>
                  </a:tcPr>
                </a:tc>
                <a:tc>
                  <a:txBody>
                    <a:bodyPr/>
                    <a:lstStyle/>
                    <a:p>
                      <a:pPr algn="ctr">
                        <a:spcAft>
                          <a:spcPts val="0"/>
                        </a:spcAft>
                      </a:pPr>
                      <a:r>
                        <a:rPr lang="tr-TR" sz="1200" b="1">
                          <a:effectLst/>
                          <a:latin typeface="Calibri" panose="020F0502020204030204" pitchFamily="34" charset="0"/>
                          <a:ea typeface="Times New Roman" panose="02020603050405020304" pitchFamily="18" charset="0"/>
                          <a:cs typeface="Times New Roman" panose="02020603050405020304" pitchFamily="18" charset="0"/>
                        </a:rPr>
                        <a:t>TOPLULUK ADI</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C2D69B"/>
                    </a:solidFill>
                  </a:tcPr>
                </a:tc>
                <a:tc>
                  <a:txBody>
                    <a:bodyPr/>
                    <a:lstStyle/>
                    <a:p>
                      <a:pPr algn="ctr">
                        <a:spcAft>
                          <a:spcPts val="0"/>
                        </a:spcAft>
                      </a:pPr>
                      <a:r>
                        <a:rPr lang="tr-TR" sz="1200" b="1">
                          <a:effectLst/>
                          <a:latin typeface="Calibri" panose="020F0502020204030204" pitchFamily="34" charset="0"/>
                          <a:ea typeface="Times New Roman" panose="02020603050405020304" pitchFamily="18" charset="0"/>
                          <a:cs typeface="Times New Roman" panose="02020603050405020304" pitchFamily="18" charset="0"/>
                        </a:rPr>
                        <a:t>Toplam Üye Sayısı</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C2D69B"/>
                    </a:solidFill>
                  </a:tcPr>
                </a:tc>
                <a:tc>
                  <a:txBody>
                    <a:bodyPr/>
                    <a:lstStyle/>
                    <a:p>
                      <a:pPr algn="ctr">
                        <a:spcAft>
                          <a:spcPts val="0"/>
                        </a:spcAft>
                      </a:pPr>
                      <a:r>
                        <a:rPr lang="tr-TR" sz="1200" b="1">
                          <a:effectLst/>
                          <a:latin typeface="Calibri" panose="020F0502020204030204" pitchFamily="34" charset="0"/>
                          <a:ea typeface="Times New Roman" panose="02020603050405020304" pitchFamily="18" charset="0"/>
                          <a:cs typeface="Times New Roman" panose="02020603050405020304" pitchFamily="18" charset="0"/>
                        </a:rPr>
                        <a:t>Beslenme ve Diyetetik üye öğrenci sayısı</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C2D69B"/>
                    </a:solidFill>
                  </a:tcPr>
                </a:tc>
                <a:tc>
                  <a:txBody>
                    <a:bodyPr/>
                    <a:lstStyle/>
                    <a:p>
                      <a:pPr algn="ctr">
                        <a:spcAft>
                          <a:spcPts val="0"/>
                        </a:spcAft>
                      </a:pPr>
                      <a:r>
                        <a:rPr lang="tr-TR" sz="1200" b="1">
                          <a:effectLst/>
                          <a:latin typeface="Calibri" panose="020F0502020204030204" pitchFamily="34" charset="0"/>
                          <a:ea typeface="Times New Roman" panose="02020603050405020304" pitchFamily="18" charset="0"/>
                          <a:cs typeface="Times New Roman" panose="02020603050405020304" pitchFamily="18" charset="0"/>
                        </a:rPr>
                        <a:t>Bölüm İçi Topluluğa Katılım Oranı, %</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C2D69B"/>
                    </a:solidFill>
                  </a:tcPr>
                </a:tc>
                <a:extLst>
                  <a:ext uri="{0D108BD9-81ED-4DB2-BD59-A6C34878D82A}">
                    <a16:rowId xmlns:a16="http://schemas.microsoft.com/office/drawing/2014/main" val="2203129346"/>
                  </a:ext>
                </a:extLst>
              </a:tr>
              <a:tr h="267543">
                <a:tc>
                  <a:txBody>
                    <a:bodyPr/>
                    <a:lstStyle/>
                    <a:p>
                      <a:pPr algn="ctr">
                        <a:spcAft>
                          <a:spcPts val="0"/>
                        </a:spcAft>
                      </a:pPr>
                      <a:r>
                        <a:rPr lang="tr-TR" sz="1200" b="1">
                          <a:effectLst/>
                          <a:latin typeface="Calibri" panose="020F0502020204030204" pitchFamily="34" charset="0"/>
                          <a:ea typeface="Times New Roman" panose="02020603050405020304" pitchFamily="18" charset="0"/>
                          <a:cs typeface="Times New Roman" panose="02020603050405020304" pitchFamily="18" charset="0"/>
                        </a:rPr>
                        <a:t>1</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BE5F1"/>
                    </a:solidFill>
                  </a:tcPr>
                </a:tc>
                <a:tc>
                  <a:txBody>
                    <a:bodyPr/>
                    <a:lstStyle/>
                    <a:p>
                      <a:pP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ARGE Tp.</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29</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5</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4</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2910508"/>
                  </a:ext>
                </a:extLst>
              </a:tr>
              <a:tr h="267543">
                <a:tc>
                  <a:txBody>
                    <a:bodyPr/>
                    <a:lstStyle/>
                    <a:p>
                      <a:pPr algn="ctr">
                        <a:spcAft>
                          <a:spcPts val="0"/>
                        </a:spcAft>
                      </a:pPr>
                      <a:r>
                        <a:rPr lang="tr-TR" sz="1200" b="1">
                          <a:effectLst/>
                          <a:latin typeface="Calibri" panose="020F0502020204030204" pitchFamily="34" charset="0"/>
                          <a:ea typeface="Times New Roman" panose="02020603050405020304" pitchFamily="18" charset="0"/>
                          <a:cs typeface="Times New Roman" panose="02020603050405020304" pitchFamily="18" charset="0"/>
                        </a:rPr>
                        <a:t>2</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BE5F1"/>
                    </a:solidFill>
                  </a:tcPr>
                </a:tc>
                <a:tc>
                  <a:txBody>
                    <a:bodyPr/>
                    <a:lstStyle/>
                    <a:p>
                      <a:pP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Beslenme Tp.</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37</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37</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29,6</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04556367"/>
                  </a:ext>
                </a:extLst>
              </a:tr>
              <a:tr h="267543">
                <a:tc>
                  <a:txBody>
                    <a:bodyPr/>
                    <a:lstStyle/>
                    <a:p>
                      <a:pPr algn="ctr">
                        <a:spcAft>
                          <a:spcPts val="0"/>
                        </a:spcAft>
                      </a:pPr>
                      <a:r>
                        <a:rPr lang="tr-TR" sz="1200" b="1">
                          <a:effectLst/>
                          <a:latin typeface="Calibri" panose="020F0502020204030204" pitchFamily="34" charset="0"/>
                          <a:ea typeface="Times New Roman" panose="02020603050405020304" pitchFamily="18" charset="0"/>
                          <a:cs typeface="Times New Roman" panose="02020603050405020304" pitchFamily="18" charset="0"/>
                        </a:rPr>
                        <a:t>3</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BE5F1"/>
                    </a:solidFill>
                  </a:tcPr>
                </a:tc>
                <a:tc>
                  <a:txBody>
                    <a:bodyPr/>
                    <a:lstStyle/>
                    <a:p>
                      <a:pP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Damla Tp. </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44</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3</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2,4</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10628669"/>
                  </a:ext>
                </a:extLst>
              </a:tr>
              <a:tr h="267543">
                <a:tc>
                  <a:txBody>
                    <a:bodyPr/>
                    <a:lstStyle/>
                    <a:p>
                      <a:pPr algn="ctr">
                        <a:spcAft>
                          <a:spcPts val="0"/>
                        </a:spcAft>
                      </a:pPr>
                      <a:r>
                        <a:rPr lang="tr-TR" sz="1200" b="1">
                          <a:effectLst/>
                          <a:latin typeface="Calibri" panose="020F0502020204030204" pitchFamily="34" charset="0"/>
                          <a:ea typeface="Times New Roman" panose="02020603050405020304" pitchFamily="18" charset="0"/>
                          <a:cs typeface="Times New Roman" panose="02020603050405020304" pitchFamily="18" charset="0"/>
                        </a:rPr>
                        <a:t>4</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BE5F1"/>
                    </a:solidFill>
                  </a:tcPr>
                </a:tc>
                <a:tc>
                  <a:txBody>
                    <a:bodyPr/>
                    <a:lstStyle/>
                    <a:p>
                      <a:pP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Dans Tp.</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133</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2</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1,6</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8992819"/>
                  </a:ext>
                </a:extLst>
              </a:tr>
              <a:tr h="489220">
                <a:tc>
                  <a:txBody>
                    <a:bodyPr/>
                    <a:lstStyle/>
                    <a:p>
                      <a:pPr algn="ctr">
                        <a:spcAft>
                          <a:spcPts val="0"/>
                        </a:spcAft>
                      </a:pPr>
                      <a:r>
                        <a:rPr lang="tr-TR" sz="1200" b="1">
                          <a:effectLst/>
                          <a:latin typeface="Calibri" panose="020F0502020204030204" pitchFamily="34" charset="0"/>
                          <a:ea typeface="Times New Roman" panose="02020603050405020304" pitchFamily="18" charset="0"/>
                          <a:cs typeface="Times New Roman" panose="02020603050405020304" pitchFamily="18" charset="0"/>
                        </a:rPr>
                        <a:t>5</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BE5F1"/>
                    </a:solidFill>
                  </a:tcPr>
                </a:tc>
                <a:tc>
                  <a:txBody>
                    <a:bodyPr/>
                    <a:lstStyle/>
                    <a:p>
                      <a:pP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Gastronomy Art Club Tp.</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53</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3</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2,4</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13352170"/>
                  </a:ext>
                </a:extLst>
              </a:tr>
              <a:tr h="489220">
                <a:tc>
                  <a:txBody>
                    <a:bodyPr/>
                    <a:lstStyle/>
                    <a:p>
                      <a:pPr algn="ctr">
                        <a:spcAft>
                          <a:spcPts val="0"/>
                        </a:spcAft>
                      </a:pPr>
                      <a:r>
                        <a:rPr lang="tr-TR" sz="1200" b="1">
                          <a:effectLst/>
                          <a:latin typeface="Calibri" panose="020F0502020204030204" pitchFamily="34" charset="0"/>
                          <a:ea typeface="Times New Roman" panose="02020603050405020304" pitchFamily="18" charset="0"/>
                          <a:cs typeface="Times New Roman" panose="02020603050405020304" pitchFamily="18" charset="0"/>
                        </a:rPr>
                        <a:t>6</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BE5F1"/>
                    </a:solidFill>
                  </a:tcPr>
                </a:tc>
                <a:tc>
                  <a:txBody>
                    <a:bodyPr/>
                    <a:lstStyle/>
                    <a:p>
                      <a:pP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Hayvanları Koruma Tp.</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64</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2</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1,6</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95710275"/>
                  </a:ext>
                </a:extLst>
              </a:tr>
              <a:tr h="267543">
                <a:tc>
                  <a:txBody>
                    <a:bodyPr/>
                    <a:lstStyle/>
                    <a:p>
                      <a:pPr algn="ctr">
                        <a:spcAft>
                          <a:spcPts val="0"/>
                        </a:spcAft>
                      </a:pPr>
                      <a:r>
                        <a:rPr lang="tr-TR" sz="1200" b="1">
                          <a:effectLst/>
                          <a:latin typeface="Calibri" panose="020F0502020204030204" pitchFamily="34" charset="0"/>
                          <a:ea typeface="Times New Roman" panose="02020603050405020304" pitchFamily="18" charset="0"/>
                          <a:cs typeface="Times New Roman" panose="02020603050405020304" pitchFamily="18" charset="0"/>
                        </a:rPr>
                        <a:t>7</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BE5F1"/>
                    </a:solidFill>
                  </a:tcPr>
                </a:tc>
                <a:tc>
                  <a:txBody>
                    <a:bodyPr/>
                    <a:lstStyle/>
                    <a:p>
                      <a:pP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Kalite Tp.</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60</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20</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16</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89548982"/>
                  </a:ext>
                </a:extLst>
              </a:tr>
              <a:tr h="267543">
                <a:tc>
                  <a:txBody>
                    <a:bodyPr/>
                    <a:lstStyle/>
                    <a:p>
                      <a:pPr algn="ctr">
                        <a:spcAft>
                          <a:spcPts val="0"/>
                        </a:spcAft>
                      </a:pPr>
                      <a:r>
                        <a:rPr lang="tr-TR" sz="1200" b="1">
                          <a:effectLst/>
                          <a:latin typeface="Calibri" panose="020F0502020204030204" pitchFamily="34" charset="0"/>
                          <a:ea typeface="Times New Roman" panose="02020603050405020304" pitchFamily="18" charset="0"/>
                          <a:cs typeface="Times New Roman" panose="02020603050405020304" pitchFamily="18" charset="0"/>
                        </a:rPr>
                        <a:t>8</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BE5F1"/>
                    </a:solidFill>
                  </a:tcPr>
                </a:tc>
                <a:tc>
                  <a:txBody>
                    <a:bodyPr/>
                    <a:lstStyle/>
                    <a:p>
                      <a:pP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Tiyatro Tp.</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103</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1</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0,8</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00852760"/>
                  </a:ext>
                </a:extLst>
              </a:tr>
              <a:tr h="267543">
                <a:tc>
                  <a:txBody>
                    <a:bodyPr/>
                    <a:lstStyle/>
                    <a:p>
                      <a:pPr algn="ctr">
                        <a:spcAft>
                          <a:spcPts val="0"/>
                        </a:spcAft>
                      </a:pPr>
                      <a:r>
                        <a:rPr lang="tr-TR" sz="1200" b="1">
                          <a:effectLst/>
                          <a:latin typeface="Calibri" panose="020F0502020204030204" pitchFamily="34" charset="0"/>
                          <a:ea typeface="Times New Roman" panose="02020603050405020304" pitchFamily="18" charset="0"/>
                          <a:cs typeface="Times New Roman" panose="02020603050405020304" pitchFamily="18" charset="0"/>
                        </a:rPr>
                        <a:t>9</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BE5F1"/>
                    </a:solidFill>
                  </a:tcPr>
                </a:tc>
                <a:tc>
                  <a:txBody>
                    <a:bodyPr/>
                    <a:lstStyle/>
                    <a:p>
                      <a:pP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Etik Tp.</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33</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1</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0,8</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1564672"/>
                  </a:ext>
                </a:extLst>
              </a:tr>
              <a:tr h="733831">
                <a:tc>
                  <a:txBody>
                    <a:bodyPr/>
                    <a:lstStyle/>
                    <a:p>
                      <a:pPr algn="ctr">
                        <a:spcAft>
                          <a:spcPts val="0"/>
                        </a:spcAft>
                      </a:pPr>
                      <a:r>
                        <a:rPr lang="tr-TR" sz="1200" b="1">
                          <a:effectLst/>
                          <a:latin typeface="Calibri" panose="020F0502020204030204" pitchFamily="34" charset="0"/>
                          <a:ea typeface="Times New Roman" panose="02020603050405020304" pitchFamily="18" charset="0"/>
                          <a:cs typeface="Times New Roman" panose="02020603050405020304" pitchFamily="18" charset="0"/>
                        </a:rPr>
                        <a:t>10</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DBE5F1"/>
                    </a:solidFill>
                  </a:tcPr>
                </a:tc>
                <a:tc>
                  <a:txBody>
                    <a:bodyPr/>
                    <a:lstStyle/>
                    <a:p>
                      <a:pP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Fizyo Terapi ve Rehabilitasyon Tp.</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algn="ct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57</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algn="ct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2</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tc>
                  <a:txBody>
                    <a:bodyPr/>
                    <a:lstStyle/>
                    <a:p>
                      <a:pPr algn="ct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1,6</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15729649"/>
                  </a:ext>
                </a:extLst>
              </a:tr>
              <a:tr h="267543">
                <a:tc>
                  <a:txBody>
                    <a:bodyPr/>
                    <a:lstStyle/>
                    <a:p>
                      <a:pPr algn="ctr">
                        <a:spcAft>
                          <a:spcPts val="0"/>
                        </a:spcAft>
                      </a:pPr>
                      <a:r>
                        <a:rPr lang="tr-TR" sz="1200" b="1">
                          <a:effectLst/>
                          <a:latin typeface="Calibri" panose="020F0502020204030204" pitchFamily="34" charset="0"/>
                          <a:ea typeface="Times New Roman" panose="02020603050405020304" pitchFamily="18" charset="0"/>
                          <a:cs typeface="Times New Roman" panose="02020603050405020304" pitchFamily="18" charset="0"/>
                        </a:rPr>
                        <a:t> </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CCCCCC"/>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BE5F1"/>
                    </a:solidFill>
                  </a:tcPr>
                </a:tc>
                <a:tc>
                  <a:txBody>
                    <a:bodyPr/>
                    <a:lstStyle/>
                    <a:p>
                      <a:pP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TOPLAM/ORAN</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613</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b="1">
                          <a:effectLst/>
                          <a:latin typeface="Calibri" panose="020F0502020204030204" pitchFamily="34" charset="0"/>
                          <a:ea typeface="Times New Roman" panose="02020603050405020304" pitchFamily="18" charset="0"/>
                          <a:cs typeface="Times New Roman" panose="02020603050405020304" pitchFamily="18" charset="0"/>
                        </a:rPr>
                        <a:t>76</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b="1" dirty="0">
                          <a:effectLst/>
                          <a:latin typeface="Calibri" panose="020F0502020204030204" pitchFamily="34" charset="0"/>
                          <a:ea typeface="Times New Roman" panose="02020603050405020304" pitchFamily="18" charset="0"/>
                          <a:cs typeface="Times New Roman" panose="02020603050405020304" pitchFamily="18" charset="0"/>
                        </a:rPr>
                        <a:t>12.4</a:t>
                      </a:r>
                      <a:endParaRPr lang="tr-TR"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4873482"/>
                  </a:ext>
                </a:extLst>
              </a:tr>
            </a:tbl>
          </a:graphicData>
        </a:graphic>
      </p:graphicFrame>
      <p:sp>
        <p:nvSpPr>
          <p:cNvPr id="4" name="Rectangle 1"/>
          <p:cNvSpPr>
            <a:spLocks noChangeArrowheads="1"/>
          </p:cNvSpPr>
          <p:nvPr/>
        </p:nvSpPr>
        <p:spPr bwMode="auto">
          <a:xfrm>
            <a:off x="5611334" y="1624946"/>
            <a:ext cx="16975079"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2000" b="1"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Tablo 4.4.</a:t>
            </a:r>
            <a:r>
              <a:rPr kumimoji="0" lang="tr-TR" altLang="tr-TR" sz="20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Topluluklara kayıtlı öğrenci sayıları</a:t>
            </a:r>
            <a:endParaRPr kumimoji="0" lang="tr-TR" altLang="tr-TR"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20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8579451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5094518"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4: ÖĞRENCİLER</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Dikdörtgen 1"/>
          <p:cNvSpPr/>
          <p:nvPr/>
        </p:nvSpPr>
        <p:spPr>
          <a:xfrm>
            <a:off x="319313" y="2166139"/>
            <a:ext cx="11117939" cy="830997"/>
          </a:xfrm>
          <a:prstGeom prst="rect">
            <a:avLst/>
          </a:prstGeom>
          <a:ln w="38100">
            <a:solidFill>
              <a:srgbClr val="FFC000"/>
            </a:solidFill>
          </a:ln>
        </p:spPr>
        <p:txBody>
          <a:bodyPr wrap="square">
            <a:spAutoFit/>
          </a:bodyPr>
          <a:lstStyle/>
          <a:p>
            <a:r>
              <a:rPr lang="tr-TR" sz="2400" b="1" dirty="0"/>
              <a:t>Öğrencilerin eğitsel, mesleki ve kişisel-sosyal gelişimlerini destekleyen olanaklar sunulmalıdır</a:t>
            </a:r>
          </a:p>
        </p:txBody>
      </p:sp>
      <p:sp>
        <p:nvSpPr>
          <p:cNvPr id="3" name="Dikdörtgen 2"/>
          <p:cNvSpPr/>
          <p:nvPr/>
        </p:nvSpPr>
        <p:spPr>
          <a:xfrm>
            <a:off x="319314" y="3407305"/>
            <a:ext cx="11117939" cy="3170099"/>
          </a:xfrm>
          <a:prstGeom prst="rect">
            <a:avLst/>
          </a:prstGeom>
          <a:ln w="38100">
            <a:solidFill>
              <a:srgbClr val="FFC000"/>
            </a:solidFill>
          </a:ln>
        </p:spPr>
        <p:txBody>
          <a:bodyPr wrap="square">
            <a:spAutoFit/>
          </a:bodyPr>
          <a:lstStyle/>
          <a:p>
            <a:r>
              <a:rPr lang="tr-TR" sz="2000" b="1" dirty="0" err="1" smtClean="0">
                <a:effectLst/>
                <a:latin typeface="Calibri" panose="020F0502020204030204" pitchFamily="34" charset="0"/>
                <a:ea typeface="Times New Roman" panose="02020603050405020304" pitchFamily="18" charset="0"/>
              </a:rPr>
              <a:t>Mentörlük</a:t>
            </a:r>
            <a:r>
              <a:rPr lang="tr-TR" sz="2000" b="1" dirty="0" smtClean="0">
                <a:effectLst/>
                <a:latin typeface="Calibri" panose="020F0502020204030204" pitchFamily="34" charset="0"/>
                <a:ea typeface="Times New Roman" panose="02020603050405020304" pitchFamily="18" charset="0"/>
              </a:rPr>
              <a:t> Programı: </a:t>
            </a:r>
            <a:r>
              <a:rPr lang="tr-TR" sz="2000" dirty="0" smtClean="0">
                <a:effectLst/>
                <a:latin typeface="Calibri" panose="020F0502020204030204" pitchFamily="34" charset="0"/>
                <a:ea typeface="Times New Roman" panose="02020603050405020304" pitchFamily="18" charset="0"/>
              </a:rPr>
              <a:t>Her yıl 2. Sınıfa kayılan olan öğrencilere </a:t>
            </a:r>
            <a:r>
              <a:rPr lang="tr-TR" sz="2000" dirty="0" err="1" smtClean="0">
                <a:effectLst/>
                <a:latin typeface="Calibri" panose="020F0502020204030204" pitchFamily="34" charset="0"/>
                <a:ea typeface="Times New Roman" panose="02020603050405020304" pitchFamily="18" charset="0"/>
              </a:rPr>
              <a:t>Mentörlük</a:t>
            </a:r>
            <a:r>
              <a:rPr lang="tr-TR" sz="2000" dirty="0" smtClean="0">
                <a:effectLst/>
                <a:latin typeface="Calibri" panose="020F0502020204030204" pitchFamily="34" charset="0"/>
                <a:ea typeface="Times New Roman" panose="02020603050405020304" pitchFamily="18" charset="0"/>
              </a:rPr>
              <a:t> Programı Sorumlusu tarafından bilgilendirme toplantısı yapılmaktadır. Toplantıda; </a:t>
            </a:r>
            <a:r>
              <a:rPr lang="tr-TR" sz="2000" dirty="0" err="1" smtClean="0">
                <a:effectLst/>
                <a:latin typeface="Calibri" panose="020F0502020204030204" pitchFamily="34" charset="0"/>
                <a:ea typeface="Times New Roman" panose="02020603050405020304" pitchFamily="18" charset="0"/>
              </a:rPr>
              <a:t>mentörlük</a:t>
            </a:r>
            <a:r>
              <a:rPr lang="tr-TR" sz="2000" dirty="0" smtClean="0">
                <a:effectLst/>
                <a:latin typeface="Calibri" panose="020F0502020204030204" pitchFamily="34" charset="0"/>
                <a:ea typeface="Times New Roman" panose="02020603050405020304" pitchFamily="18" charset="0"/>
              </a:rPr>
              <a:t> programı nedir, </a:t>
            </a:r>
            <a:r>
              <a:rPr lang="tr-TR" sz="2000" dirty="0" err="1" smtClean="0">
                <a:effectLst/>
                <a:latin typeface="Calibri" panose="020F0502020204030204" pitchFamily="34" charset="0"/>
                <a:ea typeface="Times New Roman" panose="02020603050405020304" pitchFamily="18" charset="0"/>
              </a:rPr>
              <a:t>mentörlük</a:t>
            </a:r>
            <a:r>
              <a:rPr lang="tr-TR" sz="2000" dirty="0" smtClean="0">
                <a:effectLst/>
                <a:latin typeface="Calibri" panose="020F0502020204030204" pitchFamily="34" charset="0"/>
                <a:ea typeface="Times New Roman" panose="02020603050405020304" pitchFamily="18" charset="0"/>
              </a:rPr>
              <a:t> programı süreçleri, </a:t>
            </a:r>
            <a:r>
              <a:rPr lang="tr-TR" sz="2000" dirty="0" err="1" smtClean="0">
                <a:effectLst/>
                <a:latin typeface="Calibri" panose="020F0502020204030204" pitchFamily="34" charset="0"/>
                <a:ea typeface="Times New Roman" panose="02020603050405020304" pitchFamily="18" charset="0"/>
              </a:rPr>
              <a:t>mentör-menti</a:t>
            </a:r>
            <a:r>
              <a:rPr lang="tr-TR" sz="2000" dirty="0" smtClean="0">
                <a:effectLst/>
                <a:latin typeface="Calibri" panose="020F0502020204030204" pitchFamily="34" charset="0"/>
                <a:ea typeface="Times New Roman" panose="02020603050405020304" pitchFamily="18" charset="0"/>
              </a:rPr>
              <a:t> ilişkisi gibi konularda bilgilendirme yapılmaktadır. Toplantı sonrasında programa gönüllü olarak katılacak öğrenciler ve mezuniyet sonrası çalışma alanları konusunda klinik, akademik, özel danışma </a:t>
            </a:r>
            <a:r>
              <a:rPr lang="tr-TR" sz="2000" dirty="0" err="1" smtClean="0">
                <a:effectLst/>
                <a:latin typeface="Calibri" panose="020F0502020204030204" pitchFamily="34" charset="0"/>
                <a:ea typeface="Times New Roman" panose="02020603050405020304" pitchFamily="18" charset="0"/>
              </a:rPr>
              <a:t>vb</a:t>
            </a:r>
            <a:r>
              <a:rPr lang="tr-TR" sz="2000" dirty="0" smtClean="0">
                <a:effectLst/>
                <a:latin typeface="Calibri" panose="020F0502020204030204" pitchFamily="34" charset="0"/>
                <a:ea typeface="Times New Roman" panose="02020603050405020304" pitchFamily="18" charset="0"/>
              </a:rPr>
              <a:t> ilgileri belirlenmektedir. İlgi alanları doğrultusunda öncellikle Mersin olmak üzere diğer illerde Beslenme ve Diyetetik Uzmanları ile bire bir eşleştirme yapılmaktadır. Her yıl </a:t>
            </a:r>
            <a:r>
              <a:rPr lang="tr-TR" sz="2000" dirty="0" err="1" smtClean="0">
                <a:effectLst/>
                <a:latin typeface="Calibri" panose="020F0502020204030204" pitchFamily="34" charset="0"/>
                <a:ea typeface="Times New Roman" panose="02020603050405020304" pitchFamily="18" charset="0"/>
              </a:rPr>
              <a:t>mentörlük</a:t>
            </a:r>
            <a:r>
              <a:rPr lang="tr-TR" sz="2000" dirty="0" smtClean="0">
                <a:effectLst/>
                <a:latin typeface="Calibri" panose="020F0502020204030204" pitchFamily="34" charset="0"/>
                <a:ea typeface="Times New Roman" panose="02020603050405020304" pitchFamily="18" charset="0"/>
              </a:rPr>
              <a:t> havuzu güncellenmektedir. Eşleştirme sonrası 1 yıl süren program başlamakta olup program sonunda </a:t>
            </a:r>
            <a:r>
              <a:rPr lang="tr-TR" sz="2000" dirty="0" err="1" smtClean="0">
                <a:effectLst/>
                <a:latin typeface="Calibri" panose="020F0502020204030204" pitchFamily="34" charset="0"/>
                <a:ea typeface="Times New Roman" panose="02020603050405020304" pitchFamily="18" charset="0"/>
              </a:rPr>
              <a:t>mentör</a:t>
            </a:r>
            <a:r>
              <a:rPr lang="tr-TR" sz="2000" dirty="0" smtClean="0">
                <a:effectLst/>
                <a:latin typeface="Calibri" panose="020F0502020204030204" pitchFamily="34" charset="0"/>
                <a:ea typeface="Times New Roman" panose="02020603050405020304" pitchFamily="18" charset="0"/>
              </a:rPr>
              <a:t> ve </a:t>
            </a:r>
            <a:r>
              <a:rPr lang="tr-TR" sz="2000" dirty="0" err="1" smtClean="0">
                <a:effectLst/>
                <a:latin typeface="Calibri" panose="020F0502020204030204" pitchFamily="34" charset="0"/>
                <a:ea typeface="Times New Roman" panose="02020603050405020304" pitchFamily="18" charset="0"/>
              </a:rPr>
              <a:t>mentörlerden</a:t>
            </a:r>
            <a:r>
              <a:rPr lang="tr-TR" sz="2000" dirty="0" smtClean="0">
                <a:effectLst/>
                <a:latin typeface="Calibri" panose="020F0502020204030204" pitchFamily="34" charset="0"/>
                <a:ea typeface="Times New Roman" panose="02020603050405020304" pitchFamily="18" charset="0"/>
              </a:rPr>
              <a:t> değerlendirme raporları alınarak </a:t>
            </a:r>
            <a:r>
              <a:rPr lang="tr-TR" sz="2000" dirty="0" err="1" smtClean="0">
                <a:effectLst/>
                <a:latin typeface="Calibri" panose="020F0502020204030204" pitchFamily="34" charset="0"/>
                <a:ea typeface="Times New Roman" panose="02020603050405020304" pitchFamily="18" charset="0"/>
              </a:rPr>
              <a:t>Mentörlük</a:t>
            </a:r>
            <a:r>
              <a:rPr lang="tr-TR" sz="2000" dirty="0" smtClean="0">
                <a:effectLst/>
                <a:latin typeface="Calibri" panose="020F0502020204030204" pitchFamily="34" charset="0"/>
                <a:ea typeface="Times New Roman" panose="02020603050405020304" pitchFamily="18" charset="0"/>
              </a:rPr>
              <a:t> Programında iyileştirmeler yapılmaktadır. 2019 yılından beri Bölümümüzde </a:t>
            </a:r>
            <a:r>
              <a:rPr lang="tr-TR" sz="2000" dirty="0" err="1" smtClean="0">
                <a:effectLst/>
                <a:latin typeface="Calibri" panose="020F0502020204030204" pitchFamily="34" charset="0"/>
                <a:ea typeface="Times New Roman" panose="02020603050405020304" pitchFamily="18" charset="0"/>
              </a:rPr>
              <a:t>Mentörlük</a:t>
            </a:r>
            <a:r>
              <a:rPr lang="tr-TR" sz="2000" dirty="0" smtClean="0">
                <a:effectLst/>
                <a:latin typeface="Calibri" panose="020F0502020204030204" pitchFamily="34" charset="0"/>
                <a:ea typeface="Times New Roman" panose="02020603050405020304" pitchFamily="18" charset="0"/>
              </a:rPr>
              <a:t> Programı yürütülmekte olup yıllara göre </a:t>
            </a:r>
            <a:r>
              <a:rPr lang="tr-TR" sz="2000" dirty="0" err="1" smtClean="0">
                <a:effectLst/>
                <a:latin typeface="Calibri" panose="020F0502020204030204" pitchFamily="34" charset="0"/>
                <a:ea typeface="Times New Roman" panose="02020603050405020304" pitchFamily="18" charset="0"/>
              </a:rPr>
              <a:t>mentör</a:t>
            </a:r>
            <a:r>
              <a:rPr lang="tr-TR" sz="2000" dirty="0" smtClean="0">
                <a:effectLst/>
                <a:latin typeface="Calibri" panose="020F0502020204030204" pitchFamily="34" charset="0"/>
                <a:ea typeface="Times New Roman" panose="02020603050405020304" pitchFamily="18" charset="0"/>
              </a:rPr>
              <a:t> ve </a:t>
            </a:r>
            <a:r>
              <a:rPr lang="tr-TR" sz="2000" dirty="0" err="1" smtClean="0">
                <a:effectLst/>
                <a:latin typeface="Calibri" panose="020F0502020204030204" pitchFamily="34" charset="0"/>
                <a:ea typeface="Times New Roman" panose="02020603050405020304" pitchFamily="18" charset="0"/>
              </a:rPr>
              <a:t>menti</a:t>
            </a:r>
            <a:r>
              <a:rPr lang="tr-TR" sz="2000" dirty="0" smtClean="0">
                <a:effectLst/>
                <a:latin typeface="Calibri" panose="020F0502020204030204" pitchFamily="34" charset="0"/>
                <a:ea typeface="Times New Roman" panose="02020603050405020304" pitchFamily="18" charset="0"/>
              </a:rPr>
              <a:t> sayıları kanıtlarda sunulmuştur</a:t>
            </a:r>
            <a:endParaRPr lang="tr-TR" sz="2000" dirty="0"/>
          </a:p>
        </p:txBody>
      </p:sp>
    </p:spTree>
    <p:extLst>
      <p:ext uri="{BB962C8B-B14F-4D97-AF65-F5344CB8AC3E}">
        <p14:creationId xmlns:p14="http://schemas.microsoft.com/office/powerpoint/2010/main" val="211375480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5094518"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4: ÖĞRENCİLER</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Dikdörtgen 1"/>
          <p:cNvSpPr/>
          <p:nvPr/>
        </p:nvSpPr>
        <p:spPr>
          <a:xfrm>
            <a:off x="413660" y="5568439"/>
            <a:ext cx="11292114" cy="461665"/>
          </a:xfrm>
          <a:prstGeom prst="rect">
            <a:avLst/>
          </a:prstGeom>
          <a:ln w="38100">
            <a:solidFill>
              <a:srgbClr val="FFC000"/>
            </a:solidFill>
          </a:ln>
        </p:spPr>
        <p:txBody>
          <a:bodyPr wrap="square">
            <a:spAutoFit/>
          </a:bodyPr>
          <a:lstStyle/>
          <a:p>
            <a:r>
              <a:rPr lang="tr-TR" sz="2400" b="1" dirty="0" smtClean="0">
                <a:effectLst/>
                <a:latin typeface="Calibri" panose="020F0502020204030204" pitchFamily="34" charset="0"/>
                <a:ea typeface="Times New Roman" panose="02020603050405020304" pitchFamily="18" charset="0"/>
              </a:rPr>
              <a:t>Mezunlar ile sürekli ve düzenli iletişimi sağlayan mekanizmalar kurulmuş</a:t>
            </a:r>
            <a:r>
              <a:rPr lang="tr-TR" sz="2400" b="1" spc="-65" dirty="0" smtClean="0">
                <a:effectLst/>
                <a:latin typeface="Calibri" panose="020F0502020204030204" pitchFamily="34" charset="0"/>
                <a:ea typeface="Times New Roman" panose="02020603050405020304" pitchFamily="18" charset="0"/>
              </a:rPr>
              <a:t> </a:t>
            </a:r>
            <a:r>
              <a:rPr lang="tr-TR" sz="2400" b="1" dirty="0" smtClean="0">
                <a:effectLst/>
                <a:latin typeface="Calibri" panose="020F0502020204030204" pitchFamily="34" charset="0"/>
                <a:ea typeface="Times New Roman" panose="02020603050405020304" pitchFamily="18" charset="0"/>
              </a:rPr>
              <a:t>olmalıdır</a:t>
            </a:r>
            <a:endParaRPr lang="tr-TR" sz="2400" b="1" dirty="0"/>
          </a:p>
        </p:txBody>
      </p:sp>
      <p:sp>
        <p:nvSpPr>
          <p:cNvPr id="5" name="Dikdörtgen 4"/>
          <p:cNvSpPr/>
          <p:nvPr/>
        </p:nvSpPr>
        <p:spPr>
          <a:xfrm>
            <a:off x="406400" y="2081940"/>
            <a:ext cx="11292114" cy="461665"/>
          </a:xfrm>
          <a:prstGeom prst="rect">
            <a:avLst/>
          </a:prstGeom>
          <a:ln w="38100">
            <a:solidFill>
              <a:srgbClr val="FFC000"/>
            </a:solidFill>
          </a:ln>
        </p:spPr>
        <p:txBody>
          <a:bodyPr wrap="square">
            <a:spAutoFit/>
          </a:bodyPr>
          <a:lstStyle/>
          <a:p>
            <a:r>
              <a:rPr lang="tr-TR" sz="2400" b="1" dirty="0"/>
              <a:t>Güncel iletişim araç ve ortamları kullanılarak sürekli ve düzenli etkileşim </a:t>
            </a:r>
            <a:r>
              <a:rPr lang="tr-TR" sz="2400" b="1" dirty="0" smtClean="0"/>
              <a:t>sağlanmalıdır</a:t>
            </a:r>
          </a:p>
        </p:txBody>
      </p:sp>
      <p:sp>
        <p:nvSpPr>
          <p:cNvPr id="7" name="Dikdörtgen 6"/>
          <p:cNvSpPr/>
          <p:nvPr/>
        </p:nvSpPr>
        <p:spPr>
          <a:xfrm>
            <a:off x="406400" y="3036493"/>
            <a:ext cx="11292114" cy="830997"/>
          </a:xfrm>
          <a:prstGeom prst="rect">
            <a:avLst/>
          </a:prstGeom>
          <a:ln w="38100">
            <a:solidFill>
              <a:srgbClr val="FFC000"/>
            </a:solidFill>
          </a:ln>
        </p:spPr>
        <p:txBody>
          <a:bodyPr wrap="square">
            <a:spAutoFit/>
          </a:bodyPr>
          <a:lstStyle/>
          <a:p>
            <a:pPr lvl="1"/>
            <a:r>
              <a:rPr lang="tr-TR" sz="2400" b="1" dirty="0"/>
              <a:t>Nitelikli ve etkin öğrenci </a:t>
            </a:r>
            <a:r>
              <a:rPr lang="tr-TR" sz="2400" b="1" dirty="0" err="1"/>
              <a:t>temsiliyetini</a:t>
            </a:r>
            <a:r>
              <a:rPr lang="tr-TR" sz="2400" b="1" dirty="0"/>
              <a:t> sağlayan kurumsal bir sistem kurulmuş ve işletiliyor olmalıdır.</a:t>
            </a:r>
          </a:p>
        </p:txBody>
      </p:sp>
      <p:sp>
        <p:nvSpPr>
          <p:cNvPr id="8" name="Dikdörtgen 7"/>
          <p:cNvSpPr/>
          <p:nvPr/>
        </p:nvSpPr>
        <p:spPr>
          <a:xfrm>
            <a:off x="413660" y="4117800"/>
            <a:ext cx="11292114" cy="1200329"/>
          </a:xfrm>
          <a:prstGeom prst="rect">
            <a:avLst/>
          </a:prstGeom>
          <a:ln w="38100">
            <a:solidFill>
              <a:srgbClr val="FFC000"/>
            </a:solidFill>
          </a:ln>
        </p:spPr>
        <p:txBody>
          <a:bodyPr wrap="square">
            <a:spAutoFit/>
          </a:bodyPr>
          <a:lstStyle/>
          <a:p>
            <a:pPr lvl="1"/>
            <a:r>
              <a:rPr lang="tr-TR" sz="2400" b="1" dirty="0"/>
              <a:t>Öğrencilerin mezuniyetine karar verebilmek için programın gerektirdiği tüm koşulların yerine getirildiğini belirleyen güvenilir yöntem ve süreçler geliştirilmiş ve uygulanıyor olmalıdır</a:t>
            </a:r>
            <a:r>
              <a:rPr lang="tr-TR" sz="2400" b="1" dirty="0" smtClean="0"/>
              <a:t>.</a:t>
            </a:r>
            <a:endParaRPr lang="tr-TR" sz="2400" b="1" dirty="0"/>
          </a:p>
        </p:txBody>
      </p:sp>
    </p:spTree>
    <p:extLst>
      <p:ext uri="{BB962C8B-B14F-4D97-AF65-F5344CB8AC3E}">
        <p14:creationId xmlns:p14="http://schemas.microsoft.com/office/powerpoint/2010/main" val="189956462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5094518" cy="523220"/>
          </a:xfrm>
          <a:prstGeom prst="rect">
            <a:avLst/>
          </a:prstGeom>
          <a:solidFill>
            <a:srgbClr val="FF0000"/>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1" i="0" u="none" strike="noStrike" kern="1200" cap="none" spc="0" normalizeH="0" baseline="0" noProof="0" dirty="0" smtClean="0">
                <a:ln>
                  <a:noFill/>
                </a:ln>
                <a:solidFill>
                  <a:schemeClr val="bg1"/>
                </a:solidFill>
                <a:effectLst/>
                <a:uLnTx/>
                <a:uFillTx/>
                <a:latin typeface="Calibri" panose="020F0502020204030204"/>
                <a:ea typeface="+mn-ea"/>
                <a:cs typeface="+mn-cs"/>
              </a:rPr>
              <a:t>ÖLÇÜT 5: ÖĞRETİM</a:t>
            </a:r>
            <a:r>
              <a:rPr kumimoji="0" lang="tr-TR" sz="2800" b="1" i="0" u="none" strike="noStrike" kern="1200" cap="none" spc="0" normalizeH="0" noProof="0" dirty="0" smtClean="0">
                <a:ln>
                  <a:noFill/>
                </a:ln>
                <a:solidFill>
                  <a:schemeClr val="bg1"/>
                </a:solidFill>
                <a:effectLst/>
                <a:uLnTx/>
                <a:uFillTx/>
                <a:latin typeface="Calibri" panose="020F0502020204030204"/>
                <a:ea typeface="+mn-ea"/>
                <a:cs typeface="+mn-cs"/>
              </a:rPr>
              <a:t> KADROSU</a:t>
            </a:r>
            <a:endParaRPr kumimoji="0" lang="tr-TR" sz="2800" b="1" i="0" u="none" strike="noStrike" kern="1200" cap="none" spc="0" normalizeH="0" baseline="0" noProof="0" dirty="0">
              <a:ln>
                <a:noFill/>
              </a:ln>
              <a:solidFill>
                <a:schemeClr val="bg1"/>
              </a:solidFill>
              <a:effectLst/>
              <a:uLnTx/>
              <a:uFillTx/>
              <a:latin typeface="Calibri" panose="020F0502020204030204"/>
              <a:ea typeface="+mn-ea"/>
              <a:cs typeface="+mn-cs"/>
            </a:endParaRPr>
          </a:p>
        </p:txBody>
      </p:sp>
      <p:sp>
        <p:nvSpPr>
          <p:cNvPr id="2" name="Dikdörtgen 1"/>
          <p:cNvSpPr/>
          <p:nvPr/>
        </p:nvSpPr>
        <p:spPr>
          <a:xfrm>
            <a:off x="420914" y="2141417"/>
            <a:ext cx="11292114" cy="2677656"/>
          </a:xfrm>
          <a:prstGeom prst="rect">
            <a:avLst/>
          </a:prstGeom>
          <a:ln w="38100">
            <a:solidFill>
              <a:srgbClr val="FFC000"/>
            </a:solidFill>
          </a:ln>
        </p:spPr>
        <p:txBody>
          <a:bodyPr wrap="square">
            <a:spAutoFit/>
          </a:bodyPr>
          <a:lstStyle/>
          <a:p>
            <a:r>
              <a:rPr lang="tr-TR" sz="2400" b="1" dirty="0"/>
              <a:t>Öğretim kadrosu, nicelik ve nitelik bakımından programın etkin bir şekilde yürütülmesini, değerlendirilmesini ve geliştirilmesini sağlayacak yeterlilikte olmalıdır.</a:t>
            </a:r>
            <a:endParaRPr lang="tr-TR" sz="2400" dirty="0"/>
          </a:p>
          <a:p>
            <a:r>
              <a:rPr lang="tr-TR" sz="2400" b="1" dirty="0"/>
              <a:t> </a:t>
            </a:r>
            <a:endParaRPr lang="tr-TR" sz="2400" dirty="0"/>
          </a:p>
          <a:p>
            <a:r>
              <a:rPr lang="tr-TR" sz="2400" dirty="0"/>
              <a:t>Tablo 5.1 ve 5.2 doldurularak, eğitim programının gereklilikleri çerçevesinde analiz edilmeli ve yorumlanmalıdır. Öğretim kadrosunun programın tüm unsurlarını kapsayacak biçimde; a) nicelik, b) nitelik açısından yeterliliği kısa özgeçmişleri çerçevesinde irdelenmelidir.</a:t>
            </a:r>
          </a:p>
        </p:txBody>
      </p:sp>
      <p:sp>
        <p:nvSpPr>
          <p:cNvPr id="3" name="Dikdörtgen 2"/>
          <p:cNvSpPr/>
          <p:nvPr/>
        </p:nvSpPr>
        <p:spPr>
          <a:xfrm>
            <a:off x="0" y="4926692"/>
            <a:ext cx="11713028" cy="1754326"/>
          </a:xfrm>
          <a:prstGeom prst="rect">
            <a:avLst/>
          </a:prstGeom>
        </p:spPr>
        <p:txBody>
          <a:bodyPr wrap="square">
            <a:spAutoFit/>
          </a:bodyPr>
          <a:lstStyle/>
          <a:p>
            <a:pPr marL="581660" marR="683895" algn="just">
              <a:lnSpc>
                <a:spcPct val="100000"/>
              </a:lnSpc>
              <a:spcAft>
                <a:spcPts val="0"/>
              </a:spcAft>
            </a:pPr>
            <a:r>
              <a:rPr lang="tr-TR" dirty="0" smtClean="0">
                <a:effectLst/>
                <a:latin typeface="Calibri" panose="020F0502020204030204" pitchFamily="34" charset="0"/>
                <a:ea typeface="Times New Roman" panose="02020603050405020304" pitchFamily="18" charset="0"/>
              </a:rPr>
              <a:t>Bölümümüzdeki kadrolu öğretim elemanlarının özgeçmişleri bölüm web sitesinde güncel olarak yer almaktadır. Özgeçmişlerinde araştırma, eğitim öğretim başta olmak üzere diğer faaliyetler yer almaktadır. Öğretim elemanları ile ilgili Diğer bilgiler Tablo 5. 1 de verilmiştir. </a:t>
            </a:r>
            <a:endParaRPr lang="tr-TR" dirty="0" smtClean="0">
              <a:effectLst/>
              <a:latin typeface="Times New Roman" panose="02020603050405020304" pitchFamily="18" charset="0"/>
              <a:ea typeface="Times New Roman" panose="02020603050405020304" pitchFamily="18" charset="0"/>
            </a:endParaRPr>
          </a:p>
          <a:p>
            <a:pPr marL="581660" marR="683895" algn="just">
              <a:lnSpc>
                <a:spcPct val="100000"/>
              </a:lnSpc>
              <a:spcAft>
                <a:spcPts val="0"/>
              </a:spcAft>
            </a:pPr>
            <a:r>
              <a:rPr lang="tr-TR" dirty="0" smtClean="0">
                <a:effectLst/>
                <a:latin typeface="Calibri" panose="020F0502020204030204" pitchFamily="34" charset="0"/>
                <a:ea typeface="Times New Roman" panose="02020603050405020304" pitchFamily="18" charset="0"/>
              </a:rPr>
              <a:t>Tablodan da görüleceği üzere kadrolu öğretim elemanlarının son bir yıldaki ders sayıları 3 ile 5 arasında olup haftalık ders saati ise …. Aralıktadır. Genel olarak kadrolu öğretim elemanlarının haftalık zamanlarının ortalama olarak 1/4 ünü eğitim öğretime ayırmaktadır.</a:t>
            </a:r>
            <a:endParaRPr lang="tr-T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1375602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5094518"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5: ÖĞRETİM</a:t>
            </a:r>
            <a:r>
              <a:rPr kumimoji="0" lang="tr-TR" sz="2800" b="0" i="0" u="none" strike="noStrike" kern="1200" cap="none" spc="0" normalizeH="0" noProof="0" dirty="0" smtClean="0">
                <a:ln>
                  <a:noFill/>
                </a:ln>
                <a:solidFill>
                  <a:prstClr val="black"/>
                </a:solidFill>
                <a:effectLst/>
                <a:uLnTx/>
                <a:uFillTx/>
                <a:latin typeface="Calibri" panose="020F0502020204030204"/>
                <a:ea typeface="+mn-ea"/>
                <a:cs typeface="+mn-cs"/>
              </a:rPr>
              <a:t> KADROSU</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Dikdörtgen 1"/>
          <p:cNvSpPr/>
          <p:nvPr/>
        </p:nvSpPr>
        <p:spPr>
          <a:xfrm>
            <a:off x="319314" y="2018606"/>
            <a:ext cx="11292114" cy="830997"/>
          </a:xfrm>
          <a:prstGeom prst="rect">
            <a:avLst/>
          </a:prstGeom>
          <a:ln w="38100">
            <a:solidFill>
              <a:srgbClr val="FFC000"/>
            </a:solidFill>
          </a:ln>
        </p:spPr>
        <p:txBody>
          <a:bodyPr wrap="square">
            <a:spAutoFit/>
          </a:bodyPr>
          <a:lstStyle/>
          <a:p>
            <a:r>
              <a:rPr lang="tr-TR" sz="2400" b="1" dirty="0"/>
              <a:t>Öğretim elemanı atama ve yükseltmelerinde fırsat eşitliği sağlayan ve akademik liyakati gözeten yöntem ve ölçütler bulunuyor ve kullanılıyor olmalıdır.</a:t>
            </a:r>
          </a:p>
        </p:txBody>
      </p:sp>
      <p:sp>
        <p:nvSpPr>
          <p:cNvPr id="5" name="Dikdörtgen 4"/>
          <p:cNvSpPr/>
          <p:nvPr/>
        </p:nvSpPr>
        <p:spPr>
          <a:xfrm>
            <a:off x="319314" y="3153726"/>
            <a:ext cx="11292114" cy="830997"/>
          </a:xfrm>
          <a:prstGeom prst="rect">
            <a:avLst/>
          </a:prstGeom>
          <a:ln w="38100">
            <a:solidFill>
              <a:srgbClr val="FFC000"/>
            </a:solidFill>
          </a:ln>
        </p:spPr>
        <p:txBody>
          <a:bodyPr wrap="square">
            <a:spAutoFit/>
          </a:bodyPr>
          <a:lstStyle/>
          <a:p>
            <a:r>
              <a:rPr lang="tr-TR" sz="2400" b="1" dirty="0"/>
              <a:t>Öğretim elemanlarına mesleki alanda kendilerini yenilemeleri ve araştırma yapmaları için olanak sağlanmalıdır</a:t>
            </a:r>
            <a:r>
              <a:rPr lang="tr-TR" sz="2400" b="1" dirty="0" smtClean="0"/>
              <a:t>.</a:t>
            </a:r>
            <a:endParaRPr lang="tr-TR" sz="2400" b="1" dirty="0"/>
          </a:p>
        </p:txBody>
      </p:sp>
    </p:spTree>
    <p:extLst>
      <p:ext uri="{BB962C8B-B14F-4D97-AF65-F5344CB8AC3E}">
        <p14:creationId xmlns:p14="http://schemas.microsoft.com/office/powerpoint/2010/main" val="39596575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Metin kutusu 4"/>
          <p:cNvSpPr txBox="1"/>
          <p:nvPr/>
        </p:nvSpPr>
        <p:spPr>
          <a:xfrm>
            <a:off x="161110" y="1382417"/>
            <a:ext cx="5290457" cy="461665"/>
          </a:xfrm>
          <a:prstGeom prst="rect">
            <a:avLst/>
          </a:prstGeom>
          <a:solidFill>
            <a:srgbClr val="FF0000"/>
          </a:solidFill>
          <a:ln w="38100">
            <a:solidFill>
              <a:srgbClr val="FFC000"/>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400" b="1" i="0" u="none" strike="noStrike" kern="1200" cap="none" spc="0" normalizeH="0" baseline="0" noProof="0" dirty="0" smtClean="0">
                <a:ln>
                  <a:noFill/>
                </a:ln>
                <a:solidFill>
                  <a:schemeClr val="bg1"/>
                </a:solidFill>
                <a:effectLst/>
                <a:uLnTx/>
                <a:uFillTx/>
                <a:latin typeface="Calibri" panose="020F0502020204030204"/>
                <a:ea typeface="+mn-ea"/>
                <a:cs typeface="+mn-cs"/>
              </a:rPr>
              <a:t>Program Akreditasyonu</a:t>
            </a:r>
            <a:endParaRPr kumimoji="0" lang="tr-TR" sz="2400" b="1" i="0" u="none" strike="noStrike" kern="1200" cap="none" spc="0" normalizeH="0" baseline="0" noProof="0" dirty="0">
              <a:ln>
                <a:noFill/>
              </a:ln>
              <a:solidFill>
                <a:schemeClr val="bg1"/>
              </a:solidFill>
              <a:effectLst/>
              <a:uLnTx/>
              <a:uFillTx/>
              <a:latin typeface="Calibri" panose="020F0502020204030204"/>
              <a:ea typeface="+mn-ea"/>
              <a:cs typeface="+mn-cs"/>
            </a:endParaRPr>
          </a:p>
        </p:txBody>
      </p:sp>
      <p:pic>
        <p:nvPicPr>
          <p:cNvPr id="6" name="Resim 5"/>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8731" y="2173357"/>
            <a:ext cx="11348812" cy="4280452"/>
          </a:xfrm>
          <a:prstGeom prst="rect">
            <a:avLst/>
          </a:prstGeom>
          <a:noFill/>
        </p:spPr>
      </p:pic>
    </p:spTree>
    <p:extLst>
      <p:ext uri="{BB962C8B-B14F-4D97-AF65-F5344CB8AC3E}">
        <p14:creationId xmlns:p14="http://schemas.microsoft.com/office/powerpoint/2010/main" val="123069881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5094518"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5: ÖĞRETİM</a:t>
            </a:r>
            <a:r>
              <a:rPr kumimoji="0" lang="tr-TR" sz="2800" b="0" i="0" u="none" strike="noStrike" kern="1200" cap="none" spc="0" normalizeH="0" noProof="0" dirty="0" smtClean="0">
                <a:ln>
                  <a:noFill/>
                </a:ln>
                <a:solidFill>
                  <a:prstClr val="black"/>
                </a:solidFill>
                <a:effectLst/>
                <a:uLnTx/>
                <a:uFillTx/>
                <a:latin typeface="Calibri" panose="020F0502020204030204"/>
                <a:ea typeface="+mn-ea"/>
                <a:cs typeface="+mn-cs"/>
              </a:rPr>
              <a:t> KADROSU</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3" name="Tablo 2"/>
          <p:cNvGraphicFramePr>
            <a:graphicFrameLocks noGrp="1"/>
          </p:cNvGraphicFramePr>
          <p:nvPr>
            <p:extLst>
              <p:ext uri="{D42A27DB-BD31-4B8C-83A1-F6EECF244321}">
                <p14:modId xmlns:p14="http://schemas.microsoft.com/office/powerpoint/2010/main" val="2264303669"/>
              </p:ext>
            </p:extLst>
          </p:nvPr>
        </p:nvGraphicFramePr>
        <p:xfrm>
          <a:off x="1280159" y="2590799"/>
          <a:ext cx="9144000" cy="3901443"/>
        </p:xfrm>
        <a:graphic>
          <a:graphicData uri="http://schemas.openxmlformats.org/drawingml/2006/table">
            <a:tbl>
              <a:tblPr firstRow="1" firstCol="1" bandRow="1"/>
              <a:tblGrid>
                <a:gridCol w="2534784">
                  <a:extLst>
                    <a:ext uri="{9D8B030D-6E8A-4147-A177-3AD203B41FA5}">
                      <a16:colId xmlns:a16="http://schemas.microsoft.com/office/drawing/2014/main" val="2748827771"/>
                    </a:ext>
                  </a:extLst>
                </a:gridCol>
                <a:gridCol w="1019278">
                  <a:extLst>
                    <a:ext uri="{9D8B030D-6E8A-4147-A177-3AD203B41FA5}">
                      <a16:colId xmlns:a16="http://schemas.microsoft.com/office/drawing/2014/main" val="2167604841"/>
                    </a:ext>
                  </a:extLst>
                </a:gridCol>
                <a:gridCol w="1140877">
                  <a:extLst>
                    <a:ext uri="{9D8B030D-6E8A-4147-A177-3AD203B41FA5}">
                      <a16:colId xmlns:a16="http://schemas.microsoft.com/office/drawing/2014/main" val="587823202"/>
                    </a:ext>
                  </a:extLst>
                </a:gridCol>
                <a:gridCol w="1140877">
                  <a:extLst>
                    <a:ext uri="{9D8B030D-6E8A-4147-A177-3AD203B41FA5}">
                      <a16:colId xmlns:a16="http://schemas.microsoft.com/office/drawing/2014/main" val="1035173488"/>
                    </a:ext>
                  </a:extLst>
                </a:gridCol>
                <a:gridCol w="894104">
                  <a:extLst>
                    <a:ext uri="{9D8B030D-6E8A-4147-A177-3AD203B41FA5}">
                      <a16:colId xmlns:a16="http://schemas.microsoft.com/office/drawing/2014/main" val="3314545000"/>
                    </a:ext>
                  </a:extLst>
                </a:gridCol>
                <a:gridCol w="1207040">
                  <a:extLst>
                    <a:ext uri="{9D8B030D-6E8A-4147-A177-3AD203B41FA5}">
                      <a16:colId xmlns:a16="http://schemas.microsoft.com/office/drawing/2014/main" val="1011017578"/>
                    </a:ext>
                  </a:extLst>
                </a:gridCol>
                <a:gridCol w="1207040">
                  <a:extLst>
                    <a:ext uri="{9D8B030D-6E8A-4147-A177-3AD203B41FA5}">
                      <a16:colId xmlns:a16="http://schemas.microsoft.com/office/drawing/2014/main" val="730893434"/>
                    </a:ext>
                  </a:extLst>
                </a:gridCol>
              </a:tblGrid>
              <a:tr h="354677">
                <a:tc rowSpan="3">
                  <a:txBody>
                    <a:bodyPr/>
                    <a:lstStyle/>
                    <a:p>
                      <a:pPr algn="ctr">
                        <a:spcAft>
                          <a:spcPts val="0"/>
                        </a:spcAft>
                      </a:pPr>
                      <a:r>
                        <a:rPr lang="tr-TR" sz="11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Öğretim Üyesi</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gn="ctr">
                        <a:spcAft>
                          <a:spcPts val="0"/>
                        </a:spcAft>
                      </a:pPr>
                      <a:r>
                        <a:rPr lang="tr-TR" sz="11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Eğitim-öğretim etkinliği haftalık, saat</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hMerge="1">
                  <a:txBody>
                    <a:bodyPr/>
                    <a:lstStyle/>
                    <a:p>
                      <a:endParaRPr lang="tr-TR"/>
                    </a:p>
                  </a:txBody>
                  <a:tcPr/>
                </a:tc>
                <a:tc hMerge="1">
                  <a:txBody>
                    <a:bodyPr/>
                    <a:lstStyle/>
                    <a:p>
                      <a:endParaRPr lang="tr-TR"/>
                    </a:p>
                  </a:txBody>
                  <a:tcPr/>
                </a:tc>
                <a:tc hMerge="1">
                  <a:txBody>
                    <a:bodyPr/>
                    <a:lstStyle/>
                    <a:p>
                      <a:endParaRPr lang="tr-TR"/>
                    </a:p>
                  </a:txBody>
                  <a:tcPr/>
                </a:tc>
                <a:tc rowSpan="2" gridSpan="2">
                  <a:txBody>
                    <a:bodyPr/>
                    <a:lstStyle/>
                    <a:p>
                      <a:pPr algn="ctr">
                        <a:spcAft>
                          <a:spcPts val="0"/>
                        </a:spcAft>
                      </a:pPr>
                      <a:r>
                        <a:rPr lang="tr-TR" sz="11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Diğer etkinlikler (araştırma ve diğ) haftalık, saat</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rowSpan="2" hMerge="1">
                  <a:txBody>
                    <a:bodyPr/>
                    <a:lstStyle/>
                    <a:p>
                      <a:endParaRPr lang="tr-TR"/>
                    </a:p>
                  </a:txBody>
                  <a:tcPr/>
                </a:tc>
                <a:extLst>
                  <a:ext uri="{0D108BD9-81ED-4DB2-BD59-A6C34878D82A}">
                    <a16:rowId xmlns:a16="http://schemas.microsoft.com/office/drawing/2014/main" val="1849640679"/>
                  </a:ext>
                </a:extLst>
              </a:tr>
              <a:tr h="709352">
                <a:tc vMerge="1">
                  <a:txBody>
                    <a:bodyPr/>
                    <a:lstStyle/>
                    <a:p>
                      <a:endParaRPr lang="tr-TR"/>
                    </a:p>
                  </a:txBody>
                  <a:tcPr/>
                </a:tc>
                <a:tc gridSpan="2">
                  <a:txBody>
                    <a:bodyPr/>
                    <a:lstStyle/>
                    <a:p>
                      <a:pPr algn="ctr">
                        <a:spcAft>
                          <a:spcPts val="0"/>
                        </a:spcAft>
                      </a:pPr>
                      <a:r>
                        <a:rPr lang="tr-TR" sz="11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Program Kapsamında verdiği dersler</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gridSpan="2">
                  <a:txBody>
                    <a:bodyPr/>
                    <a:lstStyle/>
                    <a:p>
                      <a:pPr algn="ctr">
                        <a:spcAft>
                          <a:spcPts val="0"/>
                        </a:spcAft>
                      </a:pPr>
                      <a:r>
                        <a:rPr lang="tr-TR" sz="11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Program dışında verdiği dersler</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gridSpan="2" vMerge="1">
                  <a:txBody>
                    <a:bodyPr/>
                    <a:lstStyle/>
                    <a:p>
                      <a:endParaRPr lang="tr-TR"/>
                    </a:p>
                  </a:txBody>
                  <a:tcPr/>
                </a:tc>
                <a:tc hMerge="1" vMerge="1">
                  <a:txBody>
                    <a:bodyPr/>
                    <a:lstStyle/>
                    <a:p>
                      <a:endParaRPr lang="tr-TR"/>
                    </a:p>
                  </a:txBody>
                  <a:tcPr/>
                </a:tc>
                <a:extLst>
                  <a:ext uri="{0D108BD9-81ED-4DB2-BD59-A6C34878D82A}">
                    <a16:rowId xmlns:a16="http://schemas.microsoft.com/office/drawing/2014/main" val="106200967"/>
                  </a:ext>
                </a:extLst>
              </a:tr>
              <a:tr h="354677">
                <a:tc vMerge="1">
                  <a:txBody>
                    <a:bodyPr/>
                    <a:lstStyle/>
                    <a:p>
                      <a:endParaRPr lang="tr-TR"/>
                    </a:p>
                  </a:txBody>
                  <a:tcPr/>
                </a:tc>
                <a:tc>
                  <a:txBody>
                    <a:bodyPr/>
                    <a:lstStyle/>
                    <a:p>
                      <a:pPr algn="ctr">
                        <a:spcAft>
                          <a:spcPts val="0"/>
                        </a:spcAft>
                      </a:pPr>
                      <a:r>
                        <a:rPr lang="tr-TR" sz="11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Güz</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Bahar</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Güz</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Bahar</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Güz</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Bahar</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8093781"/>
                  </a:ext>
                </a:extLst>
              </a:tr>
              <a:tr h="354677">
                <a:tc>
                  <a:txBody>
                    <a:bodyPr/>
                    <a:lstStyle/>
                    <a:p>
                      <a:pP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Betül Gülşen ATALAY</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15</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22</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22</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65745032"/>
                  </a:ext>
                </a:extLst>
              </a:tr>
              <a:tr h="354677">
                <a:tc>
                  <a:txBody>
                    <a:bodyPr/>
                    <a:lstStyle/>
                    <a:p>
                      <a:pP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Yüksel ÖZDEMİR</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33</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28</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0760772"/>
                  </a:ext>
                </a:extLst>
              </a:tr>
              <a:tr h="354677">
                <a:tc>
                  <a:txBody>
                    <a:bodyPr/>
                    <a:lstStyle/>
                    <a:p>
                      <a:pP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Meltem MERMER</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7</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6</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02046462"/>
                  </a:ext>
                </a:extLst>
              </a:tr>
              <a:tr h="354677">
                <a:tc>
                  <a:txBody>
                    <a:bodyPr/>
                    <a:lstStyle/>
                    <a:p>
                      <a:pP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Eda PARLAK</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26</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20</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64090839"/>
                  </a:ext>
                </a:extLst>
              </a:tr>
              <a:tr h="354677">
                <a:tc>
                  <a:txBody>
                    <a:bodyPr/>
                    <a:lstStyle/>
                    <a:p>
                      <a:pP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Özlem ÖZPAK AKKUŞ</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13</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13</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22</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18</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32502606"/>
                  </a:ext>
                </a:extLst>
              </a:tr>
              <a:tr h="709352">
                <a:tc>
                  <a:txBody>
                    <a:bodyPr/>
                    <a:lstStyle/>
                    <a:p>
                      <a:pPr>
                        <a:spcAft>
                          <a:spcPts val="0"/>
                        </a:spcAft>
                      </a:pPr>
                      <a:r>
                        <a:rPr lang="tr-T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Öğretim üyesi başına düşen haftalık süre</a:t>
                      </a:r>
                      <a:endParaRPr lang="tr-TR"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10</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9,6</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3,8</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a:spcAft>
                          <a:spcPts val="0"/>
                        </a:spcAft>
                      </a:pPr>
                      <a:r>
                        <a:rPr lang="tr-TR" sz="11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24,6</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a:spcAft>
                          <a:spcPts val="0"/>
                        </a:spcAft>
                      </a:pPr>
                      <a:r>
                        <a:rPr lang="tr-TR"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21,6</a:t>
                      </a:r>
                      <a:endParaRPr lang="tr-TR"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878632824"/>
                  </a:ext>
                </a:extLst>
              </a:tr>
            </a:tbl>
          </a:graphicData>
        </a:graphic>
      </p:graphicFrame>
      <p:sp>
        <p:nvSpPr>
          <p:cNvPr id="4" name="Rectangle 1"/>
          <p:cNvSpPr>
            <a:spLocks noChangeArrowheads="1"/>
          </p:cNvSpPr>
          <p:nvPr/>
        </p:nvSpPr>
        <p:spPr bwMode="auto">
          <a:xfrm>
            <a:off x="2692398" y="233212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a:t>
            </a:r>
            <a:r>
              <a:rPr kumimoji="0" lang="tr-TR" altLang="tr-TR" sz="1200" b="1"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Tablo 5.1.</a:t>
            </a:r>
            <a:r>
              <a:rPr kumimoji="0" lang="tr-TR" altLang="tr-TR" sz="12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Öğretim üyelerinin eğitim-öğretim ve diğer etkinlikler dağılımı</a:t>
            </a:r>
            <a:endParaRPr kumimoji="0" lang="tr-TR" altLang="tr-TR" sz="12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9141221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8" y="1397185"/>
            <a:ext cx="5558975" cy="523220"/>
          </a:xfrm>
          <a:prstGeom prst="rect">
            <a:avLst/>
          </a:prstGeom>
          <a:solidFill>
            <a:srgbClr val="FF0000"/>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1" i="0" u="none" strike="noStrike" kern="1200" cap="none" spc="0" normalizeH="0" baseline="0" noProof="0" dirty="0" smtClean="0">
                <a:ln>
                  <a:noFill/>
                </a:ln>
                <a:solidFill>
                  <a:schemeClr val="bg1"/>
                </a:solidFill>
                <a:effectLst/>
                <a:uLnTx/>
                <a:uFillTx/>
                <a:latin typeface="Calibri" panose="020F0502020204030204"/>
                <a:ea typeface="+mn-ea"/>
                <a:cs typeface="+mn-cs"/>
              </a:rPr>
              <a:t>ÖLÇÜT 6: ALTYAPI</a:t>
            </a:r>
            <a:r>
              <a:rPr kumimoji="0" lang="tr-TR" sz="2800" b="1" i="0" u="none" strike="noStrike" kern="1200" cap="none" spc="0" normalizeH="0" noProof="0" dirty="0" smtClean="0">
                <a:ln>
                  <a:noFill/>
                </a:ln>
                <a:solidFill>
                  <a:schemeClr val="bg1"/>
                </a:solidFill>
                <a:effectLst/>
                <a:uLnTx/>
                <a:uFillTx/>
                <a:latin typeface="Calibri" panose="020F0502020204030204"/>
                <a:ea typeface="+mn-ea"/>
                <a:cs typeface="+mn-cs"/>
              </a:rPr>
              <a:t> VE OLANAKLAR</a:t>
            </a:r>
            <a:endParaRPr kumimoji="0" lang="tr-TR" sz="2800" b="1" i="0" u="none" strike="noStrike" kern="1200" cap="none" spc="0" normalizeH="0" baseline="0" noProof="0" dirty="0">
              <a:ln>
                <a:noFill/>
              </a:ln>
              <a:solidFill>
                <a:schemeClr val="bg1"/>
              </a:solidFill>
              <a:effectLst/>
              <a:uLnTx/>
              <a:uFillTx/>
              <a:latin typeface="Calibri" panose="020F0502020204030204"/>
              <a:ea typeface="+mn-ea"/>
              <a:cs typeface="+mn-cs"/>
            </a:endParaRPr>
          </a:p>
        </p:txBody>
      </p:sp>
      <p:sp>
        <p:nvSpPr>
          <p:cNvPr id="2" name="Dikdörtgen 1"/>
          <p:cNvSpPr/>
          <p:nvPr/>
        </p:nvSpPr>
        <p:spPr>
          <a:xfrm>
            <a:off x="290285" y="2209167"/>
            <a:ext cx="11292114" cy="4154984"/>
          </a:xfrm>
          <a:prstGeom prst="rect">
            <a:avLst/>
          </a:prstGeom>
          <a:ln w="38100">
            <a:solidFill>
              <a:srgbClr val="FFC000"/>
            </a:solidFill>
          </a:ln>
        </p:spPr>
        <p:txBody>
          <a:bodyPr wrap="square">
            <a:spAutoFit/>
          </a:bodyPr>
          <a:lstStyle/>
          <a:p>
            <a:r>
              <a:rPr lang="tr-TR" sz="2400" b="1" dirty="0"/>
              <a:t>Büyük ve küçük gruplarda eğitim-öğretim etkinlikleri için sınıflar, amfiler, laboratuvarlar ve diğer donanım, eğitim amaçlarına ve program çıktılarına ulaşmak için yeterli olmalıdır.</a:t>
            </a:r>
          </a:p>
          <a:p>
            <a:r>
              <a:rPr lang="tr-TR" sz="2400" b="1" dirty="0"/>
              <a:t> </a:t>
            </a:r>
            <a:endParaRPr lang="tr-TR" sz="2400" dirty="0"/>
          </a:p>
          <a:p>
            <a:r>
              <a:rPr lang="tr-TR" sz="2400" dirty="0"/>
              <a:t>Sınıflar, amfiler, laboratuvarlar ve diğer donanımın eğitim programının amaçlarına ve program çıktılarına ulaşmak için yeterli olduğu verilere dayalı olarak analiz edilmelidir.</a:t>
            </a:r>
          </a:p>
          <a:p>
            <a:r>
              <a:rPr lang="tr-TR" sz="2400" dirty="0"/>
              <a:t> </a:t>
            </a:r>
          </a:p>
          <a:p>
            <a:r>
              <a:rPr lang="tr-TR" sz="2400" dirty="0"/>
              <a:t>Bu alan ve donanımın nasıl kullanıldığı açıklanmalıdır. Eğitim ortamlarında ve laboratuvarlarda gerekli güvenlik önlemlerin alınmış olduğu belgelenmelidir. Burada, yalnızca programı yürüten bölümün/fakültenin kendi altyapısı değil, program öğrencileri için destek veren bölümlerin altyapısı da irdelenmelidir</a:t>
            </a:r>
            <a:endParaRPr lang="tr-TR" sz="2400" b="1" dirty="0"/>
          </a:p>
        </p:txBody>
      </p:sp>
    </p:spTree>
    <p:extLst>
      <p:ext uri="{BB962C8B-B14F-4D97-AF65-F5344CB8AC3E}">
        <p14:creationId xmlns:p14="http://schemas.microsoft.com/office/powerpoint/2010/main" val="337618178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8" y="1397185"/>
            <a:ext cx="5558975"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6: ALTYAPI</a:t>
            </a:r>
            <a:r>
              <a:rPr kumimoji="0" lang="tr-TR" sz="2800" b="0" i="0" u="none" strike="noStrike" kern="1200" cap="none" spc="0" normalizeH="0" noProof="0" dirty="0" smtClean="0">
                <a:ln>
                  <a:noFill/>
                </a:ln>
                <a:solidFill>
                  <a:prstClr val="black"/>
                </a:solidFill>
                <a:effectLst/>
                <a:uLnTx/>
                <a:uFillTx/>
                <a:latin typeface="Calibri" panose="020F0502020204030204"/>
                <a:ea typeface="+mn-ea"/>
                <a:cs typeface="+mn-cs"/>
              </a:rPr>
              <a:t> VE OLANAKLAR</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Dikdörtgen 1"/>
          <p:cNvSpPr/>
          <p:nvPr/>
        </p:nvSpPr>
        <p:spPr>
          <a:xfrm>
            <a:off x="551543" y="2090541"/>
            <a:ext cx="11292114" cy="830997"/>
          </a:xfrm>
          <a:prstGeom prst="rect">
            <a:avLst/>
          </a:prstGeom>
          <a:ln w="38100">
            <a:solidFill>
              <a:srgbClr val="FFC000"/>
            </a:solidFill>
          </a:ln>
        </p:spPr>
        <p:txBody>
          <a:bodyPr wrap="square">
            <a:spAutoFit/>
          </a:bodyPr>
          <a:lstStyle/>
          <a:p>
            <a:r>
              <a:rPr lang="tr-TR" sz="2400" b="1" dirty="0"/>
              <a:t>Kütüphane ve internet ya da diğer elektronik ortamlar üzerinden bilgiye erişim olanakları sunulmuş olmalıdır.</a:t>
            </a:r>
          </a:p>
        </p:txBody>
      </p:sp>
      <p:sp>
        <p:nvSpPr>
          <p:cNvPr id="5" name="Dikdörtgen 4"/>
          <p:cNvSpPr/>
          <p:nvPr/>
        </p:nvSpPr>
        <p:spPr>
          <a:xfrm>
            <a:off x="551543" y="3201570"/>
            <a:ext cx="11292114" cy="830997"/>
          </a:xfrm>
          <a:prstGeom prst="rect">
            <a:avLst/>
          </a:prstGeom>
          <a:ln w="38100">
            <a:solidFill>
              <a:srgbClr val="FFC000"/>
            </a:solidFill>
          </a:ln>
        </p:spPr>
        <p:txBody>
          <a:bodyPr wrap="square">
            <a:spAutoFit/>
          </a:bodyPr>
          <a:lstStyle/>
          <a:p>
            <a:r>
              <a:rPr lang="tr-TR" sz="2400" b="1" dirty="0"/>
              <a:t>Öğrencilerin sosyal, kültürel, sanatsal ve sportif gereksinimlerini karşılayan ve bu yöndeki gelişimlerini destekleyen uygun altyapı ve olanaklar bulunmalıdır</a:t>
            </a:r>
          </a:p>
        </p:txBody>
      </p:sp>
      <p:sp>
        <p:nvSpPr>
          <p:cNvPr id="7" name="Dikdörtgen 6"/>
          <p:cNvSpPr/>
          <p:nvPr/>
        </p:nvSpPr>
        <p:spPr>
          <a:xfrm>
            <a:off x="551543" y="4343316"/>
            <a:ext cx="11292114" cy="830997"/>
          </a:xfrm>
          <a:prstGeom prst="rect">
            <a:avLst/>
          </a:prstGeom>
          <a:ln w="38100">
            <a:solidFill>
              <a:srgbClr val="FFC000"/>
            </a:solidFill>
          </a:ln>
        </p:spPr>
        <p:txBody>
          <a:bodyPr wrap="square">
            <a:spAutoFit/>
          </a:bodyPr>
          <a:lstStyle/>
          <a:p>
            <a:r>
              <a:rPr lang="tr-TR" sz="2400" b="1" dirty="0"/>
              <a:t>Gereksinimleri doğrultusunda, engelli bireylerin altyapı, donanım ve olanaklara erişimlerini sağlayacak düzenlemeler yapılmış olmalıdır.</a:t>
            </a:r>
          </a:p>
        </p:txBody>
      </p:sp>
      <p:sp>
        <p:nvSpPr>
          <p:cNvPr id="8" name="Dikdörtgen 7"/>
          <p:cNvSpPr/>
          <p:nvPr/>
        </p:nvSpPr>
        <p:spPr>
          <a:xfrm>
            <a:off x="551543" y="5485062"/>
            <a:ext cx="11292114" cy="830997"/>
          </a:xfrm>
          <a:prstGeom prst="rect">
            <a:avLst/>
          </a:prstGeom>
          <a:ln w="38100">
            <a:solidFill>
              <a:srgbClr val="FFC000"/>
            </a:solidFill>
          </a:ln>
        </p:spPr>
        <p:txBody>
          <a:bodyPr wrap="square">
            <a:spAutoFit/>
          </a:bodyPr>
          <a:lstStyle/>
          <a:p>
            <a:r>
              <a:rPr lang="tr-TR" sz="2400" b="1" dirty="0"/>
              <a:t>Öğretim elemanlarının eğitim, araştırma ve akademik danışmanlık faaliyetlerini yeterli düzeyde gerçekleştirebileceği altyapı ve olanaklar sağlanmış olmalıdır.</a:t>
            </a:r>
          </a:p>
        </p:txBody>
      </p:sp>
    </p:spTree>
    <p:extLst>
      <p:ext uri="{BB962C8B-B14F-4D97-AF65-F5344CB8AC3E}">
        <p14:creationId xmlns:p14="http://schemas.microsoft.com/office/powerpoint/2010/main" val="326685941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3397804" cy="954107"/>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6: ALTYAPI</a:t>
            </a:r>
            <a:r>
              <a:rPr kumimoji="0" lang="tr-TR" sz="2800" b="0" i="0" u="none" strike="noStrike" kern="1200" cap="none" spc="0" normalizeH="0" noProof="0" dirty="0" smtClean="0">
                <a:ln>
                  <a:noFill/>
                </a:ln>
                <a:solidFill>
                  <a:prstClr val="black"/>
                </a:solidFill>
                <a:effectLst/>
                <a:uLnTx/>
                <a:uFillTx/>
                <a:latin typeface="Calibri" panose="020F0502020204030204"/>
                <a:ea typeface="+mn-ea"/>
                <a:cs typeface="+mn-cs"/>
              </a:rPr>
              <a:t> VE OLANAKLAR</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9" name="Tablo 8"/>
          <p:cNvGraphicFramePr>
            <a:graphicFrameLocks noGrp="1"/>
          </p:cNvGraphicFramePr>
          <p:nvPr>
            <p:extLst>
              <p:ext uri="{D42A27DB-BD31-4B8C-83A1-F6EECF244321}">
                <p14:modId xmlns:p14="http://schemas.microsoft.com/office/powerpoint/2010/main" val="4271879624"/>
              </p:ext>
            </p:extLst>
          </p:nvPr>
        </p:nvGraphicFramePr>
        <p:xfrm>
          <a:off x="145138" y="5664007"/>
          <a:ext cx="5940425" cy="1097280"/>
        </p:xfrm>
        <a:graphic>
          <a:graphicData uri="http://schemas.openxmlformats.org/drawingml/2006/table">
            <a:tbl>
              <a:tblPr firstRow="1" firstCol="1" bandRow="1"/>
              <a:tblGrid>
                <a:gridCol w="1139825">
                  <a:extLst>
                    <a:ext uri="{9D8B030D-6E8A-4147-A177-3AD203B41FA5}">
                      <a16:colId xmlns:a16="http://schemas.microsoft.com/office/drawing/2014/main" val="2548471127"/>
                    </a:ext>
                  </a:extLst>
                </a:gridCol>
                <a:gridCol w="1083310">
                  <a:extLst>
                    <a:ext uri="{9D8B030D-6E8A-4147-A177-3AD203B41FA5}">
                      <a16:colId xmlns:a16="http://schemas.microsoft.com/office/drawing/2014/main" val="1036169737"/>
                    </a:ext>
                  </a:extLst>
                </a:gridCol>
                <a:gridCol w="2010410">
                  <a:extLst>
                    <a:ext uri="{9D8B030D-6E8A-4147-A177-3AD203B41FA5}">
                      <a16:colId xmlns:a16="http://schemas.microsoft.com/office/drawing/2014/main" val="2658102381"/>
                    </a:ext>
                  </a:extLst>
                </a:gridCol>
                <a:gridCol w="1706880">
                  <a:extLst>
                    <a:ext uri="{9D8B030D-6E8A-4147-A177-3AD203B41FA5}">
                      <a16:colId xmlns:a16="http://schemas.microsoft.com/office/drawing/2014/main" val="49055209"/>
                    </a:ext>
                  </a:extLst>
                </a:gridCol>
              </a:tblGrid>
              <a:tr h="0">
                <a:tc>
                  <a:txBody>
                    <a:bodyPr/>
                    <a:lstStyle/>
                    <a:p>
                      <a:pPr marL="581025">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Derslik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marL="581025">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Alan (m</a:t>
                      </a:r>
                      <a:r>
                        <a:rPr lang="tr-TR" sz="1200" baseline="30000">
                          <a:effectLst/>
                          <a:latin typeface="Calibri" panose="020F0502020204030204" pitchFamily="34" charset="0"/>
                          <a:ea typeface="Times New Roman" panose="02020603050405020304" pitchFamily="18" charset="0"/>
                          <a:cs typeface="Times New Roman" panose="02020603050405020304" pitchFamily="18" charset="0"/>
                        </a:rPr>
                        <a:t>2</a:t>
                      </a:r>
                      <a:r>
                        <a:rPr lang="tr-TR" sz="1200">
                          <a:effectLst/>
                          <a:latin typeface="Calibri" panose="020F0502020204030204" pitchFamily="34" charset="0"/>
                          <a:ea typeface="Times New Roman" panose="02020603050405020304" pitchFamily="18" charset="0"/>
                          <a:cs typeface="Times New Roman" panose="02020603050405020304" pitchFamily="18" charset="0"/>
                        </a:rPr>
                        <a:t>)</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marL="581025">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Kullanan Öğrenci sayısı</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marL="581025">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Öğrenci başına düşen alan (m</a:t>
                      </a:r>
                      <a:r>
                        <a:rPr lang="tr-TR" sz="1200" baseline="30000">
                          <a:effectLst/>
                          <a:latin typeface="Calibri" panose="020F0502020204030204" pitchFamily="34" charset="0"/>
                          <a:ea typeface="Times New Roman" panose="02020603050405020304" pitchFamily="18" charset="0"/>
                          <a:cs typeface="Times New Roman" panose="02020603050405020304" pitchFamily="18" charset="0"/>
                        </a:rPr>
                        <a:t>2</a:t>
                      </a:r>
                      <a:r>
                        <a:rPr lang="tr-TR" sz="1200">
                          <a:effectLst/>
                          <a:latin typeface="Calibri" panose="020F0502020204030204" pitchFamily="34" charset="0"/>
                          <a:ea typeface="Times New Roman" panose="02020603050405020304" pitchFamily="18" charset="0"/>
                          <a:cs typeface="Times New Roman" panose="02020603050405020304" pitchFamily="18" charset="0"/>
                        </a:rPr>
                        <a:t>)</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extLst>
                  <a:ext uri="{0D108BD9-81ED-4DB2-BD59-A6C34878D82A}">
                    <a16:rowId xmlns:a16="http://schemas.microsoft.com/office/drawing/2014/main" val="2450111592"/>
                  </a:ext>
                </a:extLst>
              </a:tr>
              <a:tr h="0">
                <a:tc>
                  <a:txBody>
                    <a:bodyPr/>
                    <a:lstStyle/>
                    <a:p>
                      <a:pPr marL="581025">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B406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81025">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90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81025">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36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81025">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2.5</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61502199"/>
                  </a:ext>
                </a:extLst>
              </a:tr>
              <a:tr h="0">
                <a:tc>
                  <a:txBody>
                    <a:bodyPr/>
                    <a:lstStyle/>
                    <a:p>
                      <a:pPr marL="581025">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C402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81025">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120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81025">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40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81025">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06514297"/>
                  </a:ext>
                </a:extLst>
              </a:tr>
              <a:tr h="0">
                <a:tc>
                  <a:txBody>
                    <a:bodyPr/>
                    <a:lstStyle/>
                    <a:p>
                      <a:pPr marL="581025">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B103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81025">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90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81025">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36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81025">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2.5</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39257971"/>
                  </a:ext>
                </a:extLst>
              </a:tr>
              <a:tr h="0">
                <a:tc>
                  <a:txBody>
                    <a:bodyPr/>
                    <a:lstStyle/>
                    <a:p>
                      <a:pPr marL="581025">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B207</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81025">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90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81025">
                        <a:spcAft>
                          <a:spcPts val="0"/>
                        </a:spcAft>
                      </a:pPr>
                      <a:r>
                        <a:rPr lang="tr-TR" sz="1200">
                          <a:effectLst/>
                          <a:latin typeface="Calibri" panose="020F0502020204030204" pitchFamily="34" charset="0"/>
                          <a:ea typeface="Times New Roman" panose="02020603050405020304" pitchFamily="18" charset="0"/>
                          <a:cs typeface="Times New Roman" panose="02020603050405020304" pitchFamily="18" charset="0"/>
                        </a:rPr>
                        <a:t>36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81025">
                        <a:spcAft>
                          <a:spcPts val="0"/>
                        </a:spcAft>
                      </a:pPr>
                      <a:r>
                        <a:rPr lang="tr-TR" sz="1200" dirty="0">
                          <a:effectLst/>
                          <a:latin typeface="Calibri" panose="020F0502020204030204" pitchFamily="34" charset="0"/>
                          <a:ea typeface="Times New Roman" panose="02020603050405020304" pitchFamily="18" charset="0"/>
                          <a:cs typeface="Times New Roman" panose="02020603050405020304" pitchFamily="18" charset="0"/>
                        </a:rPr>
                        <a:t>2.5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20708480"/>
                  </a:ext>
                </a:extLst>
              </a:tr>
            </a:tbl>
          </a:graphicData>
        </a:graphic>
      </p:graphicFrame>
      <p:sp>
        <p:nvSpPr>
          <p:cNvPr id="10" name="Rectangle 2"/>
          <p:cNvSpPr>
            <a:spLocks noChangeArrowheads="1"/>
          </p:cNvSpPr>
          <p:nvPr/>
        </p:nvSpPr>
        <p:spPr bwMode="auto">
          <a:xfrm>
            <a:off x="145138" y="519312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1"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Tablo 6.1. Beslenme ve Diyetetik Bölümü Derslikleri </a:t>
            </a:r>
            <a:endParaRPr kumimoji="0" lang="tr-TR" altLang="tr-TR" sz="12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smtClean="0">
              <a:ln>
                <a:noFill/>
              </a:ln>
              <a:solidFill>
                <a:schemeClr val="tx1"/>
              </a:solidFill>
              <a:effectLst/>
              <a:latin typeface="Arial" panose="020B0604020202020204" pitchFamily="34" charset="0"/>
            </a:endParaRPr>
          </a:p>
        </p:txBody>
      </p:sp>
      <p:graphicFrame>
        <p:nvGraphicFramePr>
          <p:cNvPr id="11" name="Tablo 10"/>
          <p:cNvGraphicFramePr>
            <a:graphicFrameLocks noGrp="1"/>
          </p:cNvGraphicFramePr>
          <p:nvPr>
            <p:extLst>
              <p:ext uri="{D42A27DB-BD31-4B8C-83A1-F6EECF244321}">
                <p14:modId xmlns:p14="http://schemas.microsoft.com/office/powerpoint/2010/main" val="4120017928"/>
              </p:ext>
            </p:extLst>
          </p:nvPr>
        </p:nvGraphicFramePr>
        <p:xfrm>
          <a:off x="3851335" y="1298983"/>
          <a:ext cx="8177410" cy="4351338"/>
        </p:xfrm>
        <a:graphic>
          <a:graphicData uri="http://schemas.openxmlformats.org/drawingml/2006/table">
            <a:tbl>
              <a:tblPr firstRow="1" firstCol="1" bandRow="1"/>
              <a:tblGrid>
                <a:gridCol w="1258473">
                  <a:extLst>
                    <a:ext uri="{9D8B030D-6E8A-4147-A177-3AD203B41FA5}">
                      <a16:colId xmlns:a16="http://schemas.microsoft.com/office/drawing/2014/main" val="3155041804"/>
                    </a:ext>
                  </a:extLst>
                </a:gridCol>
                <a:gridCol w="2867507">
                  <a:extLst>
                    <a:ext uri="{9D8B030D-6E8A-4147-A177-3AD203B41FA5}">
                      <a16:colId xmlns:a16="http://schemas.microsoft.com/office/drawing/2014/main" val="3752200332"/>
                    </a:ext>
                  </a:extLst>
                </a:gridCol>
                <a:gridCol w="4051430">
                  <a:extLst>
                    <a:ext uri="{9D8B030D-6E8A-4147-A177-3AD203B41FA5}">
                      <a16:colId xmlns:a16="http://schemas.microsoft.com/office/drawing/2014/main" val="1525392380"/>
                    </a:ext>
                  </a:extLst>
                </a:gridCol>
              </a:tblGrid>
              <a:tr h="349438">
                <a:tc>
                  <a:txBody>
                    <a:bodyPr/>
                    <a:lstStyle/>
                    <a:p>
                      <a:pPr algn="ctr">
                        <a:spcAft>
                          <a:spcPts val="0"/>
                        </a:spcAft>
                      </a:pPr>
                      <a:r>
                        <a:rPr lang="en-US" sz="10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a:t>
                      </a:r>
                      <a:endParaRPr lang="tr-TR"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826" marR="3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a:spcAft>
                          <a:spcPts val="0"/>
                        </a:spcAft>
                      </a:pPr>
                      <a:r>
                        <a:rPr lang="en-US" sz="10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Laboratuvar ve Uygulama Alanı </a:t>
                      </a:r>
                      <a:endParaRPr lang="tr-TR"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826" marR="3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indent="914400">
                        <a:spcAft>
                          <a:spcPts val="0"/>
                        </a:spcAft>
                      </a:pPr>
                      <a:r>
                        <a:rPr lang="en-US" sz="1000" b="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Öğrenci başına düşen alan </a:t>
                      </a:r>
                      <a:endParaRPr lang="tr-TR"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826" marR="3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extLst>
                  <a:ext uri="{0D108BD9-81ED-4DB2-BD59-A6C34878D82A}">
                    <a16:rowId xmlns:a16="http://schemas.microsoft.com/office/drawing/2014/main" val="859253348"/>
                  </a:ext>
                </a:extLst>
              </a:tr>
              <a:tr h="698876">
                <a:tc>
                  <a:txBody>
                    <a:bodyPr/>
                    <a:lstStyle/>
                    <a:p>
                      <a:pPr algn="ctr">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a:t>
                      </a:r>
                      <a:endParaRPr lang="tr-TR"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826" marR="3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Bilgisayar Laboratuvarı</a:t>
                      </a:r>
                      <a:endParaRPr lang="tr-TR"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826" marR="3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Temel bilgi teknolojileri dersi uygulamaları 2 şube halinde yapılmaktadır. Öğrenci başına düşen bilgisayar sayısı 1’dir.</a:t>
                      </a:r>
                      <a:endParaRPr lang="tr-TR"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826" marR="3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0418689"/>
                  </a:ext>
                </a:extLst>
              </a:tr>
              <a:tr h="1051643">
                <a:tc>
                  <a:txBody>
                    <a:bodyPr/>
                    <a:lstStyle/>
                    <a:p>
                      <a:pPr algn="ctr">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endParaRPr lang="tr-TR"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826" marR="3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Beslenme İlkeleri Laboratuvarı (Uygulama Mutfağı)</a:t>
                      </a:r>
                      <a:endParaRPr lang="tr-TR"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826" marR="3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Uygulama mutfağı 5 uygulama içerecek şekilde öğrenciler gruplara ayrılmaktadır. Her grup 5-8 öğrenciden oluşmaktadır. Öğrenci başına düşen alan   6m</a:t>
                      </a:r>
                      <a:r>
                        <a:rPr lang="en-US" sz="1000" baseline="30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’dir.</a:t>
                      </a:r>
                      <a:endParaRPr lang="tr-TR"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826" marR="3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3232543"/>
                  </a:ext>
                </a:extLst>
              </a:tr>
              <a:tr h="479230">
                <a:tc>
                  <a:txBody>
                    <a:bodyPr/>
                    <a:lstStyle/>
                    <a:p>
                      <a:pPr algn="ctr">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a:t>
                      </a:r>
                      <a:endParaRPr lang="tr-TR"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826" marR="3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Besin Kimyası ve Analizleri Laboratuvarı</a:t>
                      </a:r>
                      <a:endParaRPr lang="tr-TR"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826" marR="3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Laboratuvar 5 uygulama içerecek şekilde öğrenciler gruplara ayrılmaktadır. Her grup 5-8 öğrenciden oluşmaktadır. Uygulamalar 2 şube halinde yapılmaktadır. Öğrenci başına düşen alan   6m</a:t>
                      </a:r>
                      <a:r>
                        <a:rPr lang="en-US" sz="1000" baseline="30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2</a:t>
                      </a: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’dir.</a:t>
                      </a:r>
                      <a:endParaRPr lang="tr-TR"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826" marR="3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69452925"/>
                  </a:ext>
                </a:extLst>
              </a:tr>
              <a:tr h="1772151">
                <a:tc>
                  <a:txBody>
                    <a:bodyPr/>
                    <a:lstStyle/>
                    <a:p>
                      <a:pPr indent="914400" algn="ctr">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tr-TR"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826" marR="3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Besin Mikrobiyolojisi ve Moleküler Biyoloji Laboratuvarı</a:t>
                      </a:r>
                      <a:endParaRPr lang="tr-TR"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826" marR="3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0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Laboratuvar</a:t>
                      </a: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5 </a:t>
                      </a:r>
                      <a:r>
                        <a:rPr lang="en-US" sz="10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uygulama</a:t>
                      </a: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10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içerecek</a:t>
                      </a: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10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şekilde</a:t>
                      </a: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10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öğrenciler</a:t>
                      </a: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10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gruplara</a:t>
                      </a: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10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ayrılmaktadır</a:t>
                      </a: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Her </a:t>
                      </a:r>
                      <a:r>
                        <a:rPr lang="en-US" sz="10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grup</a:t>
                      </a: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5-8 </a:t>
                      </a:r>
                      <a:r>
                        <a:rPr lang="en-US" sz="10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öğrenciden</a:t>
                      </a: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10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oluşmaktadır</a:t>
                      </a: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10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Uygulamalar</a:t>
                      </a: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2 </a:t>
                      </a:r>
                      <a:r>
                        <a:rPr lang="en-US" sz="10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şube</a:t>
                      </a: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10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halinde</a:t>
                      </a: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10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yapılmaktadır</a:t>
                      </a: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10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Öğrenci</a:t>
                      </a: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10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başına</a:t>
                      </a: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10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düşen</a:t>
                      </a: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10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alan</a:t>
                      </a:r>
                      <a:r>
                        <a:rPr lang="en-US" sz="1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6m2’dir.</a:t>
                      </a:r>
                      <a:endParaRPr lang="tr-TR"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826" marR="3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95588437"/>
                  </a:ext>
                </a:extLst>
              </a:tr>
            </a:tbl>
          </a:graphicData>
        </a:graphic>
      </p:graphicFrame>
    </p:spTree>
    <p:extLst>
      <p:ext uri="{BB962C8B-B14F-4D97-AF65-F5344CB8AC3E}">
        <p14:creationId xmlns:p14="http://schemas.microsoft.com/office/powerpoint/2010/main" val="347474955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8" y="1397185"/>
            <a:ext cx="7620005" cy="461665"/>
          </a:xfrm>
          <a:prstGeom prst="rect">
            <a:avLst/>
          </a:prstGeom>
          <a:solidFill>
            <a:srgbClr val="FF0000"/>
          </a:solidFill>
          <a:ln w="57150">
            <a:solidFill>
              <a:schemeClr val="accent2">
                <a:lumMod val="60000"/>
                <a:lumOff val="40000"/>
              </a:schemeClr>
            </a:solidFill>
          </a:ln>
        </p:spPr>
        <p:txBody>
          <a:bodyPr wrap="square">
            <a:spAutoFit/>
          </a:bodyPr>
          <a:lstStyle/>
          <a:p>
            <a:pPr lvl="0">
              <a:defRPr/>
            </a:pPr>
            <a:r>
              <a:rPr kumimoji="0" lang="tr-TR" sz="2400" b="1" i="0" u="none" strike="noStrike" kern="1200" cap="none" spc="0" normalizeH="0" baseline="0" noProof="0" dirty="0" smtClean="0">
                <a:ln>
                  <a:noFill/>
                </a:ln>
                <a:solidFill>
                  <a:schemeClr val="bg1"/>
                </a:solidFill>
                <a:effectLst/>
                <a:uLnTx/>
                <a:uFillTx/>
                <a:latin typeface="Calibri" panose="020F0502020204030204"/>
              </a:rPr>
              <a:t>ÖLÇÜT 8: </a:t>
            </a:r>
            <a:r>
              <a:rPr lang="tr-TR" sz="2400" dirty="0">
                <a:solidFill>
                  <a:schemeClr val="bg1"/>
                </a:solidFill>
              </a:rPr>
              <a:t>Kurumsal Organizasyon ve Karar Alma Süreçleri</a:t>
            </a:r>
            <a:endParaRPr kumimoji="0" lang="tr-TR" sz="2400" b="1" i="0" u="none" strike="noStrike" kern="1200" cap="none" spc="0" normalizeH="0" baseline="0" noProof="0" dirty="0">
              <a:ln>
                <a:noFill/>
              </a:ln>
              <a:solidFill>
                <a:schemeClr val="bg1"/>
              </a:solidFill>
              <a:effectLst/>
              <a:uLnTx/>
              <a:uFillTx/>
              <a:latin typeface="Calibri" panose="020F0502020204030204"/>
            </a:endParaRPr>
          </a:p>
        </p:txBody>
      </p:sp>
      <p:sp>
        <p:nvSpPr>
          <p:cNvPr id="2" name="Dikdörtgen 1"/>
          <p:cNvSpPr/>
          <p:nvPr/>
        </p:nvSpPr>
        <p:spPr>
          <a:xfrm>
            <a:off x="290285" y="2209167"/>
            <a:ext cx="11292114" cy="2554545"/>
          </a:xfrm>
          <a:prstGeom prst="rect">
            <a:avLst/>
          </a:prstGeom>
          <a:ln w="38100">
            <a:solidFill>
              <a:srgbClr val="FFC000"/>
            </a:solidFill>
          </a:ln>
        </p:spPr>
        <p:txBody>
          <a:bodyPr wrap="square">
            <a:spAutoFit/>
          </a:bodyPr>
          <a:lstStyle/>
          <a:p>
            <a:r>
              <a:rPr lang="tr-TR" sz="3200" dirty="0"/>
              <a:t>8.1. Yükseköğretim kurumunun organizasyonu ile üniversite, fakülte, bölüm ve varsa diğer alt birimlerin kendi içlerindeki ve aralarındaki tüm yapı ve karar alma süreçleri, program çıktılarının gerçekleştirilmesini ve eğitim amaçlarına ulaşılmasını destekleyecek şekilde düzenlenmelidir.</a:t>
            </a:r>
          </a:p>
        </p:txBody>
      </p:sp>
    </p:spTree>
    <p:extLst>
      <p:ext uri="{BB962C8B-B14F-4D97-AF65-F5344CB8AC3E}">
        <p14:creationId xmlns:p14="http://schemas.microsoft.com/office/powerpoint/2010/main" val="4031443104"/>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8" y="1397185"/>
            <a:ext cx="7620005" cy="461665"/>
          </a:xfrm>
          <a:prstGeom prst="rect">
            <a:avLst/>
          </a:prstGeom>
          <a:solidFill>
            <a:srgbClr val="FF0000"/>
          </a:solidFill>
          <a:ln w="57150">
            <a:solidFill>
              <a:schemeClr val="accent2">
                <a:lumMod val="60000"/>
                <a:lumOff val="40000"/>
              </a:schemeClr>
            </a:solidFill>
          </a:ln>
        </p:spPr>
        <p:txBody>
          <a:bodyPr wrap="square">
            <a:spAutoFit/>
          </a:bodyPr>
          <a:lstStyle/>
          <a:p>
            <a:pPr lvl="0">
              <a:defRPr/>
            </a:pPr>
            <a:r>
              <a:rPr kumimoji="0" lang="tr-TR" sz="2400" b="1" i="0" u="none" strike="noStrike" kern="1200" cap="none" spc="0" normalizeH="0" baseline="0" noProof="0" dirty="0" smtClean="0">
                <a:ln>
                  <a:noFill/>
                </a:ln>
                <a:solidFill>
                  <a:schemeClr val="bg1"/>
                </a:solidFill>
                <a:effectLst/>
                <a:uLnTx/>
                <a:uFillTx/>
                <a:latin typeface="Calibri" panose="020F0502020204030204"/>
              </a:rPr>
              <a:t>ÖLÇÜT 8: </a:t>
            </a:r>
            <a:r>
              <a:rPr lang="tr-TR" sz="2400" dirty="0">
                <a:solidFill>
                  <a:schemeClr val="bg1"/>
                </a:solidFill>
              </a:rPr>
              <a:t>Kurumsal Organizasyon ve Karar Alma Süreçleri</a:t>
            </a:r>
            <a:endParaRPr kumimoji="0" lang="tr-TR" sz="2400" b="1" i="0" u="none" strike="noStrike" kern="1200" cap="none" spc="0" normalizeH="0" baseline="0" noProof="0" dirty="0">
              <a:ln>
                <a:noFill/>
              </a:ln>
              <a:solidFill>
                <a:schemeClr val="bg1"/>
              </a:solidFill>
              <a:effectLst/>
              <a:uLnTx/>
              <a:uFillTx/>
              <a:latin typeface="Calibri" panose="020F0502020204030204"/>
            </a:endParaRPr>
          </a:p>
        </p:txBody>
      </p:sp>
      <p:pic>
        <p:nvPicPr>
          <p:cNvPr id="5" name="Resim 4"/>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80457" y="1964690"/>
            <a:ext cx="7387318" cy="4639310"/>
          </a:xfrm>
          <a:prstGeom prst="rect">
            <a:avLst/>
          </a:prstGeom>
          <a:noFill/>
        </p:spPr>
      </p:pic>
    </p:spTree>
    <p:extLst>
      <p:ext uri="{BB962C8B-B14F-4D97-AF65-F5344CB8AC3E}">
        <p14:creationId xmlns:p14="http://schemas.microsoft.com/office/powerpoint/2010/main" val="145926910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8" y="1397185"/>
            <a:ext cx="7620005" cy="461665"/>
          </a:xfrm>
          <a:prstGeom prst="rect">
            <a:avLst/>
          </a:prstGeom>
          <a:solidFill>
            <a:srgbClr val="FF0000"/>
          </a:solidFill>
          <a:ln w="57150">
            <a:solidFill>
              <a:schemeClr val="accent2">
                <a:lumMod val="60000"/>
                <a:lumOff val="40000"/>
              </a:schemeClr>
            </a:solidFill>
          </a:ln>
        </p:spPr>
        <p:txBody>
          <a:bodyPr wrap="square">
            <a:spAutoFit/>
          </a:bodyPr>
          <a:lstStyle/>
          <a:p>
            <a:pPr lvl="0">
              <a:defRPr/>
            </a:pPr>
            <a:r>
              <a:rPr kumimoji="0" lang="tr-TR" sz="2400" b="1" i="0" u="none" strike="noStrike" kern="1200" cap="none" spc="0" normalizeH="0" baseline="0" noProof="0" dirty="0" smtClean="0">
                <a:ln>
                  <a:noFill/>
                </a:ln>
                <a:solidFill>
                  <a:schemeClr val="bg1"/>
                </a:solidFill>
                <a:effectLst/>
                <a:uLnTx/>
                <a:uFillTx/>
                <a:latin typeface="Calibri" panose="020F0502020204030204"/>
              </a:rPr>
              <a:t>ÖLÇÜT 9: </a:t>
            </a:r>
            <a:r>
              <a:rPr lang="tr-TR" sz="2400" dirty="0" smtClean="0">
                <a:solidFill>
                  <a:schemeClr val="bg1"/>
                </a:solidFill>
              </a:rPr>
              <a:t>Sürekli İyileştirme</a:t>
            </a:r>
            <a:endParaRPr kumimoji="0" lang="tr-TR" sz="2400" b="1" i="0" u="none" strike="noStrike" kern="1200" cap="none" spc="0" normalizeH="0" baseline="0" noProof="0" dirty="0">
              <a:ln>
                <a:noFill/>
              </a:ln>
              <a:solidFill>
                <a:schemeClr val="bg1"/>
              </a:solidFill>
              <a:effectLst/>
              <a:uLnTx/>
              <a:uFillTx/>
              <a:latin typeface="Calibri" panose="020F0502020204030204"/>
            </a:endParaRPr>
          </a:p>
        </p:txBody>
      </p:sp>
      <p:sp>
        <p:nvSpPr>
          <p:cNvPr id="2" name="Dikdörtgen 1"/>
          <p:cNvSpPr/>
          <p:nvPr/>
        </p:nvSpPr>
        <p:spPr>
          <a:xfrm>
            <a:off x="290285" y="2209167"/>
            <a:ext cx="11292114" cy="3416320"/>
          </a:xfrm>
          <a:prstGeom prst="rect">
            <a:avLst/>
          </a:prstGeom>
          <a:ln w="38100">
            <a:solidFill>
              <a:srgbClr val="FFC000"/>
            </a:solidFill>
          </a:ln>
        </p:spPr>
        <p:txBody>
          <a:bodyPr wrap="square">
            <a:spAutoFit/>
          </a:bodyPr>
          <a:lstStyle/>
          <a:p>
            <a:r>
              <a:rPr lang="tr-TR" sz="2400" b="1" dirty="0" smtClean="0"/>
              <a:t>9.1</a:t>
            </a:r>
            <a:r>
              <a:rPr lang="tr-TR" sz="2400" b="1" dirty="0"/>
              <a:t>. Değerlendirme ve sürekli iyileştirme sistemi oluşturulmuş ve kanıtlarla kayıt altına alınmış olmalıdır.</a:t>
            </a:r>
            <a:endParaRPr lang="tr-TR" sz="2400" dirty="0"/>
          </a:p>
          <a:p>
            <a:r>
              <a:rPr lang="tr-TR" sz="2400" b="1" dirty="0"/>
              <a:t> </a:t>
            </a:r>
            <a:endParaRPr lang="tr-TR" sz="2400" dirty="0"/>
          </a:p>
          <a:p>
            <a:r>
              <a:rPr lang="tr-TR" sz="2400" dirty="0"/>
              <a:t>Programın başta eğitim programının amaçları, eğitim programı, program çıktıları, öğrenciler ve öğretim kadrosu olmak üzere tüm ölçütlerin düzenli aralıklarla değerlendirilmesi amacıyla döngüler ve iş-zaman programı aşağıda özetlenmiştir. Değerlendirme sistemi bölümün misyonu çerçevesinde belirlenen eğitim amaçlarına ve program çıktılarına ulaşılması amacıyla veriler izlenecek ve değerlendirilerek iyileştirme yapılması esasına dayanmaktadır</a:t>
            </a:r>
          </a:p>
        </p:txBody>
      </p:sp>
    </p:spTree>
    <p:extLst>
      <p:ext uri="{BB962C8B-B14F-4D97-AF65-F5344CB8AC3E}">
        <p14:creationId xmlns:p14="http://schemas.microsoft.com/office/powerpoint/2010/main" val="269710354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8" y="1397185"/>
            <a:ext cx="7620005" cy="461665"/>
          </a:xfrm>
          <a:prstGeom prst="rect">
            <a:avLst/>
          </a:prstGeom>
          <a:solidFill>
            <a:srgbClr val="FF0000"/>
          </a:solidFill>
          <a:ln w="57150">
            <a:solidFill>
              <a:schemeClr val="accent2">
                <a:lumMod val="60000"/>
                <a:lumOff val="40000"/>
              </a:schemeClr>
            </a:solidFill>
          </a:ln>
        </p:spPr>
        <p:txBody>
          <a:bodyPr wrap="square">
            <a:spAutoFit/>
          </a:bodyPr>
          <a:lstStyle/>
          <a:p>
            <a:pPr lvl="0">
              <a:defRPr/>
            </a:pPr>
            <a:r>
              <a:rPr kumimoji="0" lang="tr-TR" sz="2400" b="1" i="0" u="none" strike="noStrike" kern="1200" cap="none" spc="0" normalizeH="0" baseline="0" noProof="0" dirty="0" smtClean="0">
                <a:ln>
                  <a:noFill/>
                </a:ln>
                <a:solidFill>
                  <a:schemeClr val="bg1"/>
                </a:solidFill>
                <a:effectLst/>
                <a:uLnTx/>
                <a:uFillTx/>
                <a:latin typeface="Calibri" panose="020F0502020204030204"/>
              </a:rPr>
              <a:t>ÖLÇÜT 9: </a:t>
            </a:r>
            <a:r>
              <a:rPr lang="tr-TR" sz="2400" dirty="0" smtClean="0">
                <a:solidFill>
                  <a:schemeClr val="bg1"/>
                </a:solidFill>
              </a:rPr>
              <a:t>Sürekli İyileştirme</a:t>
            </a:r>
            <a:endParaRPr kumimoji="0" lang="tr-TR" sz="2400" b="1" i="0" u="none" strike="noStrike" kern="1200" cap="none" spc="0" normalizeH="0" baseline="0" noProof="0" dirty="0">
              <a:ln>
                <a:noFill/>
              </a:ln>
              <a:solidFill>
                <a:schemeClr val="bg1"/>
              </a:solidFill>
              <a:effectLst/>
              <a:uLnTx/>
              <a:uFillTx/>
              <a:latin typeface="Calibri" panose="020F0502020204030204"/>
            </a:endParaRPr>
          </a:p>
        </p:txBody>
      </p:sp>
      <p:pic>
        <p:nvPicPr>
          <p:cNvPr id="5" name="Resim 4"/>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9258" y="2262187"/>
            <a:ext cx="7973740" cy="3412899"/>
          </a:xfrm>
          <a:prstGeom prst="rect">
            <a:avLst/>
          </a:prstGeom>
          <a:noFill/>
        </p:spPr>
      </p:pic>
      <p:sp>
        <p:nvSpPr>
          <p:cNvPr id="3" name="Dikdörtgen 2"/>
          <p:cNvSpPr/>
          <p:nvPr/>
        </p:nvSpPr>
        <p:spPr>
          <a:xfrm>
            <a:off x="1830016" y="6078423"/>
            <a:ext cx="5222712" cy="369332"/>
          </a:xfrm>
          <a:prstGeom prst="rect">
            <a:avLst/>
          </a:prstGeom>
        </p:spPr>
        <p:txBody>
          <a:bodyPr wrap="none">
            <a:spAutoFit/>
          </a:bodyPr>
          <a:lstStyle/>
          <a:p>
            <a:r>
              <a:rPr lang="tr-TR" dirty="0">
                <a:latin typeface="Calibri" panose="020F0502020204030204" pitchFamily="34" charset="0"/>
                <a:ea typeface="Times New Roman" panose="02020603050405020304" pitchFamily="18" charset="0"/>
              </a:rPr>
              <a:t> Şekil 9.1  Eğitim Programının Amaçları PUKÖ döngüsü</a:t>
            </a:r>
            <a:endParaRPr lang="tr-TR" dirty="0"/>
          </a:p>
        </p:txBody>
      </p:sp>
    </p:spTree>
    <p:extLst>
      <p:ext uri="{BB962C8B-B14F-4D97-AF65-F5344CB8AC3E}">
        <p14:creationId xmlns:p14="http://schemas.microsoft.com/office/powerpoint/2010/main" val="386534469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8" y="1397185"/>
            <a:ext cx="7620005" cy="461665"/>
          </a:xfrm>
          <a:prstGeom prst="rect">
            <a:avLst/>
          </a:prstGeom>
          <a:solidFill>
            <a:srgbClr val="FF0000"/>
          </a:solidFill>
          <a:ln w="57150">
            <a:solidFill>
              <a:schemeClr val="accent2">
                <a:lumMod val="60000"/>
                <a:lumOff val="40000"/>
              </a:schemeClr>
            </a:solidFill>
          </a:ln>
        </p:spPr>
        <p:txBody>
          <a:bodyPr wrap="square">
            <a:spAutoFit/>
          </a:bodyPr>
          <a:lstStyle/>
          <a:p>
            <a:pPr lvl="0">
              <a:defRPr/>
            </a:pPr>
            <a:r>
              <a:rPr kumimoji="0" lang="tr-TR" sz="2400" b="1" i="0" u="none" strike="noStrike" kern="1200" cap="none" spc="0" normalizeH="0" baseline="0" noProof="0" dirty="0" smtClean="0">
                <a:ln>
                  <a:noFill/>
                </a:ln>
                <a:solidFill>
                  <a:schemeClr val="bg1"/>
                </a:solidFill>
                <a:effectLst/>
                <a:uLnTx/>
                <a:uFillTx/>
                <a:latin typeface="Calibri" panose="020F0502020204030204"/>
              </a:rPr>
              <a:t>ÖLÇÜT 9: </a:t>
            </a:r>
            <a:r>
              <a:rPr lang="tr-TR" sz="2400" dirty="0" smtClean="0">
                <a:solidFill>
                  <a:schemeClr val="bg1"/>
                </a:solidFill>
              </a:rPr>
              <a:t>Sürekli İyileştirme</a:t>
            </a:r>
            <a:endParaRPr kumimoji="0" lang="tr-TR" sz="2400" b="1" i="0" u="none" strike="noStrike" kern="1200" cap="none" spc="0" normalizeH="0" baseline="0" noProof="0" dirty="0">
              <a:ln>
                <a:noFill/>
              </a:ln>
              <a:solidFill>
                <a:schemeClr val="bg1"/>
              </a:solidFill>
              <a:effectLst/>
              <a:uLnTx/>
              <a:uFillTx/>
              <a:latin typeface="Calibri" panose="020F0502020204030204"/>
            </a:endParaRPr>
          </a:p>
        </p:txBody>
      </p:sp>
      <p:pic>
        <p:nvPicPr>
          <p:cNvPr id="7" name="Resim 6"/>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91772" y="2091690"/>
            <a:ext cx="7588386" cy="3815624"/>
          </a:xfrm>
          <a:prstGeom prst="rect">
            <a:avLst/>
          </a:prstGeom>
          <a:noFill/>
        </p:spPr>
      </p:pic>
      <p:sp>
        <p:nvSpPr>
          <p:cNvPr id="2" name="Dikdörtgen 1"/>
          <p:cNvSpPr/>
          <p:nvPr/>
        </p:nvSpPr>
        <p:spPr>
          <a:xfrm>
            <a:off x="1494971" y="6053689"/>
            <a:ext cx="9956800" cy="369332"/>
          </a:xfrm>
          <a:prstGeom prst="rect">
            <a:avLst/>
          </a:prstGeom>
        </p:spPr>
        <p:txBody>
          <a:bodyPr wrap="square">
            <a:spAutoFit/>
          </a:bodyPr>
          <a:lstStyle/>
          <a:p>
            <a:r>
              <a:rPr lang="tr-TR" dirty="0">
                <a:latin typeface="Calibri" panose="020F0502020204030204" pitchFamily="34" charset="0"/>
                <a:ea typeface="Times New Roman" panose="02020603050405020304" pitchFamily="18" charset="0"/>
              </a:rPr>
              <a:t> Şekil 9.3 Öğretim Kadrosu değerlendirme ve yetkinlikleri iyileştirme döngüsü</a:t>
            </a:r>
            <a:endParaRPr lang="tr-TR" dirty="0"/>
          </a:p>
        </p:txBody>
      </p:sp>
    </p:spTree>
    <p:extLst>
      <p:ext uri="{BB962C8B-B14F-4D97-AF65-F5344CB8AC3E}">
        <p14:creationId xmlns:p14="http://schemas.microsoft.com/office/powerpoint/2010/main" val="4250757049"/>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Dikdörtgen 4"/>
          <p:cNvSpPr/>
          <p:nvPr/>
        </p:nvSpPr>
        <p:spPr>
          <a:xfrm>
            <a:off x="145138" y="1397185"/>
            <a:ext cx="4496135" cy="461665"/>
          </a:xfrm>
          <a:prstGeom prst="rect">
            <a:avLst/>
          </a:prstGeom>
          <a:solidFill>
            <a:srgbClr val="FF0000"/>
          </a:solidFill>
          <a:ln w="57150">
            <a:solidFill>
              <a:schemeClr val="accent2">
                <a:lumMod val="60000"/>
                <a:lumOff val="40000"/>
              </a:schemeClr>
            </a:solidFill>
          </a:ln>
        </p:spPr>
        <p:txBody>
          <a:bodyPr wrap="square">
            <a:spAutoFit/>
          </a:bodyPr>
          <a:lstStyle/>
          <a:p>
            <a:pPr lvl="0">
              <a:defRPr/>
            </a:pPr>
            <a:r>
              <a:rPr kumimoji="0" lang="tr-TR" sz="2400" b="1" i="0" u="none" strike="noStrike" kern="1200" cap="none" spc="0" normalizeH="0" baseline="0" noProof="0" dirty="0" smtClean="0">
                <a:ln>
                  <a:noFill/>
                </a:ln>
                <a:solidFill>
                  <a:schemeClr val="bg1"/>
                </a:solidFill>
                <a:effectLst/>
                <a:uLnTx/>
                <a:uFillTx/>
                <a:latin typeface="Calibri" panose="020F0502020204030204"/>
              </a:rPr>
              <a:t>ÖZDEĞERLENDİRME RAPORLARI</a:t>
            </a:r>
            <a:endParaRPr kumimoji="0" lang="tr-TR" sz="2400" b="1" i="0" u="none" strike="noStrike" kern="1200" cap="none" spc="0" normalizeH="0" baseline="0" noProof="0" dirty="0">
              <a:ln>
                <a:noFill/>
              </a:ln>
              <a:solidFill>
                <a:schemeClr val="bg1"/>
              </a:solidFill>
              <a:effectLst/>
              <a:uLnTx/>
              <a:uFillTx/>
              <a:latin typeface="Calibri" panose="020F0502020204030204"/>
            </a:endParaRPr>
          </a:p>
        </p:txBody>
      </p:sp>
    </p:spTree>
    <p:extLst>
      <p:ext uri="{BB962C8B-B14F-4D97-AF65-F5344CB8AC3E}">
        <p14:creationId xmlns:p14="http://schemas.microsoft.com/office/powerpoint/2010/main" val="951916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Dikdörtgen 2"/>
          <p:cNvSpPr/>
          <p:nvPr/>
        </p:nvSpPr>
        <p:spPr>
          <a:xfrm>
            <a:off x="145142" y="1415098"/>
            <a:ext cx="2625767"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1" i="0" u="none" strike="noStrike" kern="1200" cap="none" spc="0" normalizeH="0" baseline="0" noProof="0" dirty="0" smtClean="0">
                <a:ln>
                  <a:noFill/>
                </a:ln>
                <a:solidFill>
                  <a:srgbClr val="000000"/>
                </a:solidFill>
                <a:effectLst/>
                <a:uLnTx/>
                <a:uFillTx/>
                <a:latin typeface="Calibri" panose="020F0502020204030204" pitchFamily="34" charset="0"/>
                <a:ea typeface="+mn-ea"/>
                <a:cs typeface="+mn-cs"/>
              </a:rPr>
              <a:t>SAHA ZİYARETİ</a:t>
            </a:r>
            <a:endParaRPr kumimoji="0" lang="tr-TR" sz="2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graphicFrame>
        <p:nvGraphicFramePr>
          <p:cNvPr id="2" name="Tablo 1"/>
          <p:cNvGraphicFramePr>
            <a:graphicFrameLocks noGrp="1"/>
          </p:cNvGraphicFramePr>
          <p:nvPr>
            <p:extLst>
              <p:ext uri="{D42A27DB-BD31-4B8C-83A1-F6EECF244321}">
                <p14:modId xmlns:p14="http://schemas.microsoft.com/office/powerpoint/2010/main" val="1611848786"/>
              </p:ext>
            </p:extLst>
          </p:nvPr>
        </p:nvGraphicFramePr>
        <p:xfrm>
          <a:off x="145142" y="2163244"/>
          <a:ext cx="6297223" cy="3627120"/>
        </p:xfrm>
        <a:graphic>
          <a:graphicData uri="http://schemas.openxmlformats.org/drawingml/2006/table">
            <a:tbl>
              <a:tblPr firstRow="1" firstCol="1" bandRow="1"/>
              <a:tblGrid>
                <a:gridCol w="3159587">
                  <a:extLst>
                    <a:ext uri="{9D8B030D-6E8A-4147-A177-3AD203B41FA5}">
                      <a16:colId xmlns:a16="http://schemas.microsoft.com/office/drawing/2014/main" val="755069004"/>
                    </a:ext>
                  </a:extLst>
                </a:gridCol>
                <a:gridCol w="962419">
                  <a:extLst>
                    <a:ext uri="{9D8B030D-6E8A-4147-A177-3AD203B41FA5}">
                      <a16:colId xmlns:a16="http://schemas.microsoft.com/office/drawing/2014/main" val="4169185429"/>
                    </a:ext>
                  </a:extLst>
                </a:gridCol>
                <a:gridCol w="2175217">
                  <a:extLst>
                    <a:ext uri="{9D8B030D-6E8A-4147-A177-3AD203B41FA5}">
                      <a16:colId xmlns:a16="http://schemas.microsoft.com/office/drawing/2014/main" val="1182350029"/>
                    </a:ext>
                  </a:extLst>
                </a:gridCol>
              </a:tblGrid>
              <a:tr h="725223">
                <a:tc>
                  <a:txBody>
                    <a:bodyPr/>
                    <a:lstStyle/>
                    <a:p>
                      <a:pPr>
                        <a:spcAft>
                          <a:spcPts val="0"/>
                        </a:spcAft>
                      </a:pPr>
                      <a:r>
                        <a:rPr lang="tr-TR" sz="1400" b="1">
                          <a:solidFill>
                            <a:srgbClr val="000000"/>
                          </a:solidFill>
                          <a:effectLst/>
                          <a:latin typeface="Calibri" panose="020F0502020204030204" pitchFamily="34" charset="0"/>
                          <a:ea typeface="MS Mincho"/>
                          <a:cs typeface="Times New Roman" panose="02020603050405020304" pitchFamily="18" charset="0"/>
                        </a:rPr>
                        <a:t>Görüşme</a:t>
                      </a:r>
                      <a:endParaRPr lang="tr-TR" sz="1400">
                        <a:solidFill>
                          <a:srgbClr val="000000"/>
                        </a:solidFill>
                        <a:effectLst/>
                        <a:latin typeface="Times New Roman" panose="02020603050405020304" pitchFamily="18" charset="0"/>
                        <a:ea typeface="MS Mincho"/>
                        <a:cs typeface="Times New Roman" panose="02020603050405020304" pitchFamily="18" charset="0"/>
                      </a:endParaRPr>
                    </a:p>
                  </a:txBody>
                  <a:tcPr marL="54392" marR="543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a:spcAft>
                          <a:spcPts val="0"/>
                        </a:spcAft>
                      </a:pPr>
                      <a:r>
                        <a:rPr lang="tr-TR" sz="1400" b="1">
                          <a:solidFill>
                            <a:srgbClr val="000000"/>
                          </a:solidFill>
                          <a:effectLst/>
                          <a:latin typeface="Calibri" panose="020F0502020204030204" pitchFamily="34" charset="0"/>
                          <a:ea typeface="MS Mincho"/>
                          <a:cs typeface="Times New Roman" panose="02020603050405020304" pitchFamily="18" charset="0"/>
                        </a:rPr>
                        <a:t>Görüşme süresi (başlama – bitiş)</a:t>
                      </a:r>
                      <a:endParaRPr lang="tr-TR" sz="1400">
                        <a:solidFill>
                          <a:srgbClr val="000000"/>
                        </a:solidFill>
                        <a:effectLst/>
                        <a:latin typeface="Times New Roman" panose="02020603050405020304" pitchFamily="18" charset="0"/>
                        <a:ea typeface="MS Mincho"/>
                        <a:cs typeface="Times New Roman" panose="02020603050405020304" pitchFamily="18" charset="0"/>
                      </a:endParaRPr>
                    </a:p>
                  </a:txBody>
                  <a:tcPr marL="54392" marR="543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a:spcAft>
                          <a:spcPts val="0"/>
                        </a:spcAft>
                      </a:pPr>
                      <a:r>
                        <a:rPr lang="tr-TR" sz="1400" b="1">
                          <a:solidFill>
                            <a:srgbClr val="000000"/>
                          </a:solidFill>
                          <a:effectLst/>
                          <a:latin typeface="Calibri" panose="020F0502020204030204" pitchFamily="34" charset="0"/>
                          <a:ea typeface="MS Mincho"/>
                          <a:cs typeface="Times New Roman" panose="02020603050405020304" pitchFamily="18" charset="0"/>
                        </a:rPr>
                        <a:t>Açıklama (yapılan görüşmeler kısaca açıklanır, katılımcılar hakkında bilgi verilir varsa değerlendirme sonuçları belirtilir)</a:t>
                      </a:r>
                      <a:endParaRPr lang="tr-TR" sz="1400">
                        <a:solidFill>
                          <a:srgbClr val="000000"/>
                        </a:solidFill>
                        <a:effectLst/>
                        <a:latin typeface="Times New Roman" panose="02020603050405020304" pitchFamily="18" charset="0"/>
                        <a:ea typeface="MS Mincho"/>
                        <a:cs typeface="Times New Roman" panose="02020603050405020304" pitchFamily="18" charset="0"/>
                      </a:endParaRPr>
                    </a:p>
                  </a:txBody>
                  <a:tcPr marL="54392" marR="543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extLst>
                  <a:ext uri="{0D108BD9-81ED-4DB2-BD59-A6C34878D82A}">
                    <a16:rowId xmlns:a16="http://schemas.microsoft.com/office/drawing/2014/main" val="1209076864"/>
                  </a:ext>
                </a:extLst>
              </a:tr>
              <a:tr h="290089">
                <a:tc>
                  <a:txBody>
                    <a:bodyPr/>
                    <a:lstStyle/>
                    <a:p>
                      <a:pPr>
                        <a:spcAft>
                          <a:spcPts val="0"/>
                        </a:spcAft>
                      </a:pPr>
                      <a:r>
                        <a:rPr lang="tr-TR" sz="1400">
                          <a:solidFill>
                            <a:srgbClr val="000000"/>
                          </a:solidFill>
                          <a:effectLst/>
                          <a:latin typeface="Calibri" panose="020F0502020204030204" pitchFamily="34" charset="0"/>
                          <a:ea typeface="MS Mincho"/>
                          <a:cs typeface="Times New Roman" panose="02020603050405020304" pitchFamily="18" charset="0"/>
                        </a:rPr>
                        <a:t>Öz Değerlendirme Raporu Hazırlayan Komisyon ile görüşme</a:t>
                      </a:r>
                      <a:endParaRPr lang="tr-TR" sz="1400">
                        <a:solidFill>
                          <a:srgbClr val="000000"/>
                        </a:solidFill>
                        <a:effectLst/>
                        <a:latin typeface="Times New Roman" panose="02020603050405020304" pitchFamily="18" charset="0"/>
                        <a:ea typeface="MS Mincho"/>
                        <a:cs typeface="Times New Roman" panose="02020603050405020304" pitchFamily="18" charset="0"/>
                      </a:endParaRPr>
                    </a:p>
                  </a:txBody>
                  <a:tcPr marL="54392" marR="543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2365"/>
                        </a:lnSpc>
                        <a:spcAft>
                          <a:spcPts val="0"/>
                        </a:spcAft>
                      </a:pPr>
                      <a:r>
                        <a:rPr lang="tr-TR" sz="1400">
                          <a:solidFill>
                            <a:srgbClr val="000000"/>
                          </a:solidFill>
                          <a:effectLst/>
                          <a:latin typeface="Calibri" panose="020F0502020204030204" pitchFamily="34" charset="0"/>
                          <a:ea typeface="MS Mincho"/>
                          <a:cs typeface="Times New Roman" panose="02020603050405020304" pitchFamily="18" charset="0"/>
                        </a:rPr>
                        <a:t>09-10:30</a:t>
                      </a:r>
                      <a:endParaRPr lang="tr-TR" sz="1400">
                        <a:solidFill>
                          <a:srgbClr val="000000"/>
                        </a:solidFill>
                        <a:effectLst/>
                        <a:latin typeface="Times New Roman" panose="02020603050405020304" pitchFamily="18" charset="0"/>
                        <a:ea typeface="MS Mincho"/>
                        <a:cs typeface="Times New Roman" panose="02020603050405020304" pitchFamily="18" charset="0"/>
                      </a:endParaRPr>
                    </a:p>
                  </a:txBody>
                  <a:tcPr marL="54392" marR="543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2365"/>
                        </a:lnSpc>
                        <a:spcAft>
                          <a:spcPts val="0"/>
                        </a:spcAft>
                      </a:pPr>
                      <a:r>
                        <a:rPr lang="tr-TR" sz="1400">
                          <a:solidFill>
                            <a:srgbClr val="000000"/>
                          </a:solidFill>
                          <a:effectLst/>
                          <a:latin typeface="Calibri" panose="020F0502020204030204" pitchFamily="34" charset="0"/>
                          <a:ea typeface="MS Mincho"/>
                          <a:cs typeface="Times New Roman" panose="02020603050405020304" pitchFamily="18" charset="0"/>
                        </a:rPr>
                        <a:t> </a:t>
                      </a:r>
                      <a:endParaRPr lang="tr-TR" sz="1400">
                        <a:solidFill>
                          <a:srgbClr val="000000"/>
                        </a:solidFill>
                        <a:effectLst/>
                        <a:latin typeface="Times New Roman" panose="02020603050405020304" pitchFamily="18" charset="0"/>
                        <a:ea typeface="MS Mincho"/>
                        <a:cs typeface="Times New Roman" panose="02020603050405020304" pitchFamily="18" charset="0"/>
                      </a:endParaRPr>
                    </a:p>
                  </a:txBody>
                  <a:tcPr marL="54392" marR="543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31418203"/>
                  </a:ext>
                </a:extLst>
              </a:tr>
              <a:tr h="725223">
                <a:tc>
                  <a:txBody>
                    <a:bodyPr/>
                    <a:lstStyle/>
                    <a:p>
                      <a:pPr>
                        <a:spcAft>
                          <a:spcPts val="0"/>
                        </a:spcAft>
                      </a:pPr>
                      <a:r>
                        <a:rPr lang="tr-TR" sz="1400">
                          <a:solidFill>
                            <a:srgbClr val="000000"/>
                          </a:solidFill>
                          <a:effectLst/>
                          <a:latin typeface="Calibri" panose="020F0502020204030204" pitchFamily="34" charset="0"/>
                          <a:ea typeface="MS Mincho"/>
                          <a:cs typeface="Times New Roman" panose="02020603050405020304" pitchFamily="18" charset="0"/>
                        </a:rPr>
                        <a:t>Öğretim Elemanları ile görüşme (Komisyon dışında En az programda ders veren 5 öğretim elemanı ile derslerin veriliş şekli, ölçme değerlendirme, eğitim-öğretim teknikleri hakkında görüşülür)</a:t>
                      </a:r>
                      <a:endParaRPr lang="tr-TR" sz="1400">
                        <a:solidFill>
                          <a:srgbClr val="000000"/>
                        </a:solidFill>
                        <a:effectLst/>
                        <a:latin typeface="Times New Roman" panose="02020603050405020304" pitchFamily="18" charset="0"/>
                        <a:ea typeface="MS Mincho"/>
                        <a:cs typeface="Times New Roman" panose="02020603050405020304" pitchFamily="18" charset="0"/>
                      </a:endParaRPr>
                    </a:p>
                  </a:txBody>
                  <a:tcPr marL="54392" marR="543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a:lnSpc>
                          <a:spcPts val="2365"/>
                        </a:lnSpc>
                        <a:spcAft>
                          <a:spcPts val="0"/>
                        </a:spcAft>
                      </a:pPr>
                      <a:r>
                        <a:rPr lang="tr-TR" sz="1400">
                          <a:solidFill>
                            <a:srgbClr val="000000"/>
                          </a:solidFill>
                          <a:effectLst/>
                          <a:latin typeface="Calibri" panose="020F0502020204030204" pitchFamily="34" charset="0"/>
                          <a:ea typeface="MS Mincho"/>
                          <a:cs typeface="Times New Roman" panose="02020603050405020304" pitchFamily="18" charset="0"/>
                        </a:rPr>
                        <a:t>10:30-11:00</a:t>
                      </a:r>
                      <a:endParaRPr lang="tr-TR" sz="1400">
                        <a:solidFill>
                          <a:srgbClr val="000000"/>
                        </a:solidFill>
                        <a:effectLst/>
                        <a:latin typeface="Times New Roman" panose="02020603050405020304" pitchFamily="18" charset="0"/>
                        <a:ea typeface="MS Mincho"/>
                        <a:cs typeface="Times New Roman" panose="02020603050405020304" pitchFamily="18" charset="0"/>
                      </a:endParaRPr>
                    </a:p>
                  </a:txBody>
                  <a:tcPr marL="54392" marR="543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a:lnSpc>
                          <a:spcPts val="2365"/>
                        </a:lnSpc>
                        <a:spcAft>
                          <a:spcPts val="0"/>
                        </a:spcAft>
                      </a:pPr>
                      <a:r>
                        <a:rPr lang="tr-TR" sz="1400">
                          <a:solidFill>
                            <a:srgbClr val="000000"/>
                          </a:solidFill>
                          <a:effectLst/>
                          <a:latin typeface="Calibri" panose="020F0502020204030204" pitchFamily="34" charset="0"/>
                          <a:ea typeface="MS Mincho"/>
                          <a:cs typeface="Times New Roman" panose="02020603050405020304" pitchFamily="18" charset="0"/>
                        </a:rPr>
                        <a:t> </a:t>
                      </a:r>
                      <a:endParaRPr lang="tr-TR" sz="1400">
                        <a:solidFill>
                          <a:srgbClr val="000000"/>
                        </a:solidFill>
                        <a:effectLst/>
                        <a:latin typeface="Times New Roman" panose="02020603050405020304" pitchFamily="18" charset="0"/>
                        <a:ea typeface="MS Mincho"/>
                        <a:cs typeface="Times New Roman" panose="02020603050405020304" pitchFamily="18" charset="0"/>
                      </a:endParaRPr>
                    </a:p>
                  </a:txBody>
                  <a:tcPr marL="54392" marR="543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extLst>
                  <a:ext uri="{0D108BD9-81ED-4DB2-BD59-A6C34878D82A}">
                    <a16:rowId xmlns:a16="http://schemas.microsoft.com/office/drawing/2014/main" val="2488061979"/>
                  </a:ext>
                </a:extLst>
              </a:tr>
              <a:tr h="580178">
                <a:tc>
                  <a:txBody>
                    <a:bodyPr/>
                    <a:lstStyle/>
                    <a:p>
                      <a:pPr>
                        <a:spcAft>
                          <a:spcPts val="0"/>
                        </a:spcAft>
                      </a:pPr>
                      <a:r>
                        <a:rPr lang="tr-TR" sz="1400">
                          <a:solidFill>
                            <a:srgbClr val="000000"/>
                          </a:solidFill>
                          <a:effectLst/>
                          <a:latin typeface="Calibri" panose="020F0502020204030204" pitchFamily="34" charset="0"/>
                          <a:ea typeface="MS Mincho"/>
                          <a:cs typeface="Times New Roman" panose="02020603050405020304" pitchFamily="18" charset="0"/>
                        </a:rPr>
                        <a:t>Öğrenciler ile görüşme (farklı sınıflardan en az 8 öğrenci ile öğretim elemanlarının ders, öğretme, ölçme-değerlendirme, sunulan hizmetler ve imkanlar hakkında görüşülür)</a:t>
                      </a:r>
                      <a:endParaRPr lang="tr-TR" sz="1400">
                        <a:solidFill>
                          <a:srgbClr val="000000"/>
                        </a:solidFill>
                        <a:effectLst/>
                        <a:latin typeface="Times New Roman" panose="02020603050405020304" pitchFamily="18" charset="0"/>
                        <a:ea typeface="MS Mincho"/>
                        <a:cs typeface="Times New Roman" panose="02020603050405020304" pitchFamily="18" charset="0"/>
                      </a:endParaRPr>
                    </a:p>
                  </a:txBody>
                  <a:tcPr marL="54392" marR="543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2365"/>
                        </a:lnSpc>
                        <a:spcAft>
                          <a:spcPts val="0"/>
                        </a:spcAft>
                      </a:pPr>
                      <a:r>
                        <a:rPr lang="tr-TR" sz="1400">
                          <a:solidFill>
                            <a:srgbClr val="000000"/>
                          </a:solidFill>
                          <a:effectLst/>
                          <a:latin typeface="Calibri" panose="020F0502020204030204" pitchFamily="34" charset="0"/>
                          <a:ea typeface="MS Mincho"/>
                          <a:cs typeface="Times New Roman" panose="02020603050405020304" pitchFamily="18" charset="0"/>
                        </a:rPr>
                        <a:t>11-12:00</a:t>
                      </a:r>
                      <a:endParaRPr lang="tr-TR" sz="1400">
                        <a:solidFill>
                          <a:srgbClr val="000000"/>
                        </a:solidFill>
                        <a:effectLst/>
                        <a:latin typeface="Times New Roman" panose="02020603050405020304" pitchFamily="18" charset="0"/>
                        <a:ea typeface="MS Mincho"/>
                        <a:cs typeface="Times New Roman" panose="02020603050405020304" pitchFamily="18" charset="0"/>
                      </a:endParaRPr>
                    </a:p>
                  </a:txBody>
                  <a:tcPr marL="54392" marR="543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2365"/>
                        </a:lnSpc>
                        <a:spcAft>
                          <a:spcPts val="0"/>
                        </a:spcAft>
                      </a:pPr>
                      <a:r>
                        <a:rPr lang="tr-TR" sz="1400" dirty="0">
                          <a:solidFill>
                            <a:srgbClr val="000000"/>
                          </a:solidFill>
                          <a:effectLst/>
                          <a:latin typeface="Calibri" panose="020F0502020204030204" pitchFamily="34" charset="0"/>
                          <a:ea typeface="MS Mincho"/>
                          <a:cs typeface="Times New Roman" panose="02020603050405020304" pitchFamily="18" charset="0"/>
                        </a:rPr>
                        <a:t> </a:t>
                      </a:r>
                      <a:endParaRPr lang="tr-TR" sz="1400" dirty="0">
                        <a:solidFill>
                          <a:srgbClr val="000000"/>
                        </a:solidFill>
                        <a:effectLst/>
                        <a:latin typeface="Times New Roman" panose="02020603050405020304" pitchFamily="18" charset="0"/>
                        <a:ea typeface="MS Mincho"/>
                        <a:cs typeface="Times New Roman" panose="02020603050405020304" pitchFamily="18" charset="0"/>
                      </a:endParaRPr>
                    </a:p>
                  </a:txBody>
                  <a:tcPr marL="54392" marR="543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16608098"/>
                  </a:ext>
                </a:extLst>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2474531433"/>
              </p:ext>
            </p:extLst>
          </p:nvPr>
        </p:nvGraphicFramePr>
        <p:xfrm>
          <a:off x="6629399" y="2137470"/>
          <a:ext cx="5243945" cy="4107180"/>
        </p:xfrm>
        <a:graphic>
          <a:graphicData uri="http://schemas.openxmlformats.org/drawingml/2006/table">
            <a:tbl>
              <a:tblPr firstRow="1" firstCol="1" bandRow="1"/>
              <a:tblGrid>
                <a:gridCol w="2631112">
                  <a:extLst>
                    <a:ext uri="{9D8B030D-6E8A-4147-A177-3AD203B41FA5}">
                      <a16:colId xmlns:a16="http://schemas.microsoft.com/office/drawing/2014/main" val="991478292"/>
                    </a:ext>
                  </a:extLst>
                </a:gridCol>
                <a:gridCol w="801444">
                  <a:extLst>
                    <a:ext uri="{9D8B030D-6E8A-4147-A177-3AD203B41FA5}">
                      <a16:colId xmlns:a16="http://schemas.microsoft.com/office/drawing/2014/main" val="2487829485"/>
                    </a:ext>
                  </a:extLst>
                </a:gridCol>
                <a:gridCol w="1811389">
                  <a:extLst>
                    <a:ext uri="{9D8B030D-6E8A-4147-A177-3AD203B41FA5}">
                      <a16:colId xmlns:a16="http://schemas.microsoft.com/office/drawing/2014/main" val="1515199387"/>
                    </a:ext>
                  </a:extLst>
                </a:gridCol>
              </a:tblGrid>
              <a:tr h="906780">
                <a:tc>
                  <a:txBody>
                    <a:bodyPr/>
                    <a:lstStyle/>
                    <a:p>
                      <a:pPr>
                        <a:spcAft>
                          <a:spcPts val="0"/>
                        </a:spcAft>
                      </a:pPr>
                      <a:r>
                        <a:rPr lang="tr-TR" sz="1400">
                          <a:solidFill>
                            <a:srgbClr val="000000"/>
                          </a:solidFill>
                          <a:effectLst/>
                          <a:latin typeface="Calibri" panose="020F0502020204030204" pitchFamily="34" charset="0"/>
                          <a:ea typeface="MS Mincho"/>
                          <a:cs typeface="Times New Roman" panose="02020603050405020304" pitchFamily="18" charset="0"/>
                        </a:rPr>
                        <a:t>En az 5 mezun ve Danışma Kurulu ile görüşme(Programın eğitim amaçlarına ulaşılıp ulaşılmadığı, mezunlarla ilişkiler hakkında bilgi alış-verişi yapılır)</a:t>
                      </a:r>
                      <a:endParaRPr lang="tr-TR" sz="1400">
                        <a:solidFill>
                          <a:srgbClr val="000000"/>
                        </a:solidFill>
                        <a:effectLst/>
                        <a:latin typeface="Times New Roman" panose="02020603050405020304" pitchFamily="18" charset="0"/>
                        <a:ea typeface="MS Mincho"/>
                        <a:cs typeface="Times New Roman" panose="02020603050405020304" pitchFamily="18" charset="0"/>
                      </a:endParaRPr>
                    </a:p>
                  </a:txBody>
                  <a:tcPr marL="54392" marR="543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a:lnSpc>
                          <a:spcPts val="2365"/>
                        </a:lnSpc>
                        <a:spcAft>
                          <a:spcPts val="0"/>
                        </a:spcAft>
                      </a:pPr>
                      <a:r>
                        <a:rPr lang="tr-TR" sz="1400">
                          <a:solidFill>
                            <a:srgbClr val="000000"/>
                          </a:solidFill>
                          <a:effectLst/>
                          <a:latin typeface="Calibri" panose="020F0502020204030204" pitchFamily="34" charset="0"/>
                          <a:ea typeface="MS Mincho"/>
                          <a:cs typeface="Times New Roman" panose="02020603050405020304" pitchFamily="18" charset="0"/>
                        </a:rPr>
                        <a:t>13-14:00</a:t>
                      </a:r>
                      <a:endParaRPr lang="tr-TR" sz="1400">
                        <a:solidFill>
                          <a:srgbClr val="000000"/>
                        </a:solidFill>
                        <a:effectLst/>
                        <a:latin typeface="Times New Roman" panose="02020603050405020304" pitchFamily="18" charset="0"/>
                        <a:ea typeface="MS Mincho"/>
                        <a:cs typeface="Times New Roman" panose="02020603050405020304" pitchFamily="18" charset="0"/>
                      </a:endParaRPr>
                    </a:p>
                  </a:txBody>
                  <a:tcPr marL="54392" marR="543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a:lnSpc>
                          <a:spcPts val="2365"/>
                        </a:lnSpc>
                        <a:spcAft>
                          <a:spcPts val="0"/>
                        </a:spcAft>
                      </a:pPr>
                      <a:r>
                        <a:rPr lang="tr-TR" sz="1400" dirty="0">
                          <a:solidFill>
                            <a:srgbClr val="000000"/>
                          </a:solidFill>
                          <a:effectLst/>
                          <a:latin typeface="Calibri" panose="020F0502020204030204" pitchFamily="34" charset="0"/>
                          <a:ea typeface="MS Mincho"/>
                          <a:cs typeface="Times New Roman" panose="02020603050405020304" pitchFamily="18" charset="0"/>
                        </a:rPr>
                        <a:t> </a:t>
                      </a:r>
                      <a:endParaRPr lang="tr-TR" sz="1400" dirty="0">
                        <a:solidFill>
                          <a:srgbClr val="000000"/>
                        </a:solidFill>
                        <a:effectLst/>
                        <a:latin typeface="Times New Roman" panose="02020603050405020304" pitchFamily="18" charset="0"/>
                        <a:ea typeface="MS Mincho"/>
                        <a:cs typeface="Times New Roman" panose="02020603050405020304" pitchFamily="18" charset="0"/>
                      </a:endParaRPr>
                    </a:p>
                  </a:txBody>
                  <a:tcPr marL="54392" marR="543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extLst>
                  <a:ext uri="{0D108BD9-81ED-4DB2-BD59-A6C34878D82A}">
                    <a16:rowId xmlns:a16="http://schemas.microsoft.com/office/drawing/2014/main" val="2430212143"/>
                  </a:ext>
                </a:extLst>
              </a:tr>
              <a:tr h="680085">
                <a:tc>
                  <a:txBody>
                    <a:bodyPr/>
                    <a:lstStyle/>
                    <a:p>
                      <a:pPr>
                        <a:spcAft>
                          <a:spcPts val="0"/>
                        </a:spcAft>
                      </a:pPr>
                      <a:r>
                        <a:rPr lang="tr-TR" sz="1400">
                          <a:solidFill>
                            <a:srgbClr val="000000"/>
                          </a:solidFill>
                          <a:effectLst/>
                          <a:latin typeface="Calibri" panose="020F0502020204030204" pitchFamily="34" charset="0"/>
                          <a:ea typeface="MS Mincho"/>
                          <a:cs typeface="Times New Roman" panose="02020603050405020304" pitchFamily="18" charset="0"/>
                        </a:rPr>
                        <a:t>Programın derslik, laboratuvar, atölye ve diğer mekanların yerinde görülmesi ile nitelik ve nicelik hakkında değerlendirme</a:t>
                      </a:r>
                      <a:endParaRPr lang="tr-TR" sz="1400">
                        <a:solidFill>
                          <a:srgbClr val="000000"/>
                        </a:solidFill>
                        <a:effectLst/>
                        <a:latin typeface="Times New Roman" panose="02020603050405020304" pitchFamily="18" charset="0"/>
                        <a:ea typeface="MS Mincho"/>
                        <a:cs typeface="Times New Roman" panose="02020603050405020304" pitchFamily="18" charset="0"/>
                      </a:endParaRPr>
                    </a:p>
                  </a:txBody>
                  <a:tcPr marL="54392" marR="543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2365"/>
                        </a:lnSpc>
                        <a:spcAft>
                          <a:spcPts val="0"/>
                        </a:spcAft>
                      </a:pPr>
                      <a:r>
                        <a:rPr lang="tr-TR" sz="1400">
                          <a:solidFill>
                            <a:srgbClr val="000000"/>
                          </a:solidFill>
                          <a:effectLst/>
                          <a:latin typeface="Calibri" panose="020F0502020204030204" pitchFamily="34" charset="0"/>
                          <a:ea typeface="MS Mincho"/>
                          <a:cs typeface="Times New Roman" panose="02020603050405020304" pitchFamily="18" charset="0"/>
                        </a:rPr>
                        <a:t>14-14:30</a:t>
                      </a:r>
                      <a:endParaRPr lang="tr-TR" sz="1400">
                        <a:solidFill>
                          <a:srgbClr val="000000"/>
                        </a:solidFill>
                        <a:effectLst/>
                        <a:latin typeface="Times New Roman" panose="02020603050405020304" pitchFamily="18" charset="0"/>
                        <a:ea typeface="MS Mincho"/>
                        <a:cs typeface="Times New Roman" panose="02020603050405020304" pitchFamily="18" charset="0"/>
                      </a:endParaRPr>
                    </a:p>
                  </a:txBody>
                  <a:tcPr marL="54392" marR="543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2365"/>
                        </a:lnSpc>
                        <a:spcAft>
                          <a:spcPts val="0"/>
                        </a:spcAft>
                      </a:pPr>
                      <a:r>
                        <a:rPr lang="tr-TR" sz="1400" dirty="0">
                          <a:solidFill>
                            <a:srgbClr val="000000"/>
                          </a:solidFill>
                          <a:effectLst/>
                          <a:latin typeface="Calibri" panose="020F0502020204030204" pitchFamily="34" charset="0"/>
                          <a:ea typeface="MS Mincho"/>
                          <a:cs typeface="Times New Roman" panose="02020603050405020304" pitchFamily="18" charset="0"/>
                        </a:rPr>
                        <a:t> </a:t>
                      </a:r>
                      <a:endParaRPr lang="tr-TR" sz="1400" dirty="0">
                        <a:solidFill>
                          <a:srgbClr val="000000"/>
                        </a:solidFill>
                        <a:effectLst/>
                        <a:latin typeface="Times New Roman" panose="02020603050405020304" pitchFamily="18" charset="0"/>
                        <a:ea typeface="MS Mincho"/>
                        <a:cs typeface="Times New Roman" panose="02020603050405020304" pitchFamily="18" charset="0"/>
                      </a:endParaRPr>
                    </a:p>
                  </a:txBody>
                  <a:tcPr marL="54392" marR="543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04914030"/>
                  </a:ext>
                </a:extLst>
              </a:tr>
              <a:tr h="906780">
                <a:tc>
                  <a:txBody>
                    <a:bodyPr/>
                    <a:lstStyle/>
                    <a:p>
                      <a:pPr>
                        <a:spcAft>
                          <a:spcPts val="0"/>
                        </a:spcAft>
                      </a:pPr>
                      <a:r>
                        <a:rPr lang="tr-TR" sz="1400">
                          <a:solidFill>
                            <a:srgbClr val="000000"/>
                          </a:solidFill>
                          <a:effectLst/>
                          <a:latin typeface="Calibri" panose="020F0502020204030204" pitchFamily="34" charset="0"/>
                          <a:ea typeface="MS Mincho"/>
                          <a:cs typeface="Times New Roman" panose="02020603050405020304" pitchFamily="18" charset="0"/>
                        </a:rPr>
                        <a:t>Takımın kendi içinde toplantısı (Çıkış bildirimin ile ilgili son değerlendirme yapılır(</a:t>
                      </a:r>
                      <a:endParaRPr lang="tr-TR" sz="1400">
                        <a:solidFill>
                          <a:srgbClr val="000000"/>
                        </a:solidFill>
                        <a:effectLst/>
                        <a:latin typeface="Times New Roman" panose="02020603050405020304" pitchFamily="18" charset="0"/>
                        <a:ea typeface="MS Mincho"/>
                        <a:cs typeface="Times New Roman" panose="02020603050405020304" pitchFamily="18" charset="0"/>
                      </a:endParaRPr>
                    </a:p>
                  </a:txBody>
                  <a:tcPr marL="54392" marR="543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a:lnSpc>
                          <a:spcPts val="2365"/>
                        </a:lnSpc>
                        <a:spcAft>
                          <a:spcPts val="0"/>
                        </a:spcAft>
                      </a:pPr>
                      <a:r>
                        <a:rPr lang="tr-TR" sz="1400">
                          <a:solidFill>
                            <a:srgbClr val="000000"/>
                          </a:solidFill>
                          <a:effectLst/>
                          <a:latin typeface="Calibri" panose="020F0502020204030204" pitchFamily="34" charset="0"/>
                          <a:ea typeface="MS Mincho"/>
                          <a:cs typeface="Times New Roman" panose="02020603050405020304" pitchFamily="18" charset="0"/>
                        </a:rPr>
                        <a:t>14:30-15:00</a:t>
                      </a:r>
                      <a:endParaRPr lang="tr-TR" sz="1400">
                        <a:solidFill>
                          <a:srgbClr val="000000"/>
                        </a:solidFill>
                        <a:effectLst/>
                        <a:latin typeface="Times New Roman" panose="02020603050405020304" pitchFamily="18" charset="0"/>
                        <a:ea typeface="MS Mincho"/>
                        <a:cs typeface="Times New Roman" panose="02020603050405020304" pitchFamily="18" charset="0"/>
                      </a:endParaRPr>
                    </a:p>
                  </a:txBody>
                  <a:tcPr marL="54392" marR="543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a:lnSpc>
                          <a:spcPts val="2365"/>
                        </a:lnSpc>
                        <a:spcAft>
                          <a:spcPts val="0"/>
                        </a:spcAft>
                      </a:pPr>
                      <a:r>
                        <a:rPr lang="tr-TR" sz="1400" dirty="0">
                          <a:solidFill>
                            <a:srgbClr val="000000"/>
                          </a:solidFill>
                          <a:effectLst/>
                          <a:latin typeface="Calibri" panose="020F0502020204030204" pitchFamily="34" charset="0"/>
                          <a:ea typeface="MS Mincho"/>
                          <a:cs typeface="Times New Roman" panose="02020603050405020304" pitchFamily="18" charset="0"/>
                        </a:rPr>
                        <a:t> </a:t>
                      </a:r>
                      <a:endParaRPr lang="tr-TR" sz="1400" dirty="0">
                        <a:solidFill>
                          <a:srgbClr val="000000"/>
                        </a:solidFill>
                        <a:effectLst/>
                        <a:latin typeface="Times New Roman" panose="02020603050405020304" pitchFamily="18" charset="0"/>
                        <a:ea typeface="MS Mincho"/>
                        <a:cs typeface="Times New Roman" panose="02020603050405020304" pitchFamily="18" charset="0"/>
                      </a:endParaRPr>
                    </a:p>
                  </a:txBody>
                  <a:tcPr marL="54392" marR="543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extLst>
                  <a:ext uri="{0D108BD9-81ED-4DB2-BD59-A6C34878D82A}">
                    <a16:rowId xmlns:a16="http://schemas.microsoft.com/office/drawing/2014/main" val="1707621941"/>
                  </a:ext>
                </a:extLst>
              </a:tr>
              <a:tr h="1133475">
                <a:tc>
                  <a:txBody>
                    <a:bodyPr/>
                    <a:lstStyle/>
                    <a:p>
                      <a:pPr>
                        <a:spcAft>
                          <a:spcPts val="0"/>
                        </a:spcAft>
                      </a:pPr>
                      <a:r>
                        <a:rPr lang="tr-TR" sz="1400">
                          <a:solidFill>
                            <a:srgbClr val="000000"/>
                          </a:solidFill>
                          <a:effectLst/>
                          <a:latin typeface="Calibri" panose="020F0502020204030204" pitchFamily="34" charset="0"/>
                          <a:ea typeface="MS Mincho"/>
                          <a:cs typeface="Times New Roman" panose="02020603050405020304" pitchFamily="18" charset="0"/>
                        </a:rPr>
                        <a:t>Çıkış Bildirimi (programın bağlı olduğu akademik birim yöneticiler ve tüm öğretim elamanlarının katılımıyla Ölçütler ve alt ölçütler bazında varılan sonuç puanları hakkında bilgi verilir) </a:t>
                      </a:r>
                      <a:endParaRPr lang="tr-TR" sz="1400">
                        <a:solidFill>
                          <a:srgbClr val="000000"/>
                        </a:solidFill>
                        <a:effectLst/>
                        <a:latin typeface="Times New Roman" panose="02020603050405020304" pitchFamily="18" charset="0"/>
                        <a:ea typeface="MS Mincho"/>
                        <a:cs typeface="Times New Roman" panose="02020603050405020304" pitchFamily="18" charset="0"/>
                      </a:endParaRPr>
                    </a:p>
                  </a:txBody>
                  <a:tcPr marL="54392" marR="543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2365"/>
                        </a:lnSpc>
                        <a:spcAft>
                          <a:spcPts val="0"/>
                        </a:spcAft>
                      </a:pPr>
                      <a:r>
                        <a:rPr lang="tr-TR" sz="1400">
                          <a:solidFill>
                            <a:srgbClr val="000000"/>
                          </a:solidFill>
                          <a:effectLst/>
                          <a:latin typeface="Calibri" panose="020F0502020204030204" pitchFamily="34" charset="0"/>
                          <a:ea typeface="MS Mincho"/>
                          <a:cs typeface="Times New Roman" panose="02020603050405020304" pitchFamily="18" charset="0"/>
                        </a:rPr>
                        <a:t>15-15:30</a:t>
                      </a:r>
                      <a:endParaRPr lang="tr-TR" sz="1400">
                        <a:solidFill>
                          <a:srgbClr val="000000"/>
                        </a:solidFill>
                        <a:effectLst/>
                        <a:latin typeface="Times New Roman" panose="02020603050405020304" pitchFamily="18" charset="0"/>
                        <a:ea typeface="MS Mincho"/>
                        <a:cs typeface="Times New Roman" panose="02020603050405020304" pitchFamily="18" charset="0"/>
                      </a:endParaRPr>
                    </a:p>
                  </a:txBody>
                  <a:tcPr marL="54392" marR="543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2365"/>
                        </a:lnSpc>
                        <a:spcAft>
                          <a:spcPts val="0"/>
                        </a:spcAft>
                      </a:pPr>
                      <a:r>
                        <a:rPr lang="tr-TR" sz="1400" dirty="0">
                          <a:solidFill>
                            <a:srgbClr val="000000"/>
                          </a:solidFill>
                          <a:effectLst/>
                          <a:latin typeface="Calibri" panose="020F0502020204030204" pitchFamily="34" charset="0"/>
                          <a:ea typeface="MS Mincho"/>
                          <a:cs typeface="Times New Roman" panose="02020603050405020304" pitchFamily="18" charset="0"/>
                        </a:rPr>
                        <a:t> </a:t>
                      </a:r>
                      <a:endParaRPr lang="tr-TR" sz="1400" dirty="0">
                        <a:solidFill>
                          <a:srgbClr val="000000"/>
                        </a:solidFill>
                        <a:effectLst/>
                        <a:latin typeface="Times New Roman" panose="02020603050405020304" pitchFamily="18" charset="0"/>
                        <a:ea typeface="MS Mincho"/>
                        <a:cs typeface="Times New Roman" panose="02020603050405020304" pitchFamily="18" charset="0"/>
                      </a:endParaRPr>
                    </a:p>
                  </a:txBody>
                  <a:tcPr marL="54392" marR="543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85900098"/>
                  </a:ext>
                </a:extLst>
              </a:tr>
            </a:tbl>
          </a:graphicData>
        </a:graphic>
      </p:graphicFrame>
    </p:spTree>
    <p:extLst>
      <p:ext uri="{BB962C8B-B14F-4D97-AF65-F5344CB8AC3E}">
        <p14:creationId xmlns:p14="http://schemas.microsoft.com/office/powerpoint/2010/main" val="620804886"/>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686045141"/>
              </p:ext>
            </p:extLst>
          </p:nvPr>
        </p:nvGraphicFramePr>
        <p:xfrm>
          <a:off x="132633" y="1355909"/>
          <a:ext cx="7064804" cy="5495544"/>
        </p:xfrm>
        <a:graphic>
          <a:graphicData uri="http://schemas.openxmlformats.org/drawingml/2006/table">
            <a:tbl>
              <a:tblPr firstRow="1" firstCol="1" bandRow="1"/>
              <a:tblGrid>
                <a:gridCol w="2209764">
                  <a:extLst>
                    <a:ext uri="{9D8B030D-6E8A-4147-A177-3AD203B41FA5}">
                      <a16:colId xmlns:a16="http://schemas.microsoft.com/office/drawing/2014/main" val="1032878577"/>
                    </a:ext>
                  </a:extLst>
                </a:gridCol>
                <a:gridCol w="2331652">
                  <a:extLst>
                    <a:ext uri="{9D8B030D-6E8A-4147-A177-3AD203B41FA5}">
                      <a16:colId xmlns:a16="http://schemas.microsoft.com/office/drawing/2014/main" val="233808802"/>
                    </a:ext>
                  </a:extLst>
                </a:gridCol>
                <a:gridCol w="2523388">
                  <a:extLst>
                    <a:ext uri="{9D8B030D-6E8A-4147-A177-3AD203B41FA5}">
                      <a16:colId xmlns:a16="http://schemas.microsoft.com/office/drawing/2014/main" val="1146678267"/>
                    </a:ext>
                  </a:extLst>
                </a:gridCol>
              </a:tblGrid>
              <a:tr h="126333">
                <a:tc>
                  <a:txBody>
                    <a:bodyPr/>
                    <a:lstStyle/>
                    <a:p>
                      <a:pPr marL="269875" indent="-269875" algn="just">
                        <a:spcBef>
                          <a:spcPts val="600"/>
                        </a:spcBef>
                        <a:spcAft>
                          <a:spcPts val="60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435" marR="494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a:spcBef>
                          <a:spcPts val="1200"/>
                        </a:spcBef>
                        <a:spcAft>
                          <a:spcPts val="300"/>
                        </a:spcAft>
                        <a:tabLst>
                          <a:tab pos="450215" algn="l"/>
                        </a:tabLst>
                      </a:pPr>
                      <a:r>
                        <a:rPr lang="tr-TR" sz="1200">
                          <a:effectLst/>
                          <a:latin typeface="Calibri" panose="020F0502020204030204" pitchFamily="34" charset="0"/>
                          <a:ea typeface="Times New Roman" panose="02020603050405020304" pitchFamily="18" charset="0"/>
                          <a:cs typeface="Times New Roman" panose="02020603050405020304" pitchFamily="18" charset="0"/>
                        </a:rPr>
                        <a:t>Akran Değerlendirme Komisyonu</a:t>
                      </a:r>
                    </a:p>
                  </a:txBody>
                  <a:tcPr marL="49435" marR="494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algn="just">
                        <a:lnSpc>
                          <a:spcPct val="115000"/>
                        </a:lnSpc>
                        <a:spcBef>
                          <a:spcPts val="1200"/>
                        </a:spcBef>
                        <a:spcAft>
                          <a:spcPts val="0"/>
                        </a:spcAft>
                        <a:tabLst>
                          <a:tab pos="450215" algn="l"/>
                        </a:tabLst>
                      </a:pPr>
                      <a:r>
                        <a:rPr lang="en-US" sz="1200">
                          <a:effectLst/>
                          <a:latin typeface="Calibri" panose="020F0502020204030204" pitchFamily="34" charset="0"/>
                          <a:ea typeface="Calibri" panose="020F0502020204030204" pitchFamily="34" charset="0"/>
                          <a:cs typeface="Times New Roman" panose="02020603050405020304" pitchFamily="18" charset="0"/>
                        </a:rPr>
                        <a:t>Eğitim-Öğretim Komisyonu</a:t>
                      </a:r>
                      <a:endParaRPr lang="tr-TR"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9435" marR="49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extLst>
                  <a:ext uri="{0D108BD9-81ED-4DB2-BD59-A6C34878D82A}">
                    <a16:rowId xmlns:a16="http://schemas.microsoft.com/office/drawing/2014/main" val="421155011"/>
                  </a:ext>
                </a:extLst>
              </a:tr>
              <a:tr h="704167">
                <a:tc>
                  <a:txBody>
                    <a:bodyPr/>
                    <a:lstStyle/>
                    <a:p>
                      <a:pPr marL="269875" indent="-269875" algn="just">
                        <a:spcBef>
                          <a:spcPts val="600"/>
                        </a:spcBef>
                        <a:spcAft>
                          <a:spcPts val="60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ÖLÇÜT 1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p>
                      <a:pPr marL="269875" indent="-269875" algn="just">
                        <a:spcBef>
                          <a:spcPts val="600"/>
                        </a:spcBef>
                        <a:spcAft>
                          <a:spcPts val="60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435" marR="494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Bef>
                          <a:spcPts val="300"/>
                        </a:spcBef>
                        <a:spcAft>
                          <a:spcPts val="0"/>
                        </a:spcAft>
                        <a:tabLst>
                          <a:tab pos="450215" algn="l"/>
                        </a:tabLst>
                      </a:pPr>
                      <a:r>
                        <a:rPr lang="en-US" sz="1200">
                          <a:effectLst/>
                          <a:latin typeface="MS Gothic" panose="020B0609070205080204" pitchFamily="49" charset="-128"/>
                          <a:ea typeface="Times New Roman" panose="02020603050405020304" pitchFamily="18" charset="0"/>
                          <a:cs typeface="Times New Roman" panose="02020603050405020304" pitchFamily="18" charset="0"/>
                        </a:rPr>
                        <a:t>☐</a:t>
                      </a:r>
                      <a:r>
                        <a:rPr lang="tr-TR" sz="1200">
                          <a:effectLst/>
                          <a:latin typeface="Calibri" panose="020F0502020204030204" pitchFamily="34" charset="0"/>
                          <a:ea typeface="Times New Roman" panose="02020603050405020304" pitchFamily="18" charset="0"/>
                          <a:cs typeface="Times New Roman" panose="02020603050405020304" pitchFamily="18" charset="0"/>
                        </a:rPr>
                        <a:t> KARŞILANIYOR</a:t>
                      </a:r>
                    </a:p>
                    <a:p>
                      <a:pPr>
                        <a:spcBef>
                          <a:spcPts val="1200"/>
                        </a:spcBef>
                        <a:spcAft>
                          <a:spcPts val="0"/>
                        </a:spcAft>
                        <a:tabLst>
                          <a:tab pos="450215" algn="l"/>
                        </a:tabLst>
                      </a:pPr>
                      <a:r>
                        <a:rPr lang="en-US" sz="1200">
                          <a:effectLst/>
                          <a:highlight>
                            <a:srgbClr val="FFFF00"/>
                          </a:highlight>
                          <a:latin typeface="MS Gothic" panose="020B0609070205080204" pitchFamily="49" charset="-128"/>
                          <a:ea typeface="Times New Roman" panose="02020603050405020304" pitchFamily="18" charset="0"/>
                          <a:cs typeface="Times New Roman" panose="02020603050405020304" pitchFamily="18" charset="0"/>
                        </a:rPr>
                        <a:t>☐</a:t>
                      </a:r>
                      <a:r>
                        <a:rPr lang="en-US" sz="1200">
                          <a:effectLst/>
                          <a:latin typeface="Calibri" panose="020F0502020204030204" pitchFamily="34" charset="0"/>
                          <a:ea typeface="Times New Roman" panose="02020603050405020304" pitchFamily="18" charset="0"/>
                          <a:cs typeface="Times New Roman" panose="02020603050405020304" pitchFamily="18" charset="0"/>
                        </a:rPr>
                        <a:t> KISMEN </a:t>
                      </a:r>
                      <a:r>
                        <a:rPr lang="tr-TR" sz="1200">
                          <a:effectLst/>
                          <a:latin typeface="Calibri" panose="020F0502020204030204" pitchFamily="34" charset="0"/>
                          <a:ea typeface="Times New Roman" panose="02020603050405020304" pitchFamily="18" charset="0"/>
                          <a:cs typeface="Times New Roman" panose="02020603050405020304" pitchFamily="18" charset="0"/>
                        </a:rPr>
                        <a:t>KARŞILANIYOR</a:t>
                      </a:r>
                    </a:p>
                    <a:p>
                      <a:pPr>
                        <a:spcBef>
                          <a:spcPts val="1200"/>
                        </a:spcBef>
                        <a:spcAft>
                          <a:spcPts val="300"/>
                        </a:spcAft>
                        <a:tabLst>
                          <a:tab pos="450215" algn="l"/>
                        </a:tabLst>
                      </a:pPr>
                      <a:r>
                        <a:rPr lang="en-US" sz="1200">
                          <a:effectLst/>
                          <a:latin typeface="MS Gothic" panose="020B0609070205080204" pitchFamily="49" charset="-128"/>
                          <a:ea typeface="Times New Roman" panose="02020603050405020304" pitchFamily="18" charset="0"/>
                          <a:cs typeface="Times New Roman" panose="02020603050405020304" pitchFamily="18" charset="0"/>
                        </a:rPr>
                        <a:t>☐</a:t>
                      </a:r>
                      <a:r>
                        <a:rPr lang="tr-TR" sz="1200">
                          <a:effectLst/>
                          <a:latin typeface="Calibri" panose="020F0502020204030204" pitchFamily="34" charset="0"/>
                          <a:ea typeface="Times New Roman" panose="02020603050405020304" pitchFamily="18" charset="0"/>
                          <a:cs typeface="Times New Roman" panose="02020603050405020304" pitchFamily="18" charset="0"/>
                        </a:rPr>
                        <a:t> KARŞILANMIYOR</a:t>
                      </a:r>
                    </a:p>
                  </a:txBody>
                  <a:tcPr marL="49435" marR="494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Bef>
                          <a:spcPts val="300"/>
                        </a:spcBef>
                        <a:spcAft>
                          <a:spcPts val="0"/>
                        </a:spcAft>
                        <a:tabLst>
                          <a:tab pos="450215" algn="l"/>
                        </a:tabLst>
                      </a:pPr>
                      <a:r>
                        <a:rPr lang="en-US" sz="1200" dirty="0">
                          <a:effectLst/>
                          <a:latin typeface="MS Gothic" panose="020B0609070205080204" pitchFamily="49" charset="-128"/>
                          <a:ea typeface="Times New Roman" panose="02020603050405020304" pitchFamily="18" charset="0"/>
                          <a:cs typeface="Times New Roman" panose="02020603050405020304" pitchFamily="18" charset="0"/>
                        </a:rPr>
                        <a:t>☐</a:t>
                      </a:r>
                      <a:r>
                        <a:rPr lang="tr-TR" sz="1200" dirty="0">
                          <a:effectLst/>
                          <a:latin typeface="Calibri" panose="020F0502020204030204" pitchFamily="34" charset="0"/>
                          <a:ea typeface="Times New Roman" panose="02020603050405020304" pitchFamily="18" charset="0"/>
                          <a:cs typeface="Times New Roman" panose="02020603050405020304" pitchFamily="18" charset="0"/>
                        </a:rPr>
                        <a:t> KARŞILANIYOR</a:t>
                      </a:r>
                    </a:p>
                    <a:p>
                      <a:pPr>
                        <a:spcBef>
                          <a:spcPts val="1200"/>
                        </a:spcBef>
                        <a:spcAft>
                          <a:spcPts val="0"/>
                        </a:spcAft>
                        <a:tabLst>
                          <a:tab pos="450215" algn="l"/>
                        </a:tabLst>
                      </a:pPr>
                      <a:r>
                        <a:rPr lang="en-US" sz="1200" dirty="0">
                          <a:effectLst/>
                          <a:latin typeface="MS Gothic" panose="020B0609070205080204" pitchFamily="49" charset="-128"/>
                          <a:ea typeface="Times New Roman" panose="02020603050405020304" pitchFamily="18" charset="0"/>
                          <a:cs typeface="Times New Roman" panose="02020603050405020304" pitchFamily="18" charset="0"/>
                        </a:rPr>
                        <a:t>☐</a:t>
                      </a: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 KISMEN </a:t>
                      </a:r>
                      <a:r>
                        <a:rPr lang="tr-TR" sz="1200" dirty="0">
                          <a:effectLst/>
                          <a:latin typeface="Calibri" panose="020F0502020204030204" pitchFamily="34" charset="0"/>
                          <a:ea typeface="Times New Roman" panose="02020603050405020304" pitchFamily="18" charset="0"/>
                          <a:cs typeface="Times New Roman" panose="02020603050405020304" pitchFamily="18" charset="0"/>
                        </a:rPr>
                        <a:t>KARŞILANIYOR</a:t>
                      </a:r>
                    </a:p>
                    <a:p>
                      <a:pPr algn="just">
                        <a:lnSpc>
                          <a:spcPct val="115000"/>
                        </a:lnSpc>
                        <a:spcBef>
                          <a:spcPts val="1200"/>
                        </a:spcBef>
                        <a:spcAft>
                          <a:spcPts val="0"/>
                        </a:spcAft>
                        <a:tabLst>
                          <a:tab pos="450215" algn="l"/>
                        </a:tabLst>
                      </a:pPr>
                      <a:r>
                        <a:rPr lang="en-US" sz="1200" dirty="0">
                          <a:effectLst/>
                          <a:latin typeface="MS Gothic" panose="020B0609070205080204" pitchFamily="49" charset="-128"/>
                          <a:ea typeface="Times New Roman" panose="02020603050405020304" pitchFamily="18" charset="0"/>
                          <a:cs typeface="Times New Roman" panose="02020603050405020304" pitchFamily="18" charset="0"/>
                        </a:rPr>
                        <a:t>☐</a:t>
                      </a:r>
                      <a:r>
                        <a:rPr lang="tr-TR" sz="1200" dirty="0">
                          <a:effectLst/>
                          <a:latin typeface="Calibri" panose="020F0502020204030204" pitchFamily="34" charset="0"/>
                          <a:ea typeface="Times New Roman" panose="02020603050405020304" pitchFamily="18" charset="0"/>
                          <a:cs typeface="Times New Roman" panose="02020603050405020304" pitchFamily="18" charset="0"/>
                        </a:rPr>
                        <a:t> KARŞILANMIYOR</a:t>
                      </a:r>
                    </a:p>
                  </a:txBody>
                  <a:tcPr marL="49435" marR="49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00813260"/>
                  </a:ext>
                </a:extLst>
              </a:tr>
              <a:tr h="704167">
                <a:tc>
                  <a:txBody>
                    <a:bodyPr/>
                    <a:lstStyle/>
                    <a:p>
                      <a:pPr marL="269875" indent="-269875" algn="just">
                        <a:spcBef>
                          <a:spcPts val="600"/>
                        </a:spcBef>
                        <a:spcAft>
                          <a:spcPts val="60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ÖLÇÜT 2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p>
                      <a:pPr marL="269875" indent="-269875" algn="just">
                        <a:spcBef>
                          <a:spcPts val="600"/>
                        </a:spcBef>
                        <a:spcAft>
                          <a:spcPts val="60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435" marR="494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a:spcBef>
                          <a:spcPts val="300"/>
                        </a:spcBef>
                        <a:spcAft>
                          <a:spcPts val="0"/>
                        </a:spcAft>
                        <a:tabLst>
                          <a:tab pos="450215" algn="l"/>
                        </a:tabLst>
                      </a:pPr>
                      <a:r>
                        <a:rPr lang="en-US" sz="1200">
                          <a:effectLst/>
                          <a:latin typeface="MS Gothic" panose="020B0609070205080204" pitchFamily="49" charset="-128"/>
                          <a:ea typeface="Times New Roman" panose="02020603050405020304" pitchFamily="18" charset="0"/>
                          <a:cs typeface="Times New Roman" panose="02020603050405020304" pitchFamily="18" charset="0"/>
                        </a:rPr>
                        <a:t>☐</a:t>
                      </a:r>
                      <a:r>
                        <a:rPr lang="tr-TR" sz="1200">
                          <a:effectLst/>
                          <a:latin typeface="Calibri" panose="020F0502020204030204" pitchFamily="34" charset="0"/>
                          <a:ea typeface="Times New Roman" panose="02020603050405020304" pitchFamily="18" charset="0"/>
                          <a:cs typeface="Times New Roman" panose="02020603050405020304" pitchFamily="18" charset="0"/>
                        </a:rPr>
                        <a:t> KARŞILANIYOR</a:t>
                      </a:r>
                    </a:p>
                    <a:p>
                      <a:pPr>
                        <a:spcBef>
                          <a:spcPts val="1200"/>
                        </a:spcBef>
                        <a:spcAft>
                          <a:spcPts val="0"/>
                        </a:spcAft>
                        <a:tabLst>
                          <a:tab pos="450215" algn="l"/>
                        </a:tabLst>
                      </a:pPr>
                      <a:r>
                        <a:rPr lang="en-US" sz="1200">
                          <a:effectLst/>
                          <a:latin typeface="MS Gothic" panose="020B0609070205080204" pitchFamily="49" charset="-128"/>
                          <a:ea typeface="Times New Roman" panose="02020603050405020304" pitchFamily="18" charset="0"/>
                          <a:cs typeface="Times New Roman" panose="02020603050405020304" pitchFamily="18" charset="0"/>
                        </a:rPr>
                        <a:t>☐</a:t>
                      </a:r>
                      <a:r>
                        <a:rPr lang="en-US" sz="1200">
                          <a:effectLst/>
                          <a:latin typeface="Calibri" panose="020F0502020204030204" pitchFamily="34" charset="0"/>
                          <a:ea typeface="Times New Roman" panose="02020603050405020304" pitchFamily="18" charset="0"/>
                          <a:cs typeface="Times New Roman" panose="02020603050405020304" pitchFamily="18" charset="0"/>
                        </a:rPr>
                        <a:t> KISMEN </a:t>
                      </a:r>
                      <a:r>
                        <a:rPr lang="tr-TR" sz="1200">
                          <a:effectLst/>
                          <a:latin typeface="Calibri" panose="020F0502020204030204" pitchFamily="34" charset="0"/>
                          <a:ea typeface="Times New Roman" panose="02020603050405020304" pitchFamily="18" charset="0"/>
                          <a:cs typeface="Times New Roman" panose="02020603050405020304" pitchFamily="18" charset="0"/>
                        </a:rPr>
                        <a:t>KARŞILANIYOR</a:t>
                      </a:r>
                    </a:p>
                    <a:p>
                      <a:pPr>
                        <a:spcBef>
                          <a:spcPts val="1200"/>
                        </a:spcBef>
                        <a:spcAft>
                          <a:spcPts val="300"/>
                        </a:spcAft>
                        <a:tabLst>
                          <a:tab pos="450215" algn="l"/>
                        </a:tabLst>
                      </a:pPr>
                      <a:r>
                        <a:rPr lang="en-US" sz="1200">
                          <a:effectLst/>
                          <a:highlight>
                            <a:srgbClr val="FFFF00"/>
                          </a:highlight>
                          <a:latin typeface="MS Gothic" panose="020B0609070205080204" pitchFamily="49" charset="-128"/>
                          <a:ea typeface="Times New Roman" panose="02020603050405020304" pitchFamily="18" charset="0"/>
                          <a:cs typeface="Times New Roman" panose="02020603050405020304" pitchFamily="18" charset="0"/>
                        </a:rPr>
                        <a:t>☐</a:t>
                      </a:r>
                      <a:r>
                        <a:rPr lang="tr-TR" sz="1200">
                          <a:effectLst/>
                          <a:latin typeface="Calibri" panose="020F0502020204030204" pitchFamily="34" charset="0"/>
                          <a:ea typeface="Times New Roman" panose="02020603050405020304" pitchFamily="18" charset="0"/>
                          <a:cs typeface="Times New Roman" panose="02020603050405020304" pitchFamily="18" charset="0"/>
                        </a:rPr>
                        <a:t> KARŞILANMIYOR</a:t>
                      </a:r>
                    </a:p>
                  </a:txBody>
                  <a:tcPr marL="49435" marR="494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a:spcBef>
                          <a:spcPts val="300"/>
                        </a:spcBef>
                        <a:spcAft>
                          <a:spcPts val="0"/>
                        </a:spcAft>
                        <a:tabLst>
                          <a:tab pos="450215" algn="l"/>
                        </a:tabLst>
                      </a:pPr>
                      <a:r>
                        <a:rPr lang="en-US" sz="1200">
                          <a:effectLst/>
                          <a:latin typeface="MS Gothic" panose="020B0609070205080204" pitchFamily="49" charset="-128"/>
                          <a:ea typeface="Times New Roman" panose="02020603050405020304" pitchFamily="18" charset="0"/>
                          <a:cs typeface="Times New Roman" panose="02020603050405020304" pitchFamily="18" charset="0"/>
                        </a:rPr>
                        <a:t>☐</a:t>
                      </a:r>
                      <a:r>
                        <a:rPr lang="tr-TR" sz="1200">
                          <a:effectLst/>
                          <a:latin typeface="Calibri" panose="020F0502020204030204" pitchFamily="34" charset="0"/>
                          <a:ea typeface="Times New Roman" panose="02020603050405020304" pitchFamily="18" charset="0"/>
                          <a:cs typeface="Times New Roman" panose="02020603050405020304" pitchFamily="18" charset="0"/>
                        </a:rPr>
                        <a:t> KARŞILANIYOR</a:t>
                      </a:r>
                    </a:p>
                    <a:p>
                      <a:pPr>
                        <a:spcBef>
                          <a:spcPts val="1200"/>
                        </a:spcBef>
                        <a:spcAft>
                          <a:spcPts val="0"/>
                        </a:spcAft>
                        <a:tabLst>
                          <a:tab pos="450215" algn="l"/>
                        </a:tabLst>
                      </a:pPr>
                      <a:r>
                        <a:rPr lang="en-US" sz="1200">
                          <a:effectLst/>
                          <a:latin typeface="MS Gothic" panose="020B0609070205080204" pitchFamily="49" charset="-128"/>
                          <a:ea typeface="Times New Roman" panose="02020603050405020304" pitchFamily="18" charset="0"/>
                          <a:cs typeface="Times New Roman" panose="02020603050405020304" pitchFamily="18" charset="0"/>
                        </a:rPr>
                        <a:t>☐</a:t>
                      </a:r>
                      <a:r>
                        <a:rPr lang="en-US" sz="1200">
                          <a:effectLst/>
                          <a:latin typeface="Calibri" panose="020F0502020204030204" pitchFamily="34" charset="0"/>
                          <a:ea typeface="Times New Roman" panose="02020603050405020304" pitchFamily="18" charset="0"/>
                          <a:cs typeface="Times New Roman" panose="02020603050405020304" pitchFamily="18" charset="0"/>
                        </a:rPr>
                        <a:t> KISMEN </a:t>
                      </a:r>
                      <a:r>
                        <a:rPr lang="tr-TR" sz="1200">
                          <a:effectLst/>
                          <a:latin typeface="Calibri" panose="020F0502020204030204" pitchFamily="34" charset="0"/>
                          <a:ea typeface="Times New Roman" panose="02020603050405020304" pitchFamily="18" charset="0"/>
                          <a:cs typeface="Times New Roman" panose="02020603050405020304" pitchFamily="18" charset="0"/>
                        </a:rPr>
                        <a:t>KARŞILANIYOR</a:t>
                      </a:r>
                    </a:p>
                    <a:p>
                      <a:pPr algn="just">
                        <a:lnSpc>
                          <a:spcPct val="115000"/>
                        </a:lnSpc>
                        <a:spcBef>
                          <a:spcPts val="1200"/>
                        </a:spcBef>
                        <a:spcAft>
                          <a:spcPts val="0"/>
                        </a:spcAft>
                        <a:tabLst>
                          <a:tab pos="450215" algn="l"/>
                        </a:tabLst>
                      </a:pPr>
                      <a:r>
                        <a:rPr lang="en-US" sz="1200">
                          <a:effectLst/>
                          <a:latin typeface="MS Gothic" panose="020B0609070205080204" pitchFamily="49" charset="-128"/>
                          <a:ea typeface="Times New Roman" panose="02020603050405020304" pitchFamily="18" charset="0"/>
                          <a:cs typeface="Times New Roman" panose="02020603050405020304" pitchFamily="18" charset="0"/>
                        </a:rPr>
                        <a:t>☐</a:t>
                      </a:r>
                      <a:r>
                        <a:rPr lang="en-US" sz="1200">
                          <a:effectLst/>
                          <a:latin typeface="Calibri" panose="020F0502020204030204" pitchFamily="34" charset="0"/>
                          <a:ea typeface="Times New Roman" panose="02020603050405020304" pitchFamily="18" charset="0"/>
                          <a:cs typeface="Times New Roman" panose="02020603050405020304" pitchFamily="18" charset="0"/>
                        </a:rPr>
                        <a:t> </a:t>
                      </a:r>
                      <a:r>
                        <a:rPr lang="tr-TR" sz="1200">
                          <a:effectLst/>
                          <a:latin typeface="Calibri" panose="020F0502020204030204" pitchFamily="34" charset="0"/>
                          <a:ea typeface="Times New Roman" panose="02020603050405020304" pitchFamily="18" charset="0"/>
                          <a:cs typeface="Times New Roman" panose="02020603050405020304" pitchFamily="18" charset="0"/>
                        </a:rPr>
                        <a:t>KARŞILANMIYOR</a:t>
                      </a:r>
                    </a:p>
                  </a:txBody>
                  <a:tcPr marL="49435" marR="49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extLst>
                  <a:ext uri="{0D108BD9-81ED-4DB2-BD59-A6C34878D82A}">
                    <a16:rowId xmlns:a16="http://schemas.microsoft.com/office/drawing/2014/main" val="4281738897"/>
                  </a:ext>
                </a:extLst>
              </a:tr>
              <a:tr h="704167">
                <a:tc>
                  <a:txBody>
                    <a:bodyPr/>
                    <a:lstStyle/>
                    <a:p>
                      <a:pPr marL="269875" indent="-269875" algn="just">
                        <a:spcBef>
                          <a:spcPts val="600"/>
                        </a:spcBef>
                        <a:spcAft>
                          <a:spcPts val="60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ÖLÇÜT 3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435" marR="494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Bef>
                          <a:spcPts val="300"/>
                        </a:spcBef>
                        <a:spcAft>
                          <a:spcPts val="0"/>
                        </a:spcAft>
                        <a:tabLst>
                          <a:tab pos="450215" algn="l"/>
                        </a:tabLst>
                      </a:pPr>
                      <a:r>
                        <a:rPr lang="en-US" sz="1200">
                          <a:effectLst/>
                          <a:highlight>
                            <a:srgbClr val="FFFF00"/>
                          </a:highlight>
                          <a:latin typeface="MS Gothic" panose="020B0609070205080204" pitchFamily="49" charset="-128"/>
                          <a:ea typeface="Times New Roman" panose="02020603050405020304" pitchFamily="18" charset="0"/>
                          <a:cs typeface="Times New Roman" panose="02020603050405020304" pitchFamily="18" charset="0"/>
                        </a:rPr>
                        <a:t>☐</a:t>
                      </a:r>
                      <a:r>
                        <a:rPr lang="tr-TR" sz="1200">
                          <a:effectLst/>
                          <a:latin typeface="Calibri" panose="020F0502020204030204" pitchFamily="34" charset="0"/>
                          <a:ea typeface="Times New Roman" panose="02020603050405020304" pitchFamily="18" charset="0"/>
                          <a:cs typeface="Times New Roman" panose="02020603050405020304" pitchFamily="18" charset="0"/>
                        </a:rPr>
                        <a:t> KARŞILANIYOR</a:t>
                      </a:r>
                    </a:p>
                    <a:p>
                      <a:pPr>
                        <a:spcBef>
                          <a:spcPts val="1200"/>
                        </a:spcBef>
                        <a:spcAft>
                          <a:spcPts val="0"/>
                        </a:spcAft>
                        <a:tabLst>
                          <a:tab pos="450215" algn="l"/>
                        </a:tabLst>
                      </a:pPr>
                      <a:r>
                        <a:rPr lang="en-US" sz="1200">
                          <a:effectLst/>
                          <a:latin typeface="MS Gothic" panose="020B0609070205080204" pitchFamily="49" charset="-128"/>
                          <a:ea typeface="Times New Roman" panose="02020603050405020304" pitchFamily="18" charset="0"/>
                          <a:cs typeface="Times New Roman" panose="02020603050405020304" pitchFamily="18" charset="0"/>
                        </a:rPr>
                        <a:t>☐</a:t>
                      </a:r>
                      <a:r>
                        <a:rPr lang="en-US" sz="1200">
                          <a:effectLst/>
                          <a:latin typeface="Calibri" panose="020F0502020204030204" pitchFamily="34" charset="0"/>
                          <a:ea typeface="Times New Roman" panose="02020603050405020304" pitchFamily="18" charset="0"/>
                          <a:cs typeface="Times New Roman" panose="02020603050405020304" pitchFamily="18" charset="0"/>
                        </a:rPr>
                        <a:t> KISMEN </a:t>
                      </a:r>
                      <a:r>
                        <a:rPr lang="tr-TR" sz="1200">
                          <a:effectLst/>
                          <a:latin typeface="Calibri" panose="020F0502020204030204" pitchFamily="34" charset="0"/>
                          <a:ea typeface="Times New Roman" panose="02020603050405020304" pitchFamily="18" charset="0"/>
                          <a:cs typeface="Times New Roman" panose="02020603050405020304" pitchFamily="18" charset="0"/>
                        </a:rPr>
                        <a:t>KARŞILANIYOR</a:t>
                      </a:r>
                    </a:p>
                    <a:p>
                      <a:pPr>
                        <a:spcBef>
                          <a:spcPts val="1200"/>
                        </a:spcBef>
                        <a:spcAft>
                          <a:spcPts val="300"/>
                        </a:spcAft>
                        <a:tabLst>
                          <a:tab pos="450215" algn="l"/>
                        </a:tabLst>
                      </a:pPr>
                      <a:r>
                        <a:rPr lang="en-US" sz="1200">
                          <a:effectLst/>
                          <a:latin typeface="MS Gothic" panose="020B0609070205080204" pitchFamily="49" charset="-128"/>
                          <a:ea typeface="Times New Roman" panose="02020603050405020304" pitchFamily="18" charset="0"/>
                          <a:cs typeface="Times New Roman" panose="02020603050405020304" pitchFamily="18" charset="0"/>
                        </a:rPr>
                        <a:t>☐</a:t>
                      </a:r>
                      <a:r>
                        <a:rPr lang="tr-TR" sz="1200">
                          <a:effectLst/>
                          <a:latin typeface="Calibri" panose="020F0502020204030204" pitchFamily="34" charset="0"/>
                          <a:ea typeface="Times New Roman" panose="02020603050405020304" pitchFamily="18" charset="0"/>
                          <a:cs typeface="Times New Roman" panose="02020603050405020304" pitchFamily="18" charset="0"/>
                        </a:rPr>
                        <a:t> KARŞILANMIYOR</a:t>
                      </a:r>
                    </a:p>
                  </a:txBody>
                  <a:tcPr marL="49435" marR="494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Bef>
                          <a:spcPts val="300"/>
                        </a:spcBef>
                        <a:spcAft>
                          <a:spcPts val="0"/>
                        </a:spcAft>
                        <a:tabLst>
                          <a:tab pos="450215" algn="l"/>
                        </a:tabLst>
                      </a:pPr>
                      <a:r>
                        <a:rPr lang="en-US" sz="1200">
                          <a:effectLst/>
                          <a:latin typeface="MS Gothic" panose="020B0609070205080204" pitchFamily="49" charset="-128"/>
                          <a:ea typeface="Times New Roman" panose="02020603050405020304" pitchFamily="18" charset="0"/>
                          <a:cs typeface="Times New Roman" panose="02020603050405020304" pitchFamily="18" charset="0"/>
                        </a:rPr>
                        <a:t>☐</a:t>
                      </a:r>
                      <a:r>
                        <a:rPr lang="tr-TR" sz="1200">
                          <a:effectLst/>
                          <a:latin typeface="Calibri" panose="020F0502020204030204" pitchFamily="34" charset="0"/>
                          <a:ea typeface="Times New Roman" panose="02020603050405020304" pitchFamily="18" charset="0"/>
                          <a:cs typeface="Times New Roman" panose="02020603050405020304" pitchFamily="18" charset="0"/>
                        </a:rPr>
                        <a:t> KARŞILANIYOR</a:t>
                      </a:r>
                    </a:p>
                    <a:p>
                      <a:pPr>
                        <a:spcBef>
                          <a:spcPts val="1200"/>
                        </a:spcBef>
                        <a:spcAft>
                          <a:spcPts val="0"/>
                        </a:spcAft>
                        <a:tabLst>
                          <a:tab pos="450215" algn="l"/>
                        </a:tabLst>
                      </a:pPr>
                      <a:r>
                        <a:rPr lang="en-US" sz="1200">
                          <a:effectLst/>
                          <a:latin typeface="MS Gothic" panose="020B0609070205080204" pitchFamily="49" charset="-128"/>
                          <a:ea typeface="Times New Roman" panose="02020603050405020304" pitchFamily="18" charset="0"/>
                          <a:cs typeface="Times New Roman" panose="02020603050405020304" pitchFamily="18" charset="0"/>
                        </a:rPr>
                        <a:t>☐</a:t>
                      </a:r>
                      <a:r>
                        <a:rPr lang="en-US" sz="1200">
                          <a:effectLst/>
                          <a:latin typeface="Calibri" panose="020F0502020204030204" pitchFamily="34" charset="0"/>
                          <a:ea typeface="Times New Roman" panose="02020603050405020304" pitchFamily="18" charset="0"/>
                          <a:cs typeface="Times New Roman" panose="02020603050405020304" pitchFamily="18" charset="0"/>
                        </a:rPr>
                        <a:t> KISMEN </a:t>
                      </a:r>
                      <a:r>
                        <a:rPr lang="tr-TR" sz="1200">
                          <a:effectLst/>
                          <a:latin typeface="Calibri" panose="020F0502020204030204" pitchFamily="34" charset="0"/>
                          <a:ea typeface="Times New Roman" panose="02020603050405020304" pitchFamily="18" charset="0"/>
                          <a:cs typeface="Times New Roman" panose="02020603050405020304" pitchFamily="18" charset="0"/>
                        </a:rPr>
                        <a:t>KARŞILANIYOR</a:t>
                      </a:r>
                    </a:p>
                    <a:p>
                      <a:pPr algn="just">
                        <a:lnSpc>
                          <a:spcPct val="115000"/>
                        </a:lnSpc>
                        <a:spcBef>
                          <a:spcPts val="1200"/>
                        </a:spcBef>
                        <a:spcAft>
                          <a:spcPts val="0"/>
                        </a:spcAft>
                        <a:tabLst>
                          <a:tab pos="450215" algn="l"/>
                        </a:tabLst>
                      </a:pPr>
                      <a:r>
                        <a:rPr lang="en-US" sz="1200">
                          <a:effectLst/>
                          <a:latin typeface="MS Gothic" panose="020B0609070205080204" pitchFamily="49" charset="-128"/>
                          <a:ea typeface="Times New Roman" panose="02020603050405020304" pitchFamily="18" charset="0"/>
                          <a:cs typeface="Times New Roman" panose="02020603050405020304" pitchFamily="18" charset="0"/>
                        </a:rPr>
                        <a:t>☐</a:t>
                      </a:r>
                      <a:r>
                        <a:rPr lang="tr-TR" sz="1200">
                          <a:effectLst/>
                          <a:latin typeface="Calibri" panose="020F0502020204030204" pitchFamily="34" charset="0"/>
                          <a:ea typeface="Times New Roman" panose="02020603050405020304" pitchFamily="18" charset="0"/>
                          <a:cs typeface="Times New Roman" panose="02020603050405020304" pitchFamily="18" charset="0"/>
                        </a:rPr>
                        <a:t> KARŞILANMIYOR</a:t>
                      </a:r>
                    </a:p>
                  </a:txBody>
                  <a:tcPr marL="49435" marR="49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48007257"/>
                  </a:ext>
                </a:extLst>
              </a:tr>
              <a:tr h="704167">
                <a:tc>
                  <a:txBody>
                    <a:bodyPr/>
                    <a:lstStyle/>
                    <a:p>
                      <a:pPr marL="269875" indent="-269875" algn="just">
                        <a:spcBef>
                          <a:spcPts val="600"/>
                        </a:spcBef>
                        <a:spcAft>
                          <a:spcPts val="60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ÖLÇÜT 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p>
                      <a:pPr marL="269875" indent="-269875" algn="just">
                        <a:spcBef>
                          <a:spcPts val="600"/>
                        </a:spcBef>
                        <a:spcAft>
                          <a:spcPts val="60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435" marR="494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a:spcBef>
                          <a:spcPts val="300"/>
                        </a:spcBef>
                        <a:spcAft>
                          <a:spcPts val="0"/>
                        </a:spcAft>
                        <a:tabLst>
                          <a:tab pos="450215" algn="l"/>
                        </a:tabLst>
                      </a:pPr>
                      <a:r>
                        <a:rPr lang="en-US" sz="1200">
                          <a:effectLst/>
                          <a:highlight>
                            <a:srgbClr val="FFFF00"/>
                          </a:highlight>
                          <a:latin typeface="MS Gothic" panose="020B0609070205080204" pitchFamily="49" charset="-128"/>
                          <a:ea typeface="Times New Roman" panose="02020603050405020304" pitchFamily="18" charset="0"/>
                          <a:cs typeface="Times New Roman" panose="02020603050405020304" pitchFamily="18" charset="0"/>
                        </a:rPr>
                        <a:t>☐</a:t>
                      </a:r>
                      <a:r>
                        <a:rPr lang="tr-TR" sz="1200">
                          <a:effectLst/>
                          <a:latin typeface="Calibri" panose="020F0502020204030204" pitchFamily="34" charset="0"/>
                          <a:ea typeface="Times New Roman" panose="02020603050405020304" pitchFamily="18" charset="0"/>
                          <a:cs typeface="Times New Roman" panose="02020603050405020304" pitchFamily="18" charset="0"/>
                        </a:rPr>
                        <a:t> KARŞILANIYOR</a:t>
                      </a:r>
                    </a:p>
                    <a:p>
                      <a:pPr>
                        <a:spcBef>
                          <a:spcPts val="1200"/>
                        </a:spcBef>
                        <a:spcAft>
                          <a:spcPts val="0"/>
                        </a:spcAft>
                        <a:tabLst>
                          <a:tab pos="450215" algn="l"/>
                        </a:tabLst>
                      </a:pPr>
                      <a:r>
                        <a:rPr lang="en-US" sz="1200">
                          <a:effectLst/>
                          <a:latin typeface="MS Gothic" panose="020B0609070205080204" pitchFamily="49" charset="-128"/>
                          <a:ea typeface="Times New Roman" panose="02020603050405020304" pitchFamily="18" charset="0"/>
                          <a:cs typeface="Times New Roman" panose="02020603050405020304" pitchFamily="18" charset="0"/>
                        </a:rPr>
                        <a:t>☐</a:t>
                      </a:r>
                      <a:r>
                        <a:rPr lang="en-US" sz="1200">
                          <a:effectLst/>
                          <a:latin typeface="Calibri" panose="020F0502020204030204" pitchFamily="34" charset="0"/>
                          <a:ea typeface="Times New Roman" panose="02020603050405020304" pitchFamily="18" charset="0"/>
                          <a:cs typeface="Times New Roman" panose="02020603050405020304" pitchFamily="18" charset="0"/>
                        </a:rPr>
                        <a:t> KISMEN </a:t>
                      </a:r>
                      <a:r>
                        <a:rPr lang="tr-TR" sz="1200">
                          <a:effectLst/>
                          <a:latin typeface="Calibri" panose="020F0502020204030204" pitchFamily="34" charset="0"/>
                          <a:ea typeface="Times New Roman" panose="02020603050405020304" pitchFamily="18" charset="0"/>
                          <a:cs typeface="Times New Roman" panose="02020603050405020304" pitchFamily="18" charset="0"/>
                        </a:rPr>
                        <a:t>KARŞILANIYOR</a:t>
                      </a:r>
                    </a:p>
                    <a:p>
                      <a:pPr>
                        <a:spcBef>
                          <a:spcPts val="1200"/>
                        </a:spcBef>
                        <a:spcAft>
                          <a:spcPts val="300"/>
                        </a:spcAft>
                        <a:tabLst>
                          <a:tab pos="450215" algn="l"/>
                        </a:tabLst>
                      </a:pPr>
                      <a:r>
                        <a:rPr lang="en-US" sz="1200">
                          <a:effectLst/>
                          <a:latin typeface="MS Gothic" panose="020B0609070205080204" pitchFamily="49" charset="-128"/>
                          <a:ea typeface="Times New Roman" panose="02020603050405020304" pitchFamily="18" charset="0"/>
                          <a:cs typeface="Times New Roman" panose="02020603050405020304" pitchFamily="18" charset="0"/>
                        </a:rPr>
                        <a:t>☐</a:t>
                      </a:r>
                      <a:r>
                        <a:rPr lang="tr-TR" sz="1200">
                          <a:effectLst/>
                          <a:latin typeface="Calibri" panose="020F0502020204030204" pitchFamily="34" charset="0"/>
                          <a:ea typeface="Times New Roman" panose="02020603050405020304" pitchFamily="18" charset="0"/>
                          <a:cs typeface="Times New Roman" panose="02020603050405020304" pitchFamily="18" charset="0"/>
                        </a:rPr>
                        <a:t> KARŞILANMIYOR</a:t>
                      </a:r>
                    </a:p>
                  </a:txBody>
                  <a:tcPr marL="49435" marR="494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a:spcBef>
                          <a:spcPts val="300"/>
                        </a:spcBef>
                        <a:spcAft>
                          <a:spcPts val="0"/>
                        </a:spcAft>
                        <a:tabLst>
                          <a:tab pos="450215" algn="l"/>
                        </a:tabLst>
                      </a:pPr>
                      <a:r>
                        <a:rPr lang="en-US" sz="1200">
                          <a:effectLst/>
                          <a:latin typeface="MS Gothic" panose="020B0609070205080204" pitchFamily="49" charset="-128"/>
                          <a:ea typeface="Times New Roman" panose="02020603050405020304" pitchFamily="18" charset="0"/>
                          <a:cs typeface="Times New Roman" panose="02020603050405020304" pitchFamily="18" charset="0"/>
                        </a:rPr>
                        <a:t>☐</a:t>
                      </a:r>
                      <a:r>
                        <a:rPr lang="tr-TR" sz="1200">
                          <a:effectLst/>
                          <a:latin typeface="Calibri" panose="020F0502020204030204" pitchFamily="34" charset="0"/>
                          <a:ea typeface="Times New Roman" panose="02020603050405020304" pitchFamily="18" charset="0"/>
                          <a:cs typeface="Times New Roman" panose="02020603050405020304" pitchFamily="18" charset="0"/>
                        </a:rPr>
                        <a:t> KARŞILANIYOR</a:t>
                      </a:r>
                    </a:p>
                    <a:p>
                      <a:pPr>
                        <a:spcBef>
                          <a:spcPts val="1200"/>
                        </a:spcBef>
                        <a:spcAft>
                          <a:spcPts val="0"/>
                        </a:spcAft>
                        <a:tabLst>
                          <a:tab pos="450215" algn="l"/>
                        </a:tabLst>
                      </a:pPr>
                      <a:r>
                        <a:rPr lang="en-US" sz="1200">
                          <a:effectLst/>
                          <a:latin typeface="MS Gothic" panose="020B0609070205080204" pitchFamily="49" charset="-128"/>
                          <a:ea typeface="Times New Roman" panose="02020603050405020304" pitchFamily="18" charset="0"/>
                          <a:cs typeface="Times New Roman" panose="02020603050405020304" pitchFamily="18" charset="0"/>
                        </a:rPr>
                        <a:t>☐</a:t>
                      </a:r>
                      <a:r>
                        <a:rPr lang="en-US" sz="1200">
                          <a:effectLst/>
                          <a:latin typeface="Calibri" panose="020F0502020204030204" pitchFamily="34" charset="0"/>
                          <a:ea typeface="Times New Roman" panose="02020603050405020304" pitchFamily="18" charset="0"/>
                          <a:cs typeface="Times New Roman" panose="02020603050405020304" pitchFamily="18" charset="0"/>
                        </a:rPr>
                        <a:t> KISMEN </a:t>
                      </a:r>
                      <a:r>
                        <a:rPr lang="tr-TR" sz="1200">
                          <a:effectLst/>
                          <a:latin typeface="Calibri" panose="020F0502020204030204" pitchFamily="34" charset="0"/>
                          <a:ea typeface="Times New Roman" panose="02020603050405020304" pitchFamily="18" charset="0"/>
                          <a:cs typeface="Times New Roman" panose="02020603050405020304" pitchFamily="18" charset="0"/>
                        </a:rPr>
                        <a:t>KARŞILANIYOR</a:t>
                      </a:r>
                    </a:p>
                    <a:p>
                      <a:pPr algn="just">
                        <a:lnSpc>
                          <a:spcPct val="115000"/>
                        </a:lnSpc>
                        <a:spcBef>
                          <a:spcPts val="1200"/>
                        </a:spcBef>
                        <a:spcAft>
                          <a:spcPts val="0"/>
                        </a:spcAft>
                        <a:tabLst>
                          <a:tab pos="450215" algn="l"/>
                        </a:tabLst>
                      </a:pPr>
                      <a:r>
                        <a:rPr lang="en-US" sz="1200">
                          <a:effectLst/>
                          <a:latin typeface="MS Gothic" panose="020B0609070205080204" pitchFamily="49" charset="-128"/>
                          <a:ea typeface="Times New Roman" panose="02020603050405020304" pitchFamily="18" charset="0"/>
                          <a:cs typeface="Times New Roman" panose="02020603050405020304" pitchFamily="18" charset="0"/>
                        </a:rPr>
                        <a:t>☐</a:t>
                      </a:r>
                      <a:r>
                        <a:rPr lang="tr-TR" sz="1200">
                          <a:effectLst/>
                          <a:latin typeface="Calibri" panose="020F0502020204030204" pitchFamily="34" charset="0"/>
                          <a:ea typeface="Times New Roman" panose="02020603050405020304" pitchFamily="18" charset="0"/>
                          <a:cs typeface="Times New Roman" panose="02020603050405020304" pitchFamily="18" charset="0"/>
                        </a:rPr>
                        <a:t> KARŞILANMIYOR</a:t>
                      </a:r>
                    </a:p>
                  </a:txBody>
                  <a:tcPr marL="49435" marR="49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extLst>
                  <a:ext uri="{0D108BD9-81ED-4DB2-BD59-A6C34878D82A}">
                    <a16:rowId xmlns:a16="http://schemas.microsoft.com/office/drawing/2014/main" val="2783804831"/>
                  </a:ext>
                </a:extLst>
              </a:tr>
              <a:tr h="704167">
                <a:tc>
                  <a:txBody>
                    <a:bodyPr/>
                    <a:lstStyle/>
                    <a:p>
                      <a:pPr marL="269875" indent="-269875" algn="just">
                        <a:spcBef>
                          <a:spcPts val="600"/>
                        </a:spcBef>
                        <a:spcAft>
                          <a:spcPts val="60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ÖLÇÜT 5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p>
                      <a:pPr marL="269875" indent="-269875" algn="just">
                        <a:spcBef>
                          <a:spcPts val="600"/>
                        </a:spcBef>
                        <a:spcAft>
                          <a:spcPts val="60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435" marR="494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Bef>
                          <a:spcPts val="300"/>
                        </a:spcBef>
                        <a:spcAft>
                          <a:spcPts val="0"/>
                        </a:spcAft>
                        <a:tabLst>
                          <a:tab pos="450215" algn="l"/>
                        </a:tabLst>
                      </a:pPr>
                      <a:r>
                        <a:rPr lang="en-US" sz="1200">
                          <a:effectLst/>
                          <a:highlight>
                            <a:srgbClr val="FFFF00"/>
                          </a:highlight>
                          <a:latin typeface="MS Gothic" panose="020B0609070205080204" pitchFamily="49" charset="-128"/>
                          <a:ea typeface="Times New Roman" panose="02020603050405020304" pitchFamily="18" charset="0"/>
                          <a:cs typeface="Times New Roman" panose="02020603050405020304" pitchFamily="18" charset="0"/>
                        </a:rPr>
                        <a:t>☐</a:t>
                      </a:r>
                      <a:r>
                        <a:rPr lang="tr-TR" sz="1200">
                          <a:effectLst/>
                          <a:latin typeface="Calibri" panose="020F0502020204030204" pitchFamily="34" charset="0"/>
                          <a:ea typeface="Times New Roman" panose="02020603050405020304" pitchFamily="18" charset="0"/>
                          <a:cs typeface="Times New Roman" panose="02020603050405020304" pitchFamily="18" charset="0"/>
                        </a:rPr>
                        <a:t> KARŞILANIYOR</a:t>
                      </a:r>
                    </a:p>
                    <a:p>
                      <a:pPr>
                        <a:spcBef>
                          <a:spcPts val="1200"/>
                        </a:spcBef>
                        <a:spcAft>
                          <a:spcPts val="0"/>
                        </a:spcAft>
                        <a:tabLst>
                          <a:tab pos="450215" algn="l"/>
                        </a:tabLst>
                      </a:pPr>
                      <a:r>
                        <a:rPr lang="en-US" sz="1200">
                          <a:effectLst/>
                          <a:latin typeface="MS Gothic" panose="020B0609070205080204" pitchFamily="49" charset="-128"/>
                          <a:ea typeface="Times New Roman" panose="02020603050405020304" pitchFamily="18" charset="0"/>
                          <a:cs typeface="Times New Roman" panose="02020603050405020304" pitchFamily="18" charset="0"/>
                        </a:rPr>
                        <a:t>☐</a:t>
                      </a:r>
                      <a:r>
                        <a:rPr lang="en-US" sz="1200">
                          <a:effectLst/>
                          <a:latin typeface="Calibri" panose="020F0502020204030204" pitchFamily="34" charset="0"/>
                          <a:ea typeface="Times New Roman" panose="02020603050405020304" pitchFamily="18" charset="0"/>
                          <a:cs typeface="Times New Roman" panose="02020603050405020304" pitchFamily="18" charset="0"/>
                        </a:rPr>
                        <a:t> KISMEN </a:t>
                      </a:r>
                      <a:r>
                        <a:rPr lang="tr-TR" sz="1200">
                          <a:effectLst/>
                          <a:latin typeface="Calibri" panose="020F0502020204030204" pitchFamily="34" charset="0"/>
                          <a:ea typeface="Times New Roman" panose="02020603050405020304" pitchFamily="18" charset="0"/>
                          <a:cs typeface="Times New Roman" panose="02020603050405020304" pitchFamily="18" charset="0"/>
                        </a:rPr>
                        <a:t>KARŞILANIYOR</a:t>
                      </a:r>
                    </a:p>
                    <a:p>
                      <a:pPr>
                        <a:spcBef>
                          <a:spcPts val="1200"/>
                        </a:spcBef>
                        <a:spcAft>
                          <a:spcPts val="300"/>
                        </a:spcAft>
                        <a:tabLst>
                          <a:tab pos="450215" algn="l"/>
                        </a:tabLst>
                      </a:pPr>
                      <a:r>
                        <a:rPr lang="en-US" sz="1200">
                          <a:effectLst/>
                          <a:latin typeface="MS Gothic" panose="020B0609070205080204" pitchFamily="49" charset="-128"/>
                          <a:ea typeface="Times New Roman" panose="02020603050405020304" pitchFamily="18" charset="0"/>
                          <a:cs typeface="Times New Roman" panose="02020603050405020304" pitchFamily="18" charset="0"/>
                        </a:rPr>
                        <a:t>☐</a:t>
                      </a:r>
                      <a:r>
                        <a:rPr lang="tr-TR" sz="1200">
                          <a:effectLst/>
                          <a:latin typeface="Calibri" panose="020F0502020204030204" pitchFamily="34" charset="0"/>
                          <a:ea typeface="Times New Roman" panose="02020603050405020304" pitchFamily="18" charset="0"/>
                          <a:cs typeface="Times New Roman" panose="02020603050405020304" pitchFamily="18" charset="0"/>
                        </a:rPr>
                        <a:t> KARŞILANMIYOR</a:t>
                      </a:r>
                    </a:p>
                  </a:txBody>
                  <a:tcPr marL="49435" marR="494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Bef>
                          <a:spcPts val="300"/>
                        </a:spcBef>
                        <a:spcAft>
                          <a:spcPts val="0"/>
                        </a:spcAft>
                        <a:tabLst>
                          <a:tab pos="450215" algn="l"/>
                        </a:tabLst>
                      </a:pPr>
                      <a:r>
                        <a:rPr lang="en-US" sz="1200">
                          <a:effectLst/>
                          <a:latin typeface="MS Gothic" panose="020B0609070205080204" pitchFamily="49" charset="-128"/>
                          <a:ea typeface="Times New Roman" panose="02020603050405020304" pitchFamily="18" charset="0"/>
                          <a:cs typeface="Times New Roman" panose="02020603050405020304" pitchFamily="18" charset="0"/>
                        </a:rPr>
                        <a:t>☐</a:t>
                      </a:r>
                      <a:r>
                        <a:rPr lang="tr-TR" sz="1200">
                          <a:effectLst/>
                          <a:latin typeface="Calibri" panose="020F0502020204030204" pitchFamily="34" charset="0"/>
                          <a:ea typeface="Times New Roman" panose="02020603050405020304" pitchFamily="18" charset="0"/>
                          <a:cs typeface="Times New Roman" panose="02020603050405020304" pitchFamily="18" charset="0"/>
                        </a:rPr>
                        <a:t> KARŞILANIYOR</a:t>
                      </a:r>
                    </a:p>
                    <a:p>
                      <a:pPr>
                        <a:spcBef>
                          <a:spcPts val="1200"/>
                        </a:spcBef>
                        <a:spcAft>
                          <a:spcPts val="0"/>
                        </a:spcAft>
                        <a:tabLst>
                          <a:tab pos="450215" algn="l"/>
                        </a:tabLst>
                      </a:pPr>
                      <a:r>
                        <a:rPr lang="en-US" sz="1200">
                          <a:effectLst/>
                          <a:latin typeface="MS Gothic" panose="020B0609070205080204" pitchFamily="49" charset="-128"/>
                          <a:ea typeface="Times New Roman" panose="02020603050405020304" pitchFamily="18" charset="0"/>
                          <a:cs typeface="Times New Roman" panose="02020603050405020304" pitchFamily="18" charset="0"/>
                        </a:rPr>
                        <a:t>☐</a:t>
                      </a:r>
                      <a:r>
                        <a:rPr lang="en-US" sz="1200">
                          <a:effectLst/>
                          <a:latin typeface="Calibri" panose="020F0502020204030204" pitchFamily="34" charset="0"/>
                          <a:ea typeface="Times New Roman" panose="02020603050405020304" pitchFamily="18" charset="0"/>
                          <a:cs typeface="Times New Roman" panose="02020603050405020304" pitchFamily="18" charset="0"/>
                        </a:rPr>
                        <a:t> KISMEN </a:t>
                      </a:r>
                      <a:r>
                        <a:rPr lang="tr-TR" sz="1200">
                          <a:effectLst/>
                          <a:latin typeface="Calibri" panose="020F0502020204030204" pitchFamily="34" charset="0"/>
                          <a:ea typeface="Times New Roman" panose="02020603050405020304" pitchFamily="18" charset="0"/>
                          <a:cs typeface="Times New Roman" panose="02020603050405020304" pitchFamily="18" charset="0"/>
                        </a:rPr>
                        <a:t>KARŞILANIYOR</a:t>
                      </a:r>
                    </a:p>
                    <a:p>
                      <a:pPr algn="just">
                        <a:lnSpc>
                          <a:spcPct val="115000"/>
                        </a:lnSpc>
                        <a:spcBef>
                          <a:spcPts val="1200"/>
                        </a:spcBef>
                        <a:spcAft>
                          <a:spcPts val="0"/>
                        </a:spcAft>
                        <a:tabLst>
                          <a:tab pos="450215" algn="l"/>
                        </a:tabLst>
                      </a:pPr>
                      <a:r>
                        <a:rPr lang="en-US" sz="1200">
                          <a:effectLst/>
                          <a:latin typeface="MS Gothic" panose="020B0609070205080204" pitchFamily="49" charset="-128"/>
                          <a:ea typeface="Times New Roman" panose="02020603050405020304" pitchFamily="18" charset="0"/>
                          <a:cs typeface="Times New Roman" panose="02020603050405020304" pitchFamily="18" charset="0"/>
                        </a:rPr>
                        <a:t>☐</a:t>
                      </a:r>
                      <a:r>
                        <a:rPr lang="tr-TR" sz="1200">
                          <a:effectLst/>
                          <a:latin typeface="Calibri" panose="020F0502020204030204" pitchFamily="34" charset="0"/>
                          <a:ea typeface="Times New Roman" panose="02020603050405020304" pitchFamily="18" charset="0"/>
                          <a:cs typeface="Times New Roman" panose="02020603050405020304" pitchFamily="18" charset="0"/>
                        </a:rPr>
                        <a:t> KARŞILANMIYOR</a:t>
                      </a:r>
                    </a:p>
                  </a:txBody>
                  <a:tcPr marL="49435" marR="49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033701751"/>
                  </a:ext>
                </a:extLst>
              </a:tr>
              <a:tr h="704167">
                <a:tc>
                  <a:txBody>
                    <a:bodyPr/>
                    <a:lstStyle/>
                    <a:p>
                      <a:pPr marL="269875" indent="-269875" algn="just">
                        <a:spcBef>
                          <a:spcPts val="600"/>
                        </a:spcBef>
                        <a:spcAft>
                          <a:spcPts val="60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ÖLÇÜT 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p>
                      <a:pPr marL="269875" indent="-269875" algn="just">
                        <a:spcBef>
                          <a:spcPts val="600"/>
                        </a:spcBef>
                        <a:spcAft>
                          <a:spcPts val="60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9435" marR="494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a:spcBef>
                          <a:spcPts val="300"/>
                        </a:spcBef>
                        <a:spcAft>
                          <a:spcPts val="0"/>
                        </a:spcAft>
                        <a:tabLst>
                          <a:tab pos="450215" algn="l"/>
                        </a:tabLst>
                      </a:pPr>
                      <a:r>
                        <a:rPr lang="en-US" sz="1200">
                          <a:effectLst/>
                          <a:highlight>
                            <a:srgbClr val="FFFF00"/>
                          </a:highlight>
                          <a:latin typeface="MS Gothic" panose="020B0609070205080204" pitchFamily="49" charset="-128"/>
                          <a:ea typeface="Times New Roman" panose="02020603050405020304" pitchFamily="18" charset="0"/>
                          <a:cs typeface="Times New Roman" panose="02020603050405020304" pitchFamily="18" charset="0"/>
                        </a:rPr>
                        <a:t>☐</a:t>
                      </a:r>
                      <a:r>
                        <a:rPr lang="tr-TR" sz="1200">
                          <a:effectLst/>
                          <a:latin typeface="Calibri" panose="020F0502020204030204" pitchFamily="34" charset="0"/>
                          <a:ea typeface="Times New Roman" panose="02020603050405020304" pitchFamily="18" charset="0"/>
                          <a:cs typeface="Times New Roman" panose="02020603050405020304" pitchFamily="18" charset="0"/>
                        </a:rPr>
                        <a:t> KARŞILANIYOR</a:t>
                      </a:r>
                    </a:p>
                    <a:p>
                      <a:pPr>
                        <a:spcBef>
                          <a:spcPts val="1200"/>
                        </a:spcBef>
                        <a:spcAft>
                          <a:spcPts val="0"/>
                        </a:spcAft>
                        <a:tabLst>
                          <a:tab pos="450215" algn="l"/>
                        </a:tabLst>
                      </a:pPr>
                      <a:r>
                        <a:rPr lang="en-US" sz="1200">
                          <a:effectLst/>
                          <a:latin typeface="MS Gothic" panose="020B0609070205080204" pitchFamily="49" charset="-128"/>
                          <a:ea typeface="Times New Roman" panose="02020603050405020304" pitchFamily="18" charset="0"/>
                          <a:cs typeface="Times New Roman" panose="02020603050405020304" pitchFamily="18" charset="0"/>
                        </a:rPr>
                        <a:t>☐</a:t>
                      </a:r>
                      <a:r>
                        <a:rPr lang="en-US" sz="1200">
                          <a:effectLst/>
                          <a:latin typeface="Calibri" panose="020F0502020204030204" pitchFamily="34" charset="0"/>
                          <a:ea typeface="Times New Roman" panose="02020603050405020304" pitchFamily="18" charset="0"/>
                          <a:cs typeface="Times New Roman" panose="02020603050405020304" pitchFamily="18" charset="0"/>
                        </a:rPr>
                        <a:t> KISMEN </a:t>
                      </a:r>
                      <a:r>
                        <a:rPr lang="tr-TR" sz="1200">
                          <a:effectLst/>
                          <a:latin typeface="Calibri" panose="020F0502020204030204" pitchFamily="34" charset="0"/>
                          <a:ea typeface="Times New Roman" panose="02020603050405020304" pitchFamily="18" charset="0"/>
                          <a:cs typeface="Times New Roman" panose="02020603050405020304" pitchFamily="18" charset="0"/>
                        </a:rPr>
                        <a:t>KARŞILANIYOR</a:t>
                      </a:r>
                    </a:p>
                    <a:p>
                      <a:pPr>
                        <a:spcBef>
                          <a:spcPts val="1200"/>
                        </a:spcBef>
                        <a:spcAft>
                          <a:spcPts val="300"/>
                        </a:spcAft>
                        <a:tabLst>
                          <a:tab pos="450215" algn="l"/>
                        </a:tabLst>
                      </a:pPr>
                      <a:r>
                        <a:rPr lang="en-US" sz="1200">
                          <a:effectLst/>
                          <a:latin typeface="MS Gothic" panose="020B0609070205080204" pitchFamily="49" charset="-128"/>
                          <a:ea typeface="Times New Roman" panose="02020603050405020304" pitchFamily="18" charset="0"/>
                          <a:cs typeface="Times New Roman" panose="02020603050405020304" pitchFamily="18" charset="0"/>
                        </a:rPr>
                        <a:t>☐</a:t>
                      </a:r>
                      <a:r>
                        <a:rPr lang="tr-TR" sz="1200">
                          <a:effectLst/>
                          <a:latin typeface="Calibri" panose="020F0502020204030204" pitchFamily="34" charset="0"/>
                          <a:ea typeface="Times New Roman" panose="02020603050405020304" pitchFamily="18" charset="0"/>
                          <a:cs typeface="Times New Roman" panose="02020603050405020304" pitchFamily="18" charset="0"/>
                        </a:rPr>
                        <a:t> KARŞILANMIYOR</a:t>
                      </a:r>
                    </a:p>
                  </a:txBody>
                  <a:tcPr marL="49435" marR="494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a:spcBef>
                          <a:spcPts val="300"/>
                        </a:spcBef>
                        <a:spcAft>
                          <a:spcPts val="0"/>
                        </a:spcAft>
                        <a:tabLst>
                          <a:tab pos="450215" algn="l"/>
                        </a:tabLst>
                      </a:pPr>
                      <a:r>
                        <a:rPr lang="en-US" sz="1200" dirty="0">
                          <a:effectLst/>
                          <a:latin typeface="MS Gothic" panose="020B0609070205080204" pitchFamily="49" charset="-128"/>
                          <a:ea typeface="Times New Roman" panose="02020603050405020304" pitchFamily="18" charset="0"/>
                          <a:cs typeface="Times New Roman" panose="02020603050405020304" pitchFamily="18" charset="0"/>
                        </a:rPr>
                        <a:t>☐</a:t>
                      </a:r>
                      <a:r>
                        <a:rPr lang="tr-TR" sz="1200" dirty="0">
                          <a:effectLst/>
                          <a:latin typeface="Calibri" panose="020F0502020204030204" pitchFamily="34" charset="0"/>
                          <a:ea typeface="Times New Roman" panose="02020603050405020304" pitchFamily="18" charset="0"/>
                          <a:cs typeface="Times New Roman" panose="02020603050405020304" pitchFamily="18" charset="0"/>
                        </a:rPr>
                        <a:t> KARŞILANIYOR</a:t>
                      </a:r>
                    </a:p>
                    <a:p>
                      <a:pPr>
                        <a:spcBef>
                          <a:spcPts val="1200"/>
                        </a:spcBef>
                        <a:spcAft>
                          <a:spcPts val="0"/>
                        </a:spcAft>
                        <a:tabLst>
                          <a:tab pos="450215" algn="l"/>
                        </a:tabLst>
                      </a:pPr>
                      <a:r>
                        <a:rPr lang="en-US" sz="1200" dirty="0">
                          <a:effectLst/>
                          <a:latin typeface="MS Gothic" panose="020B0609070205080204" pitchFamily="49" charset="-128"/>
                          <a:ea typeface="Times New Roman" panose="02020603050405020304" pitchFamily="18" charset="0"/>
                          <a:cs typeface="Times New Roman" panose="02020603050405020304" pitchFamily="18" charset="0"/>
                        </a:rPr>
                        <a:t>☐</a:t>
                      </a: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 KISMEN </a:t>
                      </a:r>
                      <a:r>
                        <a:rPr lang="tr-TR" sz="1200" dirty="0">
                          <a:effectLst/>
                          <a:latin typeface="Calibri" panose="020F0502020204030204" pitchFamily="34" charset="0"/>
                          <a:ea typeface="Times New Roman" panose="02020603050405020304" pitchFamily="18" charset="0"/>
                          <a:cs typeface="Times New Roman" panose="02020603050405020304" pitchFamily="18" charset="0"/>
                        </a:rPr>
                        <a:t>KARŞILANIYOR</a:t>
                      </a:r>
                    </a:p>
                    <a:p>
                      <a:pPr algn="just">
                        <a:lnSpc>
                          <a:spcPct val="115000"/>
                        </a:lnSpc>
                        <a:spcBef>
                          <a:spcPts val="1200"/>
                        </a:spcBef>
                        <a:spcAft>
                          <a:spcPts val="0"/>
                        </a:spcAft>
                        <a:tabLst>
                          <a:tab pos="450215" algn="l"/>
                        </a:tabLst>
                      </a:pPr>
                      <a:r>
                        <a:rPr lang="en-US" sz="1200" dirty="0">
                          <a:effectLst/>
                          <a:latin typeface="MS Gothic" panose="020B0609070205080204" pitchFamily="49" charset="-128"/>
                          <a:ea typeface="Times New Roman" panose="02020603050405020304" pitchFamily="18" charset="0"/>
                          <a:cs typeface="Times New Roman" panose="02020603050405020304" pitchFamily="18" charset="0"/>
                        </a:rPr>
                        <a:t>☐</a:t>
                      </a:r>
                      <a:r>
                        <a:rPr lang="tr-TR" sz="1200" dirty="0">
                          <a:effectLst/>
                          <a:latin typeface="Calibri" panose="020F0502020204030204" pitchFamily="34" charset="0"/>
                          <a:ea typeface="Times New Roman" panose="02020603050405020304" pitchFamily="18" charset="0"/>
                          <a:cs typeface="Times New Roman" panose="02020603050405020304" pitchFamily="18" charset="0"/>
                        </a:rPr>
                        <a:t> KARŞILANMIYOR</a:t>
                      </a:r>
                    </a:p>
                  </a:txBody>
                  <a:tcPr marL="49435" marR="49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extLst>
                  <a:ext uri="{0D108BD9-81ED-4DB2-BD59-A6C34878D82A}">
                    <a16:rowId xmlns:a16="http://schemas.microsoft.com/office/drawing/2014/main" val="3310484241"/>
                  </a:ext>
                </a:extLst>
              </a:tr>
            </a:tbl>
          </a:graphicData>
        </a:graphic>
      </p:graphicFrame>
      <p:sp>
        <p:nvSpPr>
          <p:cNvPr id="5" name="Rectangle 1"/>
          <p:cNvSpPr>
            <a:spLocks noChangeArrowheads="1"/>
          </p:cNvSpPr>
          <p:nvPr/>
        </p:nvSpPr>
        <p:spPr bwMode="auto">
          <a:xfrm>
            <a:off x="7405254" y="1355909"/>
            <a:ext cx="4786746"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0850" algn="l"/>
              </a:tabLst>
              <a:defRPr>
                <a:solidFill>
                  <a:schemeClr val="tx1"/>
                </a:solidFill>
                <a:latin typeface="Arial" panose="020B0604020202020204" pitchFamily="34" charset="0"/>
              </a:defRPr>
            </a:lvl1pPr>
            <a:lvl2pPr eaLnBrk="0" fontAlgn="base" hangingPunct="0">
              <a:spcBef>
                <a:spcPct val="0"/>
              </a:spcBef>
              <a:spcAft>
                <a:spcPct val="0"/>
              </a:spcAft>
              <a:tabLst>
                <a:tab pos="450850" algn="l"/>
              </a:tabLst>
              <a:defRPr>
                <a:solidFill>
                  <a:schemeClr val="tx1"/>
                </a:solidFill>
                <a:latin typeface="Arial" panose="020B0604020202020204" pitchFamily="34" charset="0"/>
              </a:defRPr>
            </a:lvl2pPr>
            <a:lvl3pPr eaLnBrk="0" fontAlgn="base" hangingPunct="0">
              <a:spcBef>
                <a:spcPct val="0"/>
              </a:spcBef>
              <a:spcAft>
                <a:spcPct val="0"/>
              </a:spcAft>
              <a:tabLst>
                <a:tab pos="450850" algn="l"/>
              </a:tabLst>
              <a:defRPr>
                <a:solidFill>
                  <a:schemeClr val="tx1"/>
                </a:solidFill>
                <a:latin typeface="Arial" panose="020B0604020202020204" pitchFamily="34" charset="0"/>
              </a:defRPr>
            </a:lvl3pPr>
            <a:lvl4pPr eaLnBrk="0" fontAlgn="base" hangingPunct="0">
              <a:spcBef>
                <a:spcPct val="0"/>
              </a:spcBef>
              <a:spcAft>
                <a:spcPct val="0"/>
              </a:spcAft>
              <a:tabLst>
                <a:tab pos="450850" algn="l"/>
              </a:tabLst>
              <a:defRPr>
                <a:solidFill>
                  <a:schemeClr val="tx1"/>
                </a:solidFill>
                <a:latin typeface="Arial" panose="020B0604020202020204" pitchFamily="34" charset="0"/>
              </a:defRPr>
            </a:lvl4pPr>
            <a:lvl5pPr eaLnBrk="0" fontAlgn="base" hangingPunct="0">
              <a:spcBef>
                <a:spcPct val="0"/>
              </a:spcBef>
              <a:spcAft>
                <a:spcPct val="0"/>
              </a:spcAft>
              <a:tabLst>
                <a:tab pos="450850" algn="l"/>
              </a:tabLst>
              <a:defRPr>
                <a:solidFill>
                  <a:schemeClr val="tx1"/>
                </a:solidFill>
                <a:latin typeface="Arial" panose="020B0604020202020204" pitchFamily="34" charset="0"/>
              </a:defRPr>
            </a:lvl5pPr>
            <a:lvl6pPr eaLnBrk="0" fontAlgn="base" hangingPunct="0">
              <a:spcBef>
                <a:spcPct val="0"/>
              </a:spcBef>
              <a:spcAft>
                <a:spcPct val="0"/>
              </a:spcAft>
              <a:tabLst>
                <a:tab pos="450850" algn="l"/>
              </a:tabLst>
              <a:defRPr>
                <a:solidFill>
                  <a:schemeClr val="tx1"/>
                </a:solidFill>
                <a:latin typeface="Arial" panose="020B0604020202020204" pitchFamily="34" charset="0"/>
              </a:defRPr>
            </a:lvl6pPr>
            <a:lvl7pPr eaLnBrk="0" fontAlgn="base" hangingPunct="0">
              <a:spcBef>
                <a:spcPct val="0"/>
              </a:spcBef>
              <a:spcAft>
                <a:spcPct val="0"/>
              </a:spcAft>
              <a:tabLst>
                <a:tab pos="450850" algn="l"/>
              </a:tabLst>
              <a:defRPr>
                <a:solidFill>
                  <a:schemeClr val="tx1"/>
                </a:solidFill>
                <a:latin typeface="Arial" panose="020B0604020202020204" pitchFamily="34" charset="0"/>
              </a:defRPr>
            </a:lvl7pPr>
            <a:lvl8pPr eaLnBrk="0" fontAlgn="base" hangingPunct="0">
              <a:spcBef>
                <a:spcPct val="0"/>
              </a:spcBef>
              <a:spcAft>
                <a:spcPct val="0"/>
              </a:spcAft>
              <a:tabLst>
                <a:tab pos="450850" algn="l"/>
              </a:tabLst>
              <a:defRPr>
                <a:solidFill>
                  <a:schemeClr val="tx1"/>
                </a:solidFill>
                <a:latin typeface="Arial" panose="020B0604020202020204" pitchFamily="34" charset="0"/>
              </a:defRPr>
            </a:lvl8pPr>
            <a:lvl9pPr eaLnBrk="0" fontAlgn="base" hangingPunct="0">
              <a:spcBef>
                <a:spcPct val="0"/>
              </a:spcBef>
              <a:spcAft>
                <a:spcPct val="0"/>
              </a:spcAft>
              <a:tabLst>
                <a:tab pos="4508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0850" algn="l"/>
              </a:tabLst>
            </a:pPr>
            <a:r>
              <a:rPr kumimoji="0" lang="en-US" altLang="tr-TR" sz="1200" b="1"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rPr>
              <a:t>KARAR</a:t>
            </a:r>
            <a:r>
              <a:rPr kumimoji="0" lang="en-US" altLang="tr-TR" sz="12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rPr>
              <a:t> (</a:t>
            </a:r>
            <a:r>
              <a:rPr kumimoji="0" lang="en-US" altLang="tr-TR" sz="1200" b="0" i="0" u="none" strike="noStrike" cap="none" normalizeH="0" baseline="0" dirty="0" err="1" smtClean="0">
                <a:ln>
                  <a:noFill/>
                </a:ln>
                <a:solidFill>
                  <a:schemeClr val="tx1"/>
                </a:solidFill>
                <a:effectLst/>
                <a:latin typeface="Arial" panose="020B0604020202020204" pitchFamily="34" charset="0"/>
                <a:ea typeface="Calibri" panose="020F0502020204030204" pitchFamily="34" charset="0"/>
              </a:rPr>
              <a:t>Eğitim-Öğretim</a:t>
            </a:r>
            <a:r>
              <a:rPr kumimoji="0" lang="en-US" altLang="tr-TR" sz="12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rPr>
              <a:t> </a:t>
            </a:r>
            <a:r>
              <a:rPr kumimoji="0" lang="en-US" altLang="tr-TR" sz="1200" b="0" i="0" u="none" strike="noStrike" cap="none" normalizeH="0" baseline="0" dirty="0" err="1" smtClean="0">
                <a:ln>
                  <a:noFill/>
                </a:ln>
                <a:solidFill>
                  <a:schemeClr val="tx1"/>
                </a:solidFill>
                <a:effectLst/>
                <a:latin typeface="Arial" panose="020B0604020202020204" pitchFamily="34" charset="0"/>
                <a:ea typeface="Calibri" panose="020F0502020204030204" pitchFamily="34" charset="0"/>
              </a:rPr>
              <a:t>Komisyonu</a:t>
            </a:r>
            <a:r>
              <a:rPr kumimoji="0" lang="en-US" altLang="tr-TR" sz="12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rPr>
              <a:t>, </a:t>
            </a:r>
            <a:r>
              <a:rPr kumimoji="0" lang="en-US" altLang="tr-TR" sz="1200" b="0" i="0" u="none" strike="noStrike" cap="none" normalizeH="0" baseline="0" dirty="0" err="1" smtClean="0">
                <a:ln>
                  <a:noFill/>
                </a:ln>
                <a:solidFill>
                  <a:schemeClr val="tx1"/>
                </a:solidFill>
                <a:effectLst/>
                <a:latin typeface="Arial" panose="020B0604020202020204" pitchFamily="34" charset="0"/>
                <a:ea typeface="Calibri" panose="020F0502020204030204" pitchFamily="34" charset="0"/>
              </a:rPr>
              <a:t>Akran</a:t>
            </a:r>
            <a:r>
              <a:rPr kumimoji="0" lang="en-US" altLang="tr-TR" sz="12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rPr>
              <a:t> </a:t>
            </a:r>
            <a:r>
              <a:rPr kumimoji="0" lang="en-US" altLang="tr-TR" sz="1200" b="0" i="0" u="none" strike="noStrike" cap="none" normalizeH="0" baseline="0" dirty="0" err="1" smtClean="0">
                <a:ln>
                  <a:noFill/>
                </a:ln>
                <a:solidFill>
                  <a:schemeClr val="tx1"/>
                </a:solidFill>
                <a:effectLst/>
                <a:latin typeface="Arial" panose="020B0604020202020204" pitchFamily="34" charset="0"/>
                <a:ea typeface="Calibri" panose="020F0502020204030204" pitchFamily="34" charset="0"/>
              </a:rPr>
              <a:t>Değerlendirme</a:t>
            </a:r>
            <a:r>
              <a:rPr kumimoji="0" lang="en-US" altLang="tr-TR" sz="12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rPr>
              <a:t> </a:t>
            </a:r>
            <a:r>
              <a:rPr kumimoji="0" lang="en-US" altLang="tr-TR" sz="1200" b="0" i="0" u="none" strike="noStrike" cap="none" normalizeH="0" baseline="0" dirty="0" err="1" smtClean="0">
                <a:ln>
                  <a:noFill/>
                </a:ln>
                <a:solidFill>
                  <a:schemeClr val="tx1"/>
                </a:solidFill>
                <a:effectLst/>
                <a:latin typeface="Arial" panose="020B0604020202020204" pitchFamily="34" charset="0"/>
                <a:ea typeface="Calibri" panose="020F0502020204030204" pitchFamily="34" charset="0"/>
              </a:rPr>
              <a:t>Komisyonun</a:t>
            </a:r>
            <a:r>
              <a:rPr kumimoji="0" lang="en-US" altLang="tr-TR" sz="12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rPr>
              <a:t> </a:t>
            </a:r>
            <a:r>
              <a:rPr kumimoji="0" lang="en-US" altLang="tr-TR" sz="1200" b="0" i="0" u="none" strike="noStrike" cap="none" normalizeH="0" baseline="0" dirty="0" err="1" smtClean="0">
                <a:ln>
                  <a:noFill/>
                </a:ln>
                <a:solidFill>
                  <a:schemeClr val="tx1"/>
                </a:solidFill>
                <a:effectLst/>
                <a:latin typeface="Arial" panose="020B0604020202020204" pitchFamily="34" charset="0"/>
                <a:ea typeface="Calibri" panose="020F0502020204030204" pitchFamily="34" charset="0"/>
              </a:rPr>
              <a:t>ölçütler</a:t>
            </a:r>
            <a:r>
              <a:rPr kumimoji="0" lang="en-US" altLang="tr-TR" sz="12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rPr>
              <a:t> </a:t>
            </a:r>
            <a:r>
              <a:rPr kumimoji="0" lang="en-US" altLang="tr-TR" sz="1200" b="0" i="0" u="none" strike="noStrike" cap="none" normalizeH="0" baseline="0" dirty="0" err="1" smtClean="0">
                <a:ln>
                  <a:noFill/>
                </a:ln>
                <a:solidFill>
                  <a:schemeClr val="tx1"/>
                </a:solidFill>
                <a:effectLst/>
                <a:latin typeface="Arial" panose="020B0604020202020204" pitchFamily="34" charset="0"/>
                <a:ea typeface="Calibri" panose="020F0502020204030204" pitchFamily="34" charset="0"/>
              </a:rPr>
              <a:t>bazında</a:t>
            </a:r>
            <a:r>
              <a:rPr kumimoji="0" lang="en-US" altLang="tr-TR" sz="12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rPr>
              <a:t> </a:t>
            </a:r>
            <a:r>
              <a:rPr kumimoji="0" lang="en-US" altLang="tr-TR" sz="1200" b="0" i="0" u="none" strike="noStrike" cap="none" normalizeH="0" baseline="0" dirty="0" err="1" smtClean="0">
                <a:ln>
                  <a:noFill/>
                </a:ln>
                <a:solidFill>
                  <a:schemeClr val="tx1"/>
                </a:solidFill>
                <a:effectLst/>
                <a:latin typeface="Arial" panose="020B0604020202020204" pitchFamily="34" charset="0"/>
                <a:ea typeface="Calibri" panose="020F0502020204030204" pitchFamily="34" charset="0"/>
              </a:rPr>
              <a:t>yapılan</a:t>
            </a:r>
            <a:r>
              <a:rPr kumimoji="0" lang="en-US" altLang="tr-TR" sz="12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rPr>
              <a:t> </a:t>
            </a:r>
            <a:r>
              <a:rPr kumimoji="0" lang="en-US" altLang="tr-TR" sz="1200" b="0" i="0" u="none" strike="noStrike" cap="none" normalizeH="0" baseline="0" dirty="0" err="1" smtClean="0">
                <a:ln>
                  <a:noFill/>
                </a:ln>
                <a:solidFill>
                  <a:schemeClr val="tx1"/>
                </a:solidFill>
                <a:effectLst/>
                <a:latin typeface="Arial" panose="020B0604020202020204" pitchFamily="34" charset="0"/>
                <a:ea typeface="Calibri" panose="020F0502020204030204" pitchFamily="34" charset="0"/>
              </a:rPr>
              <a:t>değerlendirmeler</a:t>
            </a:r>
            <a:r>
              <a:rPr kumimoji="0" lang="en-US" altLang="tr-TR" sz="12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rPr>
              <a:t> ÖDR </a:t>
            </a:r>
            <a:r>
              <a:rPr kumimoji="0" lang="en-US" altLang="tr-TR" sz="1200" b="0" i="0" u="none" strike="noStrike" cap="none" normalizeH="0" baseline="0" dirty="0" err="1" smtClean="0">
                <a:ln>
                  <a:noFill/>
                </a:ln>
                <a:solidFill>
                  <a:schemeClr val="tx1"/>
                </a:solidFill>
                <a:effectLst/>
                <a:latin typeface="Arial" panose="020B0604020202020204" pitchFamily="34" charset="0"/>
                <a:ea typeface="Calibri" panose="020F0502020204030204" pitchFamily="34" charset="0"/>
              </a:rPr>
              <a:t>üzerinde</a:t>
            </a:r>
            <a:r>
              <a:rPr kumimoji="0" lang="en-US" altLang="tr-TR" sz="12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rPr>
              <a:t> </a:t>
            </a:r>
            <a:r>
              <a:rPr kumimoji="0" lang="en-US" altLang="tr-TR" sz="1200" b="0" i="0" u="none" strike="noStrike" cap="none" normalizeH="0" baseline="0" dirty="0" err="1" smtClean="0">
                <a:ln>
                  <a:noFill/>
                </a:ln>
                <a:solidFill>
                  <a:schemeClr val="tx1"/>
                </a:solidFill>
                <a:effectLst/>
                <a:latin typeface="Arial" panose="020B0604020202020204" pitchFamily="34" charset="0"/>
                <a:ea typeface="Calibri" panose="020F0502020204030204" pitchFamily="34" charset="0"/>
              </a:rPr>
              <a:t>değerlendirilmenin</a:t>
            </a:r>
            <a:r>
              <a:rPr kumimoji="0" lang="en-US" altLang="tr-TR" sz="12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rPr>
              <a:t> </a:t>
            </a:r>
            <a:r>
              <a:rPr kumimoji="0" lang="en-US" altLang="tr-TR" sz="1200" b="0" i="0" u="none" strike="noStrike" cap="none" normalizeH="0" baseline="0" dirty="0" err="1" smtClean="0">
                <a:ln>
                  <a:noFill/>
                </a:ln>
                <a:solidFill>
                  <a:schemeClr val="tx1"/>
                </a:solidFill>
                <a:effectLst/>
                <a:latin typeface="Arial" panose="020B0604020202020204" pitchFamily="34" charset="0"/>
                <a:ea typeface="Calibri" panose="020F0502020204030204" pitchFamily="34" charset="0"/>
              </a:rPr>
              <a:t>objektif</a:t>
            </a:r>
            <a:r>
              <a:rPr kumimoji="0" lang="en-US" altLang="tr-TR" sz="12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rPr>
              <a:t> </a:t>
            </a:r>
            <a:r>
              <a:rPr kumimoji="0" lang="en-US" altLang="tr-TR" sz="1200" b="0" i="0" u="none" strike="noStrike" cap="none" normalizeH="0" baseline="0" dirty="0" err="1" smtClean="0">
                <a:ln>
                  <a:noFill/>
                </a:ln>
                <a:solidFill>
                  <a:schemeClr val="tx1"/>
                </a:solidFill>
                <a:effectLst/>
                <a:latin typeface="Arial" panose="020B0604020202020204" pitchFamily="34" charset="0"/>
                <a:ea typeface="Calibri" panose="020F0502020204030204" pitchFamily="34" charset="0"/>
              </a:rPr>
              <a:t>şekilde</a:t>
            </a:r>
            <a:r>
              <a:rPr kumimoji="0" lang="en-US" altLang="tr-TR" sz="12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rPr>
              <a:t> </a:t>
            </a:r>
            <a:r>
              <a:rPr kumimoji="0" lang="en-US" altLang="tr-TR" sz="1200" b="0" i="0" u="none" strike="noStrike" cap="none" normalizeH="0" baseline="0" dirty="0" err="1" smtClean="0">
                <a:ln>
                  <a:noFill/>
                </a:ln>
                <a:solidFill>
                  <a:schemeClr val="tx1"/>
                </a:solidFill>
                <a:effectLst/>
                <a:latin typeface="Arial" panose="020B0604020202020204" pitchFamily="34" charset="0"/>
                <a:ea typeface="Calibri" panose="020F0502020204030204" pitchFamily="34" charset="0"/>
              </a:rPr>
              <a:t>yapılmasını</a:t>
            </a:r>
            <a:r>
              <a:rPr kumimoji="0" lang="en-US" altLang="tr-TR" sz="12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rPr>
              <a:t> </a:t>
            </a:r>
            <a:r>
              <a:rPr kumimoji="0" lang="en-US" altLang="tr-TR" sz="1200" b="0" i="0" u="none" strike="noStrike" cap="none" normalizeH="0" baseline="0" dirty="0" err="1" smtClean="0">
                <a:ln>
                  <a:noFill/>
                </a:ln>
                <a:solidFill>
                  <a:schemeClr val="tx1"/>
                </a:solidFill>
                <a:effectLst/>
                <a:latin typeface="Arial" panose="020B0604020202020204" pitchFamily="34" charset="0"/>
                <a:ea typeface="Calibri" panose="020F0502020204030204" pitchFamily="34" charset="0"/>
              </a:rPr>
              <a:t>kontrol</a:t>
            </a:r>
            <a:r>
              <a:rPr kumimoji="0" lang="en-US" altLang="tr-TR" sz="12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rPr>
              <a:t> </a:t>
            </a:r>
            <a:r>
              <a:rPr kumimoji="0" lang="en-US" altLang="tr-TR" sz="1200" b="0" i="0" u="none" strike="noStrike" cap="none" normalizeH="0" baseline="0" dirty="0" err="1" smtClean="0">
                <a:ln>
                  <a:noFill/>
                </a:ln>
                <a:solidFill>
                  <a:schemeClr val="tx1"/>
                </a:solidFill>
                <a:effectLst/>
                <a:latin typeface="Arial" panose="020B0604020202020204" pitchFamily="34" charset="0"/>
                <a:ea typeface="Calibri" panose="020F0502020204030204" pitchFamily="34" charset="0"/>
              </a:rPr>
              <a:t>ederek</a:t>
            </a:r>
            <a:r>
              <a:rPr kumimoji="0" lang="en-US" altLang="tr-TR" sz="12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rPr>
              <a:t> </a:t>
            </a:r>
            <a:r>
              <a:rPr kumimoji="0" lang="en-US" altLang="tr-TR" sz="1200" b="0" i="0" u="none" strike="noStrike" cap="none" normalizeH="0" baseline="0" dirty="0" err="1" smtClean="0">
                <a:ln>
                  <a:noFill/>
                </a:ln>
                <a:solidFill>
                  <a:schemeClr val="tx1"/>
                </a:solidFill>
                <a:effectLst/>
                <a:latin typeface="Arial" panose="020B0604020202020204" pitchFamily="34" charset="0"/>
                <a:ea typeface="Calibri" panose="020F0502020204030204" pitchFamily="34" charset="0"/>
              </a:rPr>
              <a:t>değerlendirmesini</a:t>
            </a:r>
            <a:r>
              <a:rPr kumimoji="0" lang="en-US" altLang="tr-TR" sz="12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rPr>
              <a:t> </a:t>
            </a:r>
            <a:r>
              <a:rPr kumimoji="0" lang="en-US" altLang="tr-TR" sz="1200" b="0" i="0" u="none" strike="noStrike" cap="none" normalizeH="0" baseline="0" dirty="0" err="1" smtClean="0">
                <a:ln>
                  <a:noFill/>
                </a:ln>
                <a:solidFill>
                  <a:schemeClr val="tx1"/>
                </a:solidFill>
                <a:effectLst/>
                <a:latin typeface="Arial" panose="020B0604020202020204" pitchFamily="34" charset="0"/>
                <a:ea typeface="Calibri" panose="020F0502020204030204" pitchFamily="34" charset="0"/>
              </a:rPr>
              <a:t>belirtir</a:t>
            </a:r>
            <a:r>
              <a:rPr kumimoji="0" lang="en-US" altLang="tr-TR" sz="12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rPr>
              <a:t>, </a:t>
            </a:r>
            <a:r>
              <a:rPr kumimoji="0" lang="en-US" altLang="tr-TR" sz="1200" b="0" i="0" u="none" strike="noStrike" cap="none" normalizeH="0" baseline="0" dirty="0" err="1" smtClean="0">
                <a:ln>
                  <a:noFill/>
                </a:ln>
                <a:solidFill>
                  <a:schemeClr val="tx1"/>
                </a:solidFill>
                <a:effectLst/>
                <a:latin typeface="Arial" panose="020B0604020202020204" pitchFamily="34" charset="0"/>
                <a:ea typeface="Calibri" panose="020F0502020204030204" pitchFamily="34" charset="0"/>
              </a:rPr>
              <a:t>varsa</a:t>
            </a:r>
            <a:r>
              <a:rPr kumimoji="0" lang="en-US" altLang="tr-TR" sz="12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rPr>
              <a:t> </a:t>
            </a:r>
            <a:r>
              <a:rPr kumimoji="0" lang="en-US" altLang="tr-TR" sz="1200" b="0" i="0" u="none" strike="noStrike" cap="none" normalizeH="0" baseline="0" dirty="0" err="1" smtClean="0">
                <a:ln>
                  <a:noFill/>
                </a:ln>
                <a:solidFill>
                  <a:schemeClr val="tx1"/>
                </a:solidFill>
                <a:effectLst/>
                <a:latin typeface="Arial" panose="020B0604020202020204" pitchFamily="34" charset="0"/>
                <a:ea typeface="Calibri" panose="020F0502020204030204" pitchFamily="34" charset="0"/>
              </a:rPr>
              <a:t>farklılıklar</a:t>
            </a:r>
            <a:r>
              <a:rPr kumimoji="0" lang="en-US" altLang="tr-TR" sz="12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rPr>
              <a:t> </a:t>
            </a:r>
            <a:r>
              <a:rPr kumimoji="0" lang="en-US" altLang="tr-TR" sz="1200" b="0" i="0" u="none" strike="noStrike" cap="none" normalizeH="0" baseline="0" dirty="0" err="1" smtClean="0">
                <a:ln>
                  <a:noFill/>
                </a:ln>
                <a:solidFill>
                  <a:schemeClr val="tx1"/>
                </a:solidFill>
                <a:effectLst/>
                <a:latin typeface="Arial" panose="020B0604020202020204" pitchFamily="34" charset="0"/>
                <a:ea typeface="Calibri" panose="020F0502020204030204" pitchFamily="34" charset="0"/>
              </a:rPr>
              <a:t>nedenini</a:t>
            </a:r>
            <a:r>
              <a:rPr kumimoji="0" lang="en-US" altLang="tr-TR" sz="12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rPr>
              <a:t> </a:t>
            </a:r>
            <a:r>
              <a:rPr kumimoji="0" lang="en-US" altLang="tr-TR" sz="1200" b="0" i="0" u="none" strike="noStrike" cap="none" normalizeH="0" baseline="0" dirty="0" err="1" smtClean="0">
                <a:ln>
                  <a:noFill/>
                </a:ln>
                <a:solidFill>
                  <a:schemeClr val="tx1"/>
                </a:solidFill>
                <a:effectLst/>
                <a:latin typeface="Arial" panose="020B0604020202020204" pitchFamily="34" charset="0"/>
                <a:ea typeface="Calibri" panose="020F0502020204030204" pitchFamily="34" charset="0"/>
              </a:rPr>
              <a:t>açıklar</a:t>
            </a:r>
            <a:r>
              <a:rPr kumimoji="0" lang="en-US" altLang="tr-TR" sz="12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rPr>
              <a:t>)</a:t>
            </a:r>
            <a:endParaRPr kumimoji="0" lang="en-US" altLang="tr-TR" sz="1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0850" algn="l"/>
              </a:tabLst>
            </a:pPr>
            <a:endParaRPr kumimoji="0" lang="en-US" altLang="tr-T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0374354"/>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4" name="Resim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62401" y="1688766"/>
            <a:ext cx="3842874" cy="4033961"/>
          </a:xfrm>
          <a:prstGeom prst="rect">
            <a:avLst/>
          </a:prstGeom>
        </p:spPr>
      </p:pic>
      <p:sp>
        <p:nvSpPr>
          <p:cNvPr id="3" name="Metin kutusu 2"/>
          <p:cNvSpPr txBox="1"/>
          <p:nvPr/>
        </p:nvSpPr>
        <p:spPr>
          <a:xfrm>
            <a:off x="3611219" y="5579165"/>
            <a:ext cx="4312399" cy="1015663"/>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6000" b="0" i="0" u="none" strike="noStrike" kern="1200" cap="none" spc="0" normalizeH="0" baseline="0" noProof="0" dirty="0" smtClean="0">
                <a:ln>
                  <a:noFill/>
                </a:ln>
                <a:solidFill>
                  <a:prstClr val="black"/>
                </a:solidFill>
                <a:effectLst/>
                <a:uLnTx/>
                <a:uFillTx/>
                <a:latin typeface="Bahnschrift" panose="020B0502040204020203" pitchFamily="34" charset="0"/>
                <a:ea typeface="+mn-ea"/>
                <a:cs typeface="+mn-cs"/>
              </a:rPr>
              <a:t>Teşekkürler</a:t>
            </a:r>
            <a:endParaRPr kumimoji="0" lang="tr-TR" sz="6000" b="0" i="0" u="none" strike="noStrike" kern="1200" cap="none" spc="0" normalizeH="0" baseline="0" noProof="0" dirty="0">
              <a:ln>
                <a:noFill/>
              </a:ln>
              <a:solidFill>
                <a:prstClr val="black"/>
              </a:solidFill>
              <a:effectLst/>
              <a:uLnTx/>
              <a:uFillTx/>
              <a:latin typeface="Bahnschrift" panose="020B0502040204020203" pitchFamily="34" charset="0"/>
              <a:ea typeface="+mn-ea"/>
              <a:cs typeface="+mn-cs"/>
            </a:endParaRPr>
          </a:p>
        </p:txBody>
      </p:sp>
    </p:spTree>
    <p:extLst>
      <p:ext uri="{BB962C8B-B14F-4D97-AF65-F5344CB8AC3E}">
        <p14:creationId xmlns:p14="http://schemas.microsoft.com/office/powerpoint/2010/main" val="39026110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Dikdörtgen 2"/>
          <p:cNvSpPr/>
          <p:nvPr/>
        </p:nvSpPr>
        <p:spPr>
          <a:xfrm>
            <a:off x="145142" y="1415098"/>
            <a:ext cx="7267040"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1" i="0" u="none" strike="noStrike" kern="1200" cap="none" spc="0" normalizeH="0" baseline="0" noProof="0" dirty="0" smtClean="0">
                <a:ln>
                  <a:noFill/>
                </a:ln>
                <a:solidFill>
                  <a:srgbClr val="000000"/>
                </a:solidFill>
                <a:effectLst/>
                <a:uLnTx/>
                <a:uFillTx/>
                <a:latin typeface="Calibri" panose="020F0502020204030204" pitchFamily="34" charset="0"/>
                <a:ea typeface="+mn-ea"/>
                <a:cs typeface="+mn-cs"/>
              </a:rPr>
              <a:t>ÖZDEĞERLENDİRME RAPOR</a:t>
            </a:r>
            <a:r>
              <a:rPr kumimoji="0" lang="tr-TR" sz="2800" b="1" i="0" u="none" strike="noStrike" kern="1200" cap="none" spc="0" normalizeH="0" noProof="0" dirty="0" smtClean="0">
                <a:ln>
                  <a:noFill/>
                </a:ln>
                <a:solidFill>
                  <a:srgbClr val="000000"/>
                </a:solidFill>
                <a:effectLst/>
                <a:uLnTx/>
                <a:uFillTx/>
                <a:latin typeface="Calibri" panose="020F0502020204030204" pitchFamily="34" charset="0"/>
                <a:ea typeface="+mn-ea"/>
                <a:cs typeface="+mn-cs"/>
              </a:rPr>
              <a:t> İÇERİĞİ</a:t>
            </a:r>
            <a:endParaRPr kumimoji="0" lang="tr-TR" sz="28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p:txBody>
      </p:sp>
      <p:graphicFrame>
        <p:nvGraphicFramePr>
          <p:cNvPr id="4" name="Tablo 3"/>
          <p:cNvGraphicFramePr>
            <a:graphicFrameLocks noGrp="1"/>
          </p:cNvGraphicFramePr>
          <p:nvPr>
            <p:extLst>
              <p:ext uri="{D42A27DB-BD31-4B8C-83A1-F6EECF244321}">
                <p14:modId xmlns:p14="http://schemas.microsoft.com/office/powerpoint/2010/main" val="1969172809"/>
              </p:ext>
            </p:extLst>
          </p:nvPr>
        </p:nvGraphicFramePr>
        <p:xfrm>
          <a:off x="4482937" y="2230582"/>
          <a:ext cx="7344228" cy="4322289"/>
        </p:xfrm>
        <a:graphic>
          <a:graphicData uri="http://schemas.openxmlformats.org/drawingml/2006/table">
            <a:tbl>
              <a:tblPr firstRow="1" firstCol="1" bandRow="1">
                <a:tableStyleId>{21E4AEA4-8DFA-4A89-87EB-49C32662AFE0}</a:tableStyleId>
              </a:tblPr>
              <a:tblGrid>
                <a:gridCol w="7344228">
                  <a:extLst>
                    <a:ext uri="{9D8B030D-6E8A-4147-A177-3AD203B41FA5}">
                      <a16:colId xmlns:a16="http://schemas.microsoft.com/office/drawing/2014/main" val="1232320634"/>
                    </a:ext>
                  </a:extLst>
                </a:gridCol>
              </a:tblGrid>
              <a:tr h="316349">
                <a:tc>
                  <a:txBody>
                    <a:bodyPr/>
                    <a:lstStyle/>
                    <a:p>
                      <a:pPr marL="581660" algn="just">
                        <a:spcBef>
                          <a:spcPts val="5"/>
                        </a:spcBef>
                        <a:spcAft>
                          <a:spcPts val="0"/>
                        </a:spcAft>
                        <a:tabLst>
                          <a:tab pos="313690" algn="l"/>
                        </a:tabLst>
                      </a:pPr>
                      <a:r>
                        <a:rPr lang="tr-TR" sz="2000" dirty="0">
                          <a:effectLst/>
                        </a:rPr>
                        <a:t>Programa İlişkin Genel</a:t>
                      </a:r>
                      <a:r>
                        <a:rPr lang="tr-TR" sz="2000" spc="-20" dirty="0">
                          <a:effectLst/>
                        </a:rPr>
                        <a:t> </a:t>
                      </a:r>
                      <a:r>
                        <a:rPr lang="tr-TR" sz="2000" dirty="0" smtClean="0">
                          <a:effectLst/>
                        </a:rPr>
                        <a:t>Bilgiler </a:t>
                      </a:r>
                      <a:endParaRPr lang="tr-TR"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01774008"/>
                  </a:ext>
                </a:extLst>
              </a:tr>
              <a:tr h="388918">
                <a:tc>
                  <a:txBody>
                    <a:bodyPr/>
                    <a:lstStyle/>
                    <a:p>
                      <a:pPr marL="581660" algn="l">
                        <a:spcBef>
                          <a:spcPts val="5"/>
                        </a:spcBef>
                        <a:spcAft>
                          <a:spcPts val="0"/>
                        </a:spcAft>
                      </a:pPr>
                      <a:r>
                        <a:rPr lang="tr-TR" sz="2000">
                          <a:effectLst/>
                        </a:rPr>
                        <a:t>Öz Değerlendirme Raporu Hazırlama Süreci</a:t>
                      </a:r>
                      <a:endParaRPr lang="tr-TR" sz="2000" b="1">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271992944"/>
                  </a:ext>
                </a:extLst>
              </a:tr>
              <a:tr h="388918">
                <a:tc>
                  <a:txBody>
                    <a:bodyPr/>
                    <a:lstStyle/>
                    <a:p>
                      <a:pPr marL="581660" algn="just">
                        <a:spcAft>
                          <a:spcPts val="0"/>
                        </a:spcAft>
                      </a:pPr>
                      <a:r>
                        <a:rPr lang="tr-TR" sz="2000" dirty="0" smtClean="0">
                          <a:effectLst/>
                        </a:rPr>
                        <a:t>Ölçüt 1. Eğitim </a:t>
                      </a:r>
                      <a:r>
                        <a:rPr lang="tr-TR" sz="2000" dirty="0">
                          <a:effectLst/>
                        </a:rPr>
                        <a:t>Programının Amaçları</a:t>
                      </a:r>
                      <a:endParaRPr lang="tr-TR"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6">
                        <a:lumMod val="50000"/>
                      </a:schemeClr>
                    </a:solidFill>
                  </a:tcPr>
                </a:tc>
                <a:extLst>
                  <a:ext uri="{0D108BD9-81ED-4DB2-BD59-A6C34878D82A}">
                    <a16:rowId xmlns:a16="http://schemas.microsoft.com/office/drawing/2014/main" val="4076374486"/>
                  </a:ext>
                </a:extLst>
              </a:tr>
              <a:tr h="388918">
                <a:tc>
                  <a:txBody>
                    <a:bodyPr/>
                    <a:lstStyle/>
                    <a:p>
                      <a:pPr marL="581660" algn="l">
                        <a:spcBef>
                          <a:spcPts val="380"/>
                        </a:spcBef>
                        <a:spcAft>
                          <a:spcPts val="0"/>
                        </a:spcAft>
                      </a:pPr>
                      <a:r>
                        <a:rPr lang="tr-TR" sz="2000" dirty="0">
                          <a:effectLst/>
                        </a:rPr>
                        <a:t>Ölçüt 2. Program Çıktıları </a:t>
                      </a:r>
                      <a:endParaRPr lang="tr-TR"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6">
                        <a:lumMod val="50000"/>
                      </a:schemeClr>
                    </a:solidFill>
                  </a:tcPr>
                </a:tc>
                <a:extLst>
                  <a:ext uri="{0D108BD9-81ED-4DB2-BD59-A6C34878D82A}">
                    <a16:rowId xmlns:a16="http://schemas.microsoft.com/office/drawing/2014/main" val="2924334330"/>
                  </a:ext>
                </a:extLst>
              </a:tr>
              <a:tr h="388918">
                <a:tc>
                  <a:txBody>
                    <a:bodyPr/>
                    <a:lstStyle/>
                    <a:p>
                      <a:pPr marL="581660" algn="l">
                        <a:spcBef>
                          <a:spcPts val="5"/>
                        </a:spcBef>
                        <a:spcAft>
                          <a:spcPts val="0"/>
                        </a:spcAft>
                      </a:pPr>
                      <a:r>
                        <a:rPr lang="tr-TR" sz="2000" dirty="0">
                          <a:effectLst/>
                        </a:rPr>
                        <a:t>Ölçüt 3. Eğitim Programı </a:t>
                      </a:r>
                      <a:endParaRPr lang="tr-TR"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6">
                        <a:lumMod val="50000"/>
                      </a:schemeClr>
                    </a:solidFill>
                  </a:tcPr>
                </a:tc>
                <a:extLst>
                  <a:ext uri="{0D108BD9-81ED-4DB2-BD59-A6C34878D82A}">
                    <a16:rowId xmlns:a16="http://schemas.microsoft.com/office/drawing/2014/main" val="2746819129"/>
                  </a:ext>
                </a:extLst>
              </a:tr>
              <a:tr h="388918">
                <a:tc>
                  <a:txBody>
                    <a:bodyPr/>
                    <a:lstStyle/>
                    <a:p>
                      <a:pPr marL="581660" algn="just">
                        <a:spcBef>
                          <a:spcPts val="380"/>
                        </a:spcBef>
                        <a:spcAft>
                          <a:spcPts val="0"/>
                        </a:spcAft>
                      </a:pPr>
                      <a:r>
                        <a:rPr lang="tr-TR" sz="2000" dirty="0">
                          <a:effectLst/>
                        </a:rPr>
                        <a:t>Ölçüt 4. Öğrenciler</a:t>
                      </a:r>
                      <a:endParaRPr lang="tr-TR"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6">
                        <a:lumMod val="50000"/>
                      </a:schemeClr>
                    </a:solidFill>
                  </a:tcPr>
                </a:tc>
                <a:extLst>
                  <a:ext uri="{0D108BD9-81ED-4DB2-BD59-A6C34878D82A}">
                    <a16:rowId xmlns:a16="http://schemas.microsoft.com/office/drawing/2014/main" val="2206555588"/>
                  </a:ext>
                </a:extLst>
              </a:tr>
              <a:tr h="388918">
                <a:tc>
                  <a:txBody>
                    <a:bodyPr/>
                    <a:lstStyle/>
                    <a:p>
                      <a:pPr marL="581660" algn="l">
                        <a:spcBef>
                          <a:spcPts val="380"/>
                        </a:spcBef>
                        <a:spcAft>
                          <a:spcPts val="0"/>
                        </a:spcAft>
                      </a:pPr>
                      <a:r>
                        <a:rPr lang="tr-TR" sz="2000" dirty="0">
                          <a:effectLst/>
                        </a:rPr>
                        <a:t>Ölçüt 5. Öğretim Kadrosu</a:t>
                      </a:r>
                      <a:endParaRPr lang="tr-TR"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6">
                        <a:lumMod val="50000"/>
                      </a:schemeClr>
                    </a:solidFill>
                  </a:tcPr>
                </a:tc>
                <a:extLst>
                  <a:ext uri="{0D108BD9-81ED-4DB2-BD59-A6C34878D82A}">
                    <a16:rowId xmlns:a16="http://schemas.microsoft.com/office/drawing/2014/main" val="3033229938"/>
                  </a:ext>
                </a:extLst>
              </a:tr>
              <a:tr h="380979">
                <a:tc>
                  <a:txBody>
                    <a:bodyPr/>
                    <a:lstStyle/>
                    <a:p>
                      <a:pPr marL="278130" marR="657225" indent="-278130">
                        <a:lnSpc>
                          <a:spcPct val="102000"/>
                        </a:lnSpc>
                        <a:spcBef>
                          <a:spcPts val="5"/>
                        </a:spcBef>
                        <a:spcAft>
                          <a:spcPts val="0"/>
                        </a:spcAft>
                      </a:pPr>
                      <a:r>
                        <a:rPr lang="tr-TR" sz="2000" dirty="0" smtClean="0">
                          <a:effectLst/>
                        </a:rPr>
                        <a:t>           Ölçüt </a:t>
                      </a:r>
                      <a:r>
                        <a:rPr lang="tr-TR" sz="2000" dirty="0">
                          <a:effectLst/>
                        </a:rPr>
                        <a:t>6. Altyapı ve Olanaklar </a:t>
                      </a:r>
                      <a:endParaRPr lang="tr-TR"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6">
                        <a:lumMod val="50000"/>
                      </a:schemeClr>
                    </a:solidFill>
                  </a:tcPr>
                </a:tc>
                <a:extLst>
                  <a:ext uri="{0D108BD9-81ED-4DB2-BD59-A6C34878D82A}">
                    <a16:rowId xmlns:a16="http://schemas.microsoft.com/office/drawing/2014/main" val="2231390020"/>
                  </a:ext>
                </a:extLst>
              </a:tr>
              <a:tr h="388918">
                <a:tc>
                  <a:txBody>
                    <a:bodyPr/>
                    <a:lstStyle/>
                    <a:p>
                      <a:pPr marL="581660" algn="just">
                        <a:spcAft>
                          <a:spcPts val="0"/>
                        </a:spcAft>
                      </a:pPr>
                      <a:r>
                        <a:rPr lang="tr-TR" sz="2000" dirty="0">
                          <a:effectLst/>
                        </a:rPr>
                        <a:t>Ölçüt 7. Kurum Desteği ve Mali Kaynaklar</a:t>
                      </a:r>
                      <a:endParaRPr lang="tr-TR"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6">
                        <a:lumMod val="50000"/>
                      </a:schemeClr>
                    </a:solidFill>
                  </a:tcPr>
                </a:tc>
                <a:extLst>
                  <a:ext uri="{0D108BD9-81ED-4DB2-BD59-A6C34878D82A}">
                    <a16:rowId xmlns:a16="http://schemas.microsoft.com/office/drawing/2014/main" val="268708406"/>
                  </a:ext>
                </a:extLst>
              </a:tr>
              <a:tr h="513617">
                <a:tc>
                  <a:txBody>
                    <a:bodyPr/>
                    <a:lstStyle/>
                    <a:p>
                      <a:pPr marL="581660" algn="just">
                        <a:spcBef>
                          <a:spcPts val="355"/>
                        </a:spcBef>
                        <a:spcAft>
                          <a:spcPts val="0"/>
                        </a:spcAft>
                      </a:pPr>
                      <a:r>
                        <a:rPr lang="tr-TR" sz="2000" dirty="0">
                          <a:effectLst/>
                        </a:rPr>
                        <a:t>Ölçüt 8. Kurumsal Organizasyon ve Karar Alma Süreçleri</a:t>
                      </a:r>
                      <a:endParaRPr lang="tr-TR"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6">
                        <a:lumMod val="50000"/>
                      </a:schemeClr>
                    </a:solidFill>
                  </a:tcPr>
                </a:tc>
                <a:extLst>
                  <a:ext uri="{0D108BD9-81ED-4DB2-BD59-A6C34878D82A}">
                    <a16:rowId xmlns:a16="http://schemas.microsoft.com/office/drawing/2014/main" val="3101200071"/>
                  </a:ext>
                </a:extLst>
              </a:tr>
              <a:tr h="388918">
                <a:tc>
                  <a:txBody>
                    <a:bodyPr/>
                    <a:lstStyle/>
                    <a:p>
                      <a:pPr marL="581660" algn="just">
                        <a:spcAft>
                          <a:spcPts val="0"/>
                        </a:spcAft>
                      </a:pPr>
                      <a:r>
                        <a:rPr lang="tr-TR" sz="2000" dirty="0">
                          <a:effectLst/>
                        </a:rPr>
                        <a:t>Ölçüt 9. Sürekli İyileştirme</a:t>
                      </a:r>
                      <a:endParaRPr lang="tr-TR" sz="20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6">
                        <a:lumMod val="50000"/>
                      </a:schemeClr>
                    </a:solidFill>
                  </a:tcPr>
                </a:tc>
                <a:extLst>
                  <a:ext uri="{0D108BD9-81ED-4DB2-BD59-A6C34878D82A}">
                    <a16:rowId xmlns:a16="http://schemas.microsoft.com/office/drawing/2014/main" val="141915058"/>
                  </a:ext>
                </a:extLst>
              </a:tr>
            </a:tbl>
          </a:graphicData>
        </a:graphic>
      </p:graphicFrame>
      <p:pic>
        <p:nvPicPr>
          <p:cNvPr id="2" name="Resim 1"/>
          <p:cNvPicPr>
            <a:picLocks noChangeAspect="1"/>
          </p:cNvPicPr>
          <p:nvPr/>
        </p:nvPicPr>
        <p:blipFill>
          <a:blip r:embed="rId3"/>
          <a:stretch>
            <a:fillRect/>
          </a:stretch>
        </p:blipFill>
        <p:spPr>
          <a:xfrm>
            <a:off x="345930" y="3125498"/>
            <a:ext cx="3755015" cy="3302682"/>
          </a:xfrm>
          <a:prstGeom prst="rect">
            <a:avLst/>
          </a:prstGeom>
        </p:spPr>
      </p:pic>
      <p:sp>
        <p:nvSpPr>
          <p:cNvPr id="5" name="Dikdörtgen 4"/>
          <p:cNvSpPr/>
          <p:nvPr/>
        </p:nvSpPr>
        <p:spPr>
          <a:xfrm>
            <a:off x="345930" y="2476191"/>
            <a:ext cx="3755015" cy="523220"/>
          </a:xfrm>
          <a:prstGeom prst="rect">
            <a:avLst/>
          </a:prstGeom>
          <a:solidFill>
            <a:srgbClr val="FF0000"/>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schemeClr val="bg1"/>
                </a:solidFill>
                <a:effectLst/>
                <a:uLnTx/>
                <a:uFillTx/>
                <a:latin typeface="Calibri" panose="020F0502020204030204"/>
                <a:ea typeface="+mn-ea"/>
                <a:cs typeface="+mn-cs"/>
              </a:rPr>
              <a:t>SAHA ZİYARETİ ÖNCESİ</a:t>
            </a:r>
            <a:endParaRPr kumimoji="0" lang="tr-TR" sz="2800" b="0" i="0" u="none" strike="noStrike" kern="1200" cap="none" spc="0" normalizeH="0" baseline="0" noProof="0" dirty="0">
              <a:ln>
                <a:noFill/>
              </a:ln>
              <a:solidFill>
                <a:schemeClr val="bg1"/>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018266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7663544"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ÖLÇÜT 1: DEĞERELNDİRME</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3" name="Tablo 2"/>
          <p:cNvGraphicFramePr>
            <a:graphicFrameLocks noGrp="1"/>
          </p:cNvGraphicFramePr>
          <p:nvPr>
            <p:extLst>
              <p:ext uri="{D42A27DB-BD31-4B8C-83A1-F6EECF244321}">
                <p14:modId xmlns:p14="http://schemas.microsoft.com/office/powerpoint/2010/main" val="2700715846"/>
              </p:ext>
            </p:extLst>
          </p:nvPr>
        </p:nvGraphicFramePr>
        <p:xfrm>
          <a:off x="145139" y="2018606"/>
          <a:ext cx="11378508" cy="4644695"/>
        </p:xfrm>
        <a:graphic>
          <a:graphicData uri="http://schemas.openxmlformats.org/drawingml/2006/table">
            <a:tbl>
              <a:tblPr firstRow="1" firstCol="1" bandRow="1"/>
              <a:tblGrid>
                <a:gridCol w="9987627">
                  <a:extLst>
                    <a:ext uri="{9D8B030D-6E8A-4147-A177-3AD203B41FA5}">
                      <a16:colId xmlns:a16="http://schemas.microsoft.com/office/drawing/2014/main" val="405094426"/>
                    </a:ext>
                  </a:extLst>
                </a:gridCol>
                <a:gridCol w="1390881">
                  <a:extLst>
                    <a:ext uri="{9D8B030D-6E8A-4147-A177-3AD203B41FA5}">
                      <a16:colId xmlns:a16="http://schemas.microsoft.com/office/drawing/2014/main" val="2250234214"/>
                    </a:ext>
                  </a:extLst>
                </a:gridCol>
              </a:tblGrid>
              <a:tr h="219583">
                <a:tc>
                  <a:txBody>
                    <a:bodyPr/>
                    <a:lstStyle/>
                    <a:p>
                      <a:pPr marR="226695">
                        <a:spcAft>
                          <a:spcPts val="0"/>
                        </a:spcAft>
                      </a:pPr>
                      <a:r>
                        <a:rPr lang="tr-TR" sz="1600" b="1">
                          <a:effectLst/>
                          <a:latin typeface="Calibri" panose="020F0502020204030204" pitchFamily="34" charset="0"/>
                          <a:cs typeface="Times New Roman" panose="02020603050405020304" pitchFamily="18" charset="0"/>
                        </a:rPr>
                        <a:t>DEĞERLENDİRME</a:t>
                      </a:r>
                      <a:endParaRPr lang="tr-TR" sz="1600">
                        <a:effectLst/>
                        <a:latin typeface="Calibri" panose="020F0502020204030204" pitchFamily="34" charset="0"/>
                        <a:cs typeface="Times New Roman" panose="02020603050405020304" pitchFamily="18" charset="0"/>
                      </a:endParaRPr>
                    </a:p>
                  </a:txBody>
                  <a:tcPr marL="68580" marR="68580" marT="0" marB="0">
                    <a:lnL>
                      <a:noFill/>
                    </a:lnL>
                    <a:lnR>
                      <a:noFill/>
                    </a:lnR>
                    <a:lnT>
                      <a:noFill/>
                    </a:lnT>
                    <a:lnB w="19050" cap="flat" cmpd="sng" algn="ctr">
                      <a:solidFill>
                        <a:srgbClr val="FFD966"/>
                      </a:solidFill>
                      <a:prstDash val="solid"/>
                      <a:round/>
                      <a:headEnd type="none" w="med" len="med"/>
                      <a:tailEnd type="none" w="med" len="med"/>
                    </a:lnB>
                    <a:solidFill>
                      <a:srgbClr val="FFFFFF"/>
                    </a:solidFill>
                  </a:tcPr>
                </a:tc>
                <a:tc>
                  <a:txBody>
                    <a:bodyPr/>
                    <a:lstStyle/>
                    <a:p>
                      <a:pPr marR="226695" algn="ctr">
                        <a:spcAft>
                          <a:spcPts val="0"/>
                        </a:spcAft>
                      </a:pPr>
                      <a:r>
                        <a:rPr lang="tr-TR" sz="1600" b="1">
                          <a:effectLst/>
                          <a:latin typeface="Calibri" panose="020F0502020204030204" pitchFamily="34" charset="0"/>
                          <a:cs typeface="Times New Roman" panose="02020603050405020304" pitchFamily="18" charset="0"/>
                        </a:rPr>
                        <a:t>PUAN</a:t>
                      </a:r>
                      <a:endParaRPr lang="tr-TR" sz="1600">
                        <a:effectLst/>
                        <a:latin typeface="Calibri" panose="020F0502020204030204" pitchFamily="34" charset="0"/>
                        <a:cs typeface="Times New Roman" panose="02020603050405020304" pitchFamily="18" charset="0"/>
                      </a:endParaRPr>
                    </a:p>
                  </a:txBody>
                  <a:tcPr marL="68580" marR="68580" marT="0" marB="0" anchor="ctr">
                    <a:lnL>
                      <a:noFill/>
                    </a:lnL>
                    <a:lnR>
                      <a:noFill/>
                    </a:lnR>
                    <a:lnT>
                      <a:noFill/>
                    </a:lnT>
                    <a:lnB w="19050" cap="flat" cmpd="sng" algn="ctr">
                      <a:solidFill>
                        <a:srgbClr val="FFD966"/>
                      </a:solidFill>
                      <a:prstDash val="solid"/>
                      <a:round/>
                      <a:headEnd type="none" w="med" len="med"/>
                      <a:tailEnd type="none" w="med" len="med"/>
                    </a:lnB>
                    <a:solidFill>
                      <a:srgbClr val="FFFFFF"/>
                    </a:solidFill>
                  </a:tcPr>
                </a:tc>
                <a:extLst>
                  <a:ext uri="{0D108BD9-81ED-4DB2-BD59-A6C34878D82A}">
                    <a16:rowId xmlns:a16="http://schemas.microsoft.com/office/drawing/2014/main" val="833900419"/>
                  </a:ext>
                </a:extLst>
              </a:tr>
              <a:tr h="878332">
                <a:tc>
                  <a:txBody>
                    <a:bodyPr/>
                    <a:lstStyle/>
                    <a:p>
                      <a:pPr marR="226695">
                        <a:spcAft>
                          <a:spcPts val="0"/>
                        </a:spcAft>
                      </a:pPr>
                      <a:r>
                        <a:rPr lang="tr-TR" sz="1600" b="1">
                          <a:effectLst/>
                          <a:latin typeface="Calibri" panose="020F0502020204030204" pitchFamily="34" charset="0"/>
                          <a:cs typeface="Times New Roman" panose="02020603050405020304" pitchFamily="18" charset="0"/>
                        </a:rPr>
                        <a:t>Çok yetersiz: </a:t>
                      </a:r>
                      <a:r>
                        <a:rPr lang="tr-TR" sz="1600">
                          <a:effectLst/>
                          <a:latin typeface="Calibri" panose="020F0502020204030204" pitchFamily="34" charset="0"/>
                          <a:cs typeface="Times New Roman" panose="02020603050405020304" pitchFamily="18" charset="0"/>
                        </a:rPr>
                        <a:t>ÖDR’nin ilgili bölümünde ölçütün karşılanmasına ilişkin herhangi bir değerlendirme olmaması, uygulamaların yanlış yorumlanması ve tanımlanması, destekleyen belge/kanıtların bulunmaması halinde işaretlenecek düzeydir (tanımlı ve yazılı süreç yok, tanımlama geçersiz, belge/kanıt yok).</a:t>
                      </a:r>
                    </a:p>
                  </a:txBody>
                  <a:tcPr marL="68580" marR="68580" marT="0" marB="0">
                    <a:lnL>
                      <a:noFill/>
                    </a:lnL>
                    <a:lnR w="12700" cap="flat" cmpd="sng" algn="ctr">
                      <a:solidFill>
                        <a:srgbClr val="FFD966"/>
                      </a:solidFill>
                      <a:prstDash val="solid"/>
                      <a:round/>
                      <a:headEnd type="none" w="med" len="med"/>
                      <a:tailEnd type="none" w="med" len="med"/>
                    </a:lnR>
                    <a:lnT w="19050" cap="flat" cmpd="sng" algn="ctr">
                      <a:solidFill>
                        <a:srgbClr val="FFD966"/>
                      </a:solidFill>
                      <a:prstDash val="solid"/>
                      <a:round/>
                      <a:headEnd type="none" w="med" len="med"/>
                      <a:tailEnd type="none" w="med" len="med"/>
                    </a:lnT>
                    <a:lnB w="12700" cap="flat" cmpd="sng" algn="ctr">
                      <a:solidFill>
                        <a:srgbClr val="FFD966"/>
                      </a:solidFill>
                      <a:prstDash val="solid"/>
                      <a:round/>
                      <a:headEnd type="none" w="med" len="med"/>
                      <a:tailEnd type="none" w="med" len="med"/>
                    </a:lnB>
                    <a:solidFill>
                      <a:srgbClr val="FFF2CC"/>
                    </a:solidFill>
                  </a:tcPr>
                </a:tc>
                <a:tc>
                  <a:txBody>
                    <a:bodyPr/>
                    <a:lstStyle/>
                    <a:p>
                      <a:pPr marR="226695" algn="ctr">
                        <a:spcAft>
                          <a:spcPts val="0"/>
                        </a:spcAft>
                      </a:pPr>
                      <a:r>
                        <a:rPr lang="tr-TR" sz="1600" b="1">
                          <a:effectLst/>
                          <a:latin typeface="Calibri" panose="020F0502020204030204" pitchFamily="34" charset="0"/>
                          <a:cs typeface="Times New Roman" panose="02020603050405020304" pitchFamily="18" charset="0"/>
                        </a:rPr>
                        <a:t>1</a:t>
                      </a:r>
                      <a:endParaRPr lang="tr-TR" sz="1600">
                        <a:effectLst/>
                        <a:latin typeface="Calibri" panose="020F0502020204030204" pitchFamily="34" charset="0"/>
                        <a:cs typeface="Times New Roman" panose="02020603050405020304" pitchFamily="18" charset="0"/>
                      </a:endParaRPr>
                    </a:p>
                  </a:txBody>
                  <a:tcPr marL="68580" marR="68580" marT="0" marB="0" anchor="ctr">
                    <a:lnL w="12700" cap="flat" cmpd="sng" algn="ctr">
                      <a:solidFill>
                        <a:srgbClr val="FFD966"/>
                      </a:solidFill>
                      <a:prstDash val="solid"/>
                      <a:round/>
                      <a:headEnd type="none" w="med" len="med"/>
                      <a:tailEnd type="none" w="med" len="med"/>
                    </a:lnL>
                    <a:lnR>
                      <a:noFill/>
                    </a:lnR>
                    <a:lnT w="19050" cap="flat" cmpd="sng" algn="ctr">
                      <a:solidFill>
                        <a:srgbClr val="FFD966"/>
                      </a:solidFill>
                      <a:prstDash val="solid"/>
                      <a:round/>
                      <a:headEnd type="none" w="med" len="med"/>
                      <a:tailEnd type="none" w="med" len="med"/>
                    </a:lnT>
                    <a:lnB w="12700" cap="flat" cmpd="sng" algn="ctr">
                      <a:solidFill>
                        <a:srgbClr val="FFD966"/>
                      </a:solidFill>
                      <a:prstDash val="solid"/>
                      <a:round/>
                      <a:headEnd type="none" w="med" len="med"/>
                      <a:tailEnd type="none" w="med" len="med"/>
                    </a:lnB>
                    <a:solidFill>
                      <a:srgbClr val="FFF2CC"/>
                    </a:solidFill>
                  </a:tcPr>
                </a:tc>
                <a:extLst>
                  <a:ext uri="{0D108BD9-81ED-4DB2-BD59-A6C34878D82A}">
                    <a16:rowId xmlns:a16="http://schemas.microsoft.com/office/drawing/2014/main" val="2042820958"/>
                  </a:ext>
                </a:extLst>
              </a:tr>
              <a:tr h="878332">
                <a:tc>
                  <a:txBody>
                    <a:bodyPr/>
                    <a:lstStyle/>
                    <a:p>
                      <a:pPr marR="226695">
                        <a:spcAft>
                          <a:spcPts val="0"/>
                        </a:spcAft>
                      </a:pPr>
                      <a:r>
                        <a:rPr lang="tr-TR" sz="1600" b="1">
                          <a:effectLst/>
                          <a:latin typeface="Calibri" panose="020F0502020204030204" pitchFamily="34" charset="0"/>
                          <a:cs typeface="Times New Roman" panose="02020603050405020304" pitchFamily="18" charset="0"/>
                        </a:rPr>
                        <a:t>Yetersiz: </a:t>
                      </a:r>
                      <a:r>
                        <a:rPr lang="tr-TR" sz="1600">
                          <a:effectLst/>
                          <a:latin typeface="Calibri" panose="020F0502020204030204" pitchFamily="34" charset="0"/>
                          <a:cs typeface="Times New Roman" panose="02020603050405020304" pitchFamily="18" charset="0"/>
                        </a:rPr>
                        <a:t>ÖDR’nin ilgili bölümünde ölçütün karşılanmasına ilişkin bazı tanımlamalar/uygulamalar/belgeler/kanıtların var olduğu ancak ölçütü karşılayacak düzeyde olmadığı durumda işaretlenecek düzeydir (temel süreçlerin tanımlanması, kanıtlar/belgelerde ve/veya uygulanmasında önemli eksiklikler var).</a:t>
                      </a:r>
                    </a:p>
                  </a:txBody>
                  <a:tcPr marL="68580" marR="68580" marT="0" marB="0">
                    <a:lnL>
                      <a:noFill/>
                    </a:lnL>
                    <a:lnR w="12700" cap="flat" cmpd="sng" algn="ctr">
                      <a:solidFill>
                        <a:srgbClr val="FFD966"/>
                      </a:solidFill>
                      <a:prstDash val="solid"/>
                      <a:round/>
                      <a:headEnd type="none" w="med" len="med"/>
                      <a:tailEnd type="none" w="med" len="med"/>
                    </a:lnR>
                    <a:lnT w="12700" cap="flat" cmpd="sng" algn="ctr">
                      <a:solidFill>
                        <a:srgbClr val="FFD966"/>
                      </a:solidFill>
                      <a:prstDash val="solid"/>
                      <a:round/>
                      <a:headEnd type="none" w="med" len="med"/>
                      <a:tailEnd type="none" w="med" len="med"/>
                    </a:lnT>
                    <a:lnB w="12700" cap="flat" cmpd="sng" algn="ctr">
                      <a:solidFill>
                        <a:srgbClr val="FFD966"/>
                      </a:solidFill>
                      <a:prstDash val="solid"/>
                      <a:round/>
                      <a:headEnd type="none" w="med" len="med"/>
                      <a:tailEnd type="none" w="med" len="med"/>
                    </a:lnB>
                  </a:tcPr>
                </a:tc>
                <a:tc>
                  <a:txBody>
                    <a:bodyPr/>
                    <a:lstStyle/>
                    <a:p>
                      <a:pPr marR="226695" algn="ctr">
                        <a:spcAft>
                          <a:spcPts val="0"/>
                        </a:spcAft>
                      </a:pPr>
                      <a:r>
                        <a:rPr lang="tr-TR" sz="1600" b="1">
                          <a:effectLst/>
                          <a:latin typeface="Calibri" panose="020F0502020204030204" pitchFamily="34" charset="0"/>
                          <a:cs typeface="Times New Roman" panose="02020603050405020304" pitchFamily="18" charset="0"/>
                        </a:rPr>
                        <a:t>2</a:t>
                      </a:r>
                      <a:endParaRPr lang="tr-TR" sz="1600">
                        <a:effectLst/>
                        <a:latin typeface="Calibri" panose="020F0502020204030204" pitchFamily="34" charset="0"/>
                        <a:cs typeface="Times New Roman" panose="02020603050405020304" pitchFamily="18" charset="0"/>
                      </a:endParaRPr>
                    </a:p>
                  </a:txBody>
                  <a:tcPr marL="68580" marR="68580" marT="0" marB="0" anchor="ctr">
                    <a:lnL w="12700" cap="flat" cmpd="sng" algn="ctr">
                      <a:solidFill>
                        <a:srgbClr val="FFD966"/>
                      </a:solidFill>
                      <a:prstDash val="solid"/>
                      <a:round/>
                      <a:headEnd type="none" w="med" len="med"/>
                      <a:tailEnd type="none" w="med" len="med"/>
                    </a:lnL>
                    <a:lnR>
                      <a:noFill/>
                    </a:lnR>
                    <a:lnT w="12700" cap="flat" cmpd="sng" algn="ctr">
                      <a:solidFill>
                        <a:srgbClr val="FFD966"/>
                      </a:solidFill>
                      <a:prstDash val="solid"/>
                      <a:round/>
                      <a:headEnd type="none" w="med" len="med"/>
                      <a:tailEnd type="none" w="med" len="med"/>
                    </a:lnT>
                    <a:lnB w="12700" cap="flat" cmpd="sng" algn="ctr">
                      <a:solidFill>
                        <a:srgbClr val="FFD966"/>
                      </a:solidFill>
                      <a:prstDash val="solid"/>
                      <a:round/>
                      <a:headEnd type="none" w="med" len="med"/>
                      <a:tailEnd type="none" w="med" len="med"/>
                    </a:lnB>
                  </a:tcPr>
                </a:tc>
                <a:extLst>
                  <a:ext uri="{0D108BD9-81ED-4DB2-BD59-A6C34878D82A}">
                    <a16:rowId xmlns:a16="http://schemas.microsoft.com/office/drawing/2014/main" val="655230900"/>
                  </a:ext>
                </a:extLst>
              </a:tr>
              <a:tr h="878332">
                <a:tc>
                  <a:txBody>
                    <a:bodyPr/>
                    <a:lstStyle/>
                    <a:p>
                      <a:pPr marR="226695">
                        <a:spcAft>
                          <a:spcPts val="0"/>
                        </a:spcAft>
                      </a:pPr>
                      <a:r>
                        <a:rPr lang="tr-TR" sz="1600" b="1">
                          <a:effectLst/>
                          <a:latin typeface="Calibri" panose="020F0502020204030204" pitchFamily="34" charset="0"/>
                          <a:cs typeface="Times New Roman" panose="02020603050405020304" pitchFamily="18" charset="0"/>
                        </a:rPr>
                        <a:t>Kabul Edilebilir: </a:t>
                      </a:r>
                      <a:r>
                        <a:rPr lang="tr-TR" sz="1600">
                          <a:effectLst/>
                          <a:latin typeface="Calibri" panose="020F0502020204030204" pitchFamily="34" charset="0"/>
                          <a:cs typeface="Times New Roman" panose="02020603050405020304" pitchFamily="18" charset="0"/>
                        </a:rPr>
                        <a:t>ÖDR’nin ilgili bölümünde ölçütün karşılanmasına ilişkin tanımlamalar/uygulamalar/belgeler/kanıtların yeterince var olduğu ancak geliştirilmesi önerilen hususlar (uygulamanın sistematik olup olmadığı, sonuçları görünceye kadar yeterli zaman geçip-geçmediği, kurumsallaşma durumu vb.) olduğu durumda işaretlenecek düzeydir.</a:t>
                      </a:r>
                    </a:p>
                  </a:txBody>
                  <a:tcPr marL="68580" marR="68580" marT="0" marB="0">
                    <a:lnL>
                      <a:noFill/>
                    </a:lnL>
                    <a:lnR w="12700" cap="flat" cmpd="sng" algn="ctr">
                      <a:solidFill>
                        <a:srgbClr val="FFD966"/>
                      </a:solidFill>
                      <a:prstDash val="solid"/>
                      <a:round/>
                      <a:headEnd type="none" w="med" len="med"/>
                      <a:tailEnd type="none" w="med" len="med"/>
                    </a:lnR>
                    <a:lnT w="12700" cap="flat" cmpd="sng" algn="ctr">
                      <a:solidFill>
                        <a:srgbClr val="FFD966"/>
                      </a:solidFill>
                      <a:prstDash val="solid"/>
                      <a:round/>
                      <a:headEnd type="none" w="med" len="med"/>
                      <a:tailEnd type="none" w="med" len="med"/>
                    </a:lnT>
                    <a:lnB w="12700" cap="flat" cmpd="sng" algn="ctr">
                      <a:solidFill>
                        <a:srgbClr val="FFD966"/>
                      </a:solidFill>
                      <a:prstDash val="solid"/>
                      <a:round/>
                      <a:headEnd type="none" w="med" len="med"/>
                      <a:tailEnd type="none" w="med" len="med"/>
                    </a:lnB>
                    <a:solidFill>
                      <a:srgbClr val="FFF2CC"/>
                    </a:solidFill>
                  </a:tcPr>
                </a:tc>
                <a:tc>
                  <a:txBody>
                    <a:bodyPr/>
                    <a:lstStyle/>
                    <a:p>
                      <a:pPr marR="226695" algn="ctr">
                        <a:spcAft>
                          <a:spcPts val="0"/>
                        </a:spcAft>
                      </a:pPr>
                      <a:r>
                        <a:rPr lang="tr-TR" sz="1600" b="1">
                          <a:effectLst/>
                          <a:latin typeface="Calibri" panose="020F0502020204030204" pitchFamily="34" charset="0"/>
                          <a:cs typeface="Times New Roman" panose="02020603050405020304" pitchFamily="18" charset="0"/>
                        </a:rPr>
                        <a:t>3</a:t>
                      </a:r>
                      <a:endParaRPr lang="tr-TR" sz="1600">
                        <a:effectLst/>
                        <a:latin typeface="Calibri" panose="020F0502020204030204" pitchFamily="34" charset="0"/>
                        <a:cs typeface="Times New Roman" panose="02020603050405020304" pitchFamily="18" charset="0"/>
                      </a:endParaRPr>
                    </a:p>
                  </a:txBody>
                  <a:tcPr marL="68580" marR="68580" marT="0" marB="0" anchor="ctr">
                    <a:lnL w="12700" cap="flat" cmpd="sng" algn="ctr">
                      <a:solidFill>
                        <a:srgbClr val="FFD966"/>
                      </a:solidFill>
                      <a:prstDash val="solid"/>
                      <a:round/>
                      <a:headEnd type="none" w="med" len="med"/>
                      <a:tailEnd type="none" w="med" len="med"/>
                    </a:lnL>
                    <a:lnR>
                      <a:noFill/>
                    </a:lnR>
                    <a:lnT w="12700" cap="flat" cmpd="sng" algn="ctr">
                      <a:solidFill>
                        <a:srgbClr val="FFD966"/>
                      </a:solidFill>
                      <a:prstDash val="solid"/>
                      <a:round/>
                      <a:headEnd type="none" w="med" len="med"/>
                      <a:tailEnd type="none" w="med" len="med"/>
                    </a:lnT>
                    <a:lnB w="12700" cap="flat" cmpd="sng" algn="ctr">
                      <a:solidFill>
                        <a:srgbClr val="FFD966"/>
                      </a:solidFill>
                      <a:prstDash val="solid"/>
                      <a:round/>
                      <a:headEnd type="none" w="med" len="med"/>
                      <a:tailEnd type="none" w="med" len="med"/>
                    </a:lnB>
                    <a:solidFill>
                      <a:srgbClr val="FFF2CC"/>
                    </a:solidFill>
                  </a:tcPr>
                </a:tc>
                <a:extLst>
                  <a:ext uri="{0D108BD9-81ED-4DB2-BD59-A6C34878D82A}">
                    <a16:rowId xmlns:a16="http://schemas.microsoft.com/office/drawing/2014/main" val="3629836814"/>
                  </a:ext>
                </a:extLst>
              </a:tr>
              <a:tr h="658749">
                <a:tc>
                  <a:txBody>
                    <a:bodyPr/>
                    <a:lstStyle/>
                    <a:p>
                      <a:pPr marR="226695">
                        <a:spcAft>
                          <a:spcPts val="0"/>
                        </a:spcAft>
                      </a:pPr>
                      <a:r>
                        <a:rPr lang="tr-TR" sz="1600" b="1">
                          <a:effectLst/>
                          <a:latin typeface="Calibri" panose="020F0502020204030204" pitchFamily="34" charset="0"/>
                          <a:cs typeface="Times New Roman" panose="02020603050405020304" pitchFamily="18" charset="0"/>
                        </a:rPr>
                        <a:t>İyi: </a:t>
                      </a:r>
                      <a:r>
                        <a:rPr lang="tr-TR" sz="1600">
                          <a:effectLst/>
                          <a:latin typeface="Calibri" panose="020F0502020204030204" pitchFamily="34" charset="0"/>
                          <a:cs typeface="Times New Roman" panose="02020603050405020304" pitchFamily="18" charset="0"/>
                        </a:rPr>
                        <a:t>ÖDR’nin ilgili bölümünde ölçütün karşılanmasına ilişkin tanımlamalar/uygulamalar/belgeler/kanıtların eksiksiz olarak bulunduğu durumda işaretlenecek düzeydir.</a:t>
                      </a:r>
                    </a:p>
                  </a:txBody>
                  <a:tcPr marL="68580" marR="68580" marT="0" marB="0">
                    <a:lnL>
                      <a:noFill/>
                    </a:lnL>
                    <a:lnR w="12700" cap="flat" cmpd="sng" algn="ctr">
                      <a:solidFill>
                        <a:srgbClr val="FFD966"/>
                      </a:solidFill>
                      <a:prstDash val="solid"/>
                      <a:round/>
                      <a:headEnd type="none" w="med" len="med"/>
                      <a:tailEnd type="none" w="med" len="med"/>
                    </a:lnR>
                    <a:lnT w="12700" cap="flat" cmpd="sng" algn="ctr">
                      <a:solidFill>
                        <a:srgbClr val="FFD966"/>
                      </a:solidFill>
                      <a:prstDash val="solid"/>
                      <a:round/>
                      <a:headEnd type="none" w="med" len="med"/>
                      <a:tailEnd type="none" w="med" len="med"/>
                    </a:lnT>
                    <a:lnB w="12700" cap="flat" cmpd="sng" algn="ctr">
                      <a:solidFill>
                        <a:srgbClr val="FFD966"/>
                      </a:solidFill>
                      <a:prstDash val="solid"/>
                      <a:round/>
                      <a:headEnd type="none" w="med" len="med"/>
                      <a:tailEnd type="none" w="med" len="med"/>
                    </a:lnB>
                  </a:tcPr>
                </a:tc>
                <a:tc>
                  <a:txBody>
                    <a:bodyPr/>
                    <a:lstStyle/>
                    <a:p>
                      <a:pPr marR="226695" algn="ctr">
                        <a:spcAft>
                          <a:spcPts val="0"/>
                        </a:spcAft>
                      </a:pPr>
                      <a:r>
                        <a:rPr lang="tr-TR" sz="1600" b="1">
                          <a:effectLst/>
                          <a:latin typeface="Calibri" panose="020F0502020204030204" pitchFamily="34" charset="0"/>
                          <a:cs typeface="Times New Roman" panose="02020603050405020304" pitchFamily="18" charset="0"/>
                        </a:rPr>
                        <a:t>4</a:t>
                      </a:r>
                      <a:endParaRPr lang="tr-TR" sz="1600">
                        <a:effectLst/>
                        <a:latin typeface="Calibri" panose="020F0502020204030204" pitchFamily="34" charset="0"/>
                        <a:cs typeface="Times New Roman" panose="02020603050405020304" pitchFamily="18" charset="0"/>
                      </a:endParaRPr>
                    </a:p>
                  </a:txBody>
                  <a:tcPr marL="68580" marR="68580" marT="0" marB="0" anchor="ctr">
                    <a:lnL w="12700" cap="flat" cmpd="sng" algn="ctr">
                      <a:solidFill>
                        <a:srgbClr val="FFD966"/>
                      </a:solidFill>
                      <a:prstDash val="solid"/>
                      <a:round/>
                      <a:headEnd type="none" w="med" len="med"/>
                      <a:tailEnd type="none" w="med" len="med"/>
                    </a:lnL>
                    <a:lnR>
                      <a:noFill/>
                    </a:lnR>
                    <a:lnT w="12700" cap="flat" cmpd="sng" algn="ctr">
                      <a:solidFill>
                        <a:srgbClr val="FFD966"/>
                      </a:solidFill>
                      <a:prstDash val="solid"/>
                      <a:round/>
                      <a:headEnd type="none" w="med" len="med"/>
                      <a:tailEnd type="none" w="med" len="med"/>
                    </a:lnT>
                    <a:lnB w="12700" cap="flat" cmpd="sng" algn="ctr">
                      <a:solidFill>
                        <a:srgbClr val="FFD966"/>
                      </a:solidFill>
                      <a:prstDash val="solid"/>
                      <a:round/>
                      <a:headEnd type="none" w="med" len="med"/>
                      <a:tailEnd type="none" w="med" len="med"/>
                    </a:lnB>
                  </a:tcPr>
                </a:tc>
                <a:extLst>
                  <a:ext uri="{0D108BD9-81ED-4DB2-BD59-A6C34878D82A}">
                    <a16:rowId xmlns:a16="http://schemas.microsoft.com/office/drawing/2014/main" val="4262941085"/>
                  </a:ext>
                </a:extLst>
              </a:tr>
              <a:tr h="658749">
                <a:tc>
                  <a:txBody>
                    <a:bodyPr/>
                    <a:lstStyle/>
                    <a:p>
                      <a:pPr marR="226695">
                        <a:spcAft>
                          <a:spcPts val="0"/>
                        </a:spcAft>
                      </a:pPr>
                      <a:r>
                        <a:rPr lang="tr-TR" sz="1600" b="1">
                          <a:effectLst/>
                          <a:latin typeface="Calibri" panose="020F0502020204030204" pitchFamily="34" charset="0"/>
                          <a:cs typeface="Times New Roman" panose="02020603050405020304" pitchFamily="18" charset="0"/>
                        </a:rPr>
                        <a:t>Çok İyi: </a:t>
                      </a:r>
                      <a:r>
                        <a:rPr lang="tr-TR" sz="1600">
                          <a:effectLst/>
                          <a:latin typeface="Calibri" panose="020F0502020204030204" pitchFamily="34" charset="0"/>
                          <a:cs typeface="Times New Roman" panose="02020603050405020304" pitchFamily="18" charset="0"/>
                        </a:rPr>
                        <a:t>ÖDR’nin ilgili bölümünde ölçütün karşılanmasına ilişkin tanımlamalar/uygulamalar/belgeler/kanıtların kapsamlı ve sistemli yaklaşımla elde edildiği ve örnek oluşturacak düzeydir.</a:t>
                      </a:r>
                    </a:p>
                  </a:txBody>
                  <a:tcPr marL="68580" marR="68580" marT="0" marB="0">
                    <a:lnL>
                      <a:noFill/>
                    </a:lnL>
                    <a:lnR w="12700" cap="flat" cmpd="sng" algn="ctr">
                      <a:solidFill>
                        <a:srgbClr val="FFD966"/>
                      </a:solidFill>
                      <a:prstDash val="solid"/>
                      <a:round/>
                      <a:headEnd type="none" w="med" len="med"/>
                      <a:tailEnd type="none" w="med" len="med"/>
                    </a:lnR>
                    <a:lnT w="12700" cap="flat" cmpd="sng" algn="ctr">
                      <a:solidFill>
                        <a:srgbClr val="FFD966"/>
                      </a:solidFill>
                      <a:prstDash val="solid"/>
                      <a:round/>
                      <a:headEnd type="none" w="med" len="med"/>
                      <a:tailEnd type="none" w="med" len="med"/>
                    </a:lnT>
                    <a:lnB w="12700" cap="flat" cmpd="sng" algn="ctr">
                      <a:solidFill>
                        <a:srgbClr val="FFD966"/>
                      </a:solidFill>
                      <a:prstDash val="solid"/>
                      <a:round/>
                      <a:headEnd type="none" w="med" len="med"/>
                      <a:tailEnd type="none" w="med" len="med"/>
                    </a:lnB>
                    <a:solidFill>
                      <a:srgbClr val="FFF2CC"/>
                    </a:solidFill>
                  </a:tcPr>
                </a:tc>
                <a:tc>
                  <a:txBody>
                    <a:bodyPr/>
                    <a:lstStyle/>
                    <a:p>
                      <a:pPr marR="226695" algn="ctr">
                        <a:spcAft>
                          <a:spcPts val="0"/>
                        </a:spcAft>
                      </a:pPr>
                      <a:r>
                        <a:rPr lang="tr-TR" sz="1600" b="1">
                          <a:effectLst/>
                          <a:latin typeface="Calibri" panose="020F0502020204030204" pitchFamily="34" charset="0"/>
                          <a:cs typeface="Times New Roman" panose="02020603050405020304" pitchFamily="18" charset="0"/>
                        </a:rPr>
                        <a:t>5</a:t>
                      </a:r>
                      <a:endParaRPr lang="tr-TR" sz="1600">
                        <a:effectLst/>
                        <a:latin typeface="Calibri" panose="020F0502020204030204" pitchFamily="34" charset="0"/>
                        <a:cs typeface="Times New Roman" panose="02020603050405020304" pitchFamily="18" charset="0"/>
                      </a:endParaRPr>
                    </a:p>
                  </a:txBody>
                  <a:tcPr marL="68580" marR="68580" marT="0" marB="0" anchor="ctr">
                    <a:lnL w="12700" cap="flat" cmpd="sng" algn="ctr">
                      <a:solidFill>
                        <a:srgbClr val="FFD966"/>
                      </a:solidFill>
                      <a:prstDash val="solid"/>
                      <a:round/>
                      <a:headEnd type="none" w="med" len="med"/>
                      <a:tailEnd type="none" w="med" len="med"/>
                    </a:lnL>
                    <a:lnR>
                      <a:noFill/>
                    </a:lnR>
                    <a:lnT w="12700" cap="flat" cmpd="sng" algn="ctr">
                      <a:solidFill>
                        <a:srgbClr val="FFD966"/>
                      </a:solidFill>
                      <a:prstDash val="solid"/>
                      <a:round/>
                      <a:headEnd type="none" w="med" len="med"/>
                      <a:tailEnd type="none" w="med" len="med"/>
                    </a:lnT>
                    <a:lnB w="12700" cap="flat" cmpd="sng" algn="ctr">
                      <a:solidFill>
                        <a:srgbClr val="FFD966"/>
                      </a:solidFill>
                      <a:prstDash val="solid"/>
                      <a:round/>
                      <a:headEnd type="none" w="med" len="med"/>
                      <a:tailEnd type="none" w="med" len="med"/>
                    </a:lnB>
                    <a:solidFill>
                      <a:srgbClr val="FFF2CC"/>
                    </a:solidFill>
                  </a:tcPr>
                </a:tc>
                <a:extLst>
                  <a:ext uri="{0D108BD9-81ED-4DB2-BD59-A6C34878D82A}">
                    <a16:rowId xmlns:a16="http://schemas.microsoft.com/office/drawing/2014/main" val="2190434567"/>
                  </a:ext>
                </a:extLst>
              </a:tr>
              <a:tr h="351333">
                <a:tc gridSpan="2">
                  <a:txBody>
                    <a:bodyPr/>
                    <a:lstStyle/>
                    <a:p>
                      <a:pPr marR="226695">
                        <a:spcAft>
                          <a:spcPts val="0"/>
                        </a:spcAft>
                      </a:pPr>
                      <a:r>
                        <a:rPr lang="tr-TR" sz="1600" b="1" i="1" dirty="0">
                          <a:effectLst/>
                          <a:latin typeface="Calibri" panose="020F0502020204030204" pitchFamily="34" charset="0"/>
                          <a:cs typeface="Times New Roman" panose="02020603050405020304" pitchFamily="18" charset="0"/>
                        </a:rPr>
                        <a:t>Gerekçe sütununda verilen değerlendirme puanını açıklayan özellik ya da eksiklikler ifade edilmelidir.</a:t>
                      </a:r>
                      <a:endParaRPr lang="tr-TR" sz="1600" dirty="0">
                        <a:effectLst/>
                        <a:latin typeface="Calibri" panose="020F0502020204030204" pitchFamily="34" charset="0"/>
                        <a:cs typeface="Times New Roman" panose="02020603050405020304" pitchFamily="18" charset="0"/>
                      </a:endParaRPr>
                    </a:p>
                  </a:txBody>
                  <a:tcPr marL="68580" marR="68580" marT="0" marB="0" anchor="ctr">
                    <a:lnL>
                      <a:noFill/>
                    </a:lnL>
                    <a:lnR>
                      <a:noFill/>
                    </a:lnR>
                    <a:lnT w="12700" cap="flat" cmpd="sng" algn="ctr">
                      <a:solidFill>
                        <a:srgbClr val="FFD966"/>
                      </a:solidFill>
                      <a:prstDash val="solid"/>
                      <a:round/>
                      <a:headEnd type="none" w="med" len="med"/>
                      <a:tailEnd type="none" w="med" len="med"/>
                    </a:lnT>
                    <a:lnB w="12700" cap="flat" cmpd="sng" algn="ctr">
                      <a:solidFill>
                        <a:srgbClr val="FFD966"/>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val="1429608593"/>
                  </a:ext>
                </a:extLst>
              </a:tr>
            </a:tbl>
          </a:graphicData>
        </a:graphic>
      </p:graphicFrame>
    </p:spTree>
    <p:extLst>
      <p:ext uri="{BB962C8B-B14F-4D97-AF65-F5344CB8AC3E}">
        <p14:creationId xmlns:p14="http://schemas.microsoft.com/office/powerpoint/2010/main" val="9893829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Rectangle 2"/>
          <p:cNvSpPr>
            <a:spLocks noChangeArrowheads="1"/>
          </p:cNvSpPr>
          <p:nvPr/>
        </p:nvSpPr>
        <p:spPr bwMode="auto">
          <a:xfrm>
            <a:off x="1114027" y="12989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Dikdörtgen 5"/>
          <p:cNvSpPr/>
          <p:nvPr/>
        </p:nvSpPr>
        <p:spPr>
          <a:xfrm>
            <a:off x="145139" y="1397185"/>
            <a:ext cx="7663544" cy="523220"/>
          </a:xfrm>
          <a:prstGeom prst="rect">
            <a:avLst/>
          </a:prstGeom>
          <a:solidFill>
            <a:schemeClr val="accent6">
              <a:lumMod val="40000"/>
              <a:lumOff val="60000"/>
            </a:schemeClr>
          </a:solidFill>
          <a:ln w="57150">
            <a:solidFill>
              <a:schemeClr val="accent2">
                <a:lumMod val="60000"/>
                <a:lumOff val="40000"/>
              </a:schemeClr>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0" i="0" u="none" strike="noStrike" kern="1200" cap="none" spc="0" normalizeH="0" baseline="0" noProof="0" dirty="0" smtClean="0">
                <a:ln>
                  <a:noFill/>
                </a:ln>
                <a:solidFill>
                  <a:prstClr val="black"/>
                </a:solidFill>
                <a:effectLst/>
                <a:uLnTx/>
                <a:uFillTx/>
                <a:latin typeface="Calibri" panose="020F0502020204030204"/>
                <a:ea typeface="+mn-ea"/>
                <a:cs typeface="+mn-cs"/>
              </a:rPr>
              <a:t>ÖRNEK DEĞERELENDİRME</a:t>
            </a:r>
            <a:endParaRPr kumimoji="0" lang="tr-TR"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3" name="Tablo 2"/>
          <p:cNvGraphicFramePr>
            <a:graphicFrameLocks noGrp="1"/>
          </p:cNvGraphicFramePr>
          <p:nvPr>
            <p:extLst>
              <p:ext uri="{D42A27DB-BD31-4B8C-83A1-F6EECF244321}">
                <p14:modId xmlns:p14="http://schemas.microsoft.com/office/powerpoint/2010/main" val="256245925"/>
              </p:ext>
            </p:extLst>
          </p:nvPr>
        </p:nvGraphicFramePr>
        <p:xfrm>
          <a:off x="145139" y="2018606"/>
          <a:ext cx="11755916" cy="4719043"/>
        </p:xfrm>
        <a:graphic>
          <a:graphicData uri="http://schemas.openxmlformats.org/drawingml/2006/table">
            <a:tbl>
              <a:tblPr firstRow="1" firstCol="1" bandRow="1"/>
              <a:tblGrid>
                <a:gridCol w="3714978">
                  <a:extLst>
                    <a:ext uri="{9D8B030D-6E8A-4147-A177-3AD203B41FA5}">
                      <a16:colId xmlns:a16="http://schemas.microsoft.com/office/drawing/2014/main" val="2112692806"/>
                    </a:ext>
                  </a:extLst>
                </a:gridCol>
                <a:gridCol w="4020469">
                  <a:extLst>
                    <a:ext uri="{9D8B030D-6E8A-4147-A177-3AD203B41FA5}">
                      <a16:colId xmlns:a16="http://schemas.microsoft.com/office/drawing/2014/main" val="1214070774"/>
                    </a:ext>
                  </a:extLst>
                </a:gridCol>
                <a:gridCol w="4020469">
                  <a:extLst>
                    <a:ext uri="{9D8B030D-6E8A-4147-A177-3AD203B41FA5}">
                      <a16:colId xmlns:a16="http://schemas.microsoft.com/office/drawing/2014/main" val="4035879644"/>
                    </a:ext>
                  </a:extLst>
                </a:gridCol>
              </a:tblGrid>
              <a:tr h="565462">
                <a:tc>
                  <a:txBody>
                    <a:bodyPr/>
                    <a:lstStyle/>
                    <a:p>
                      <a:pPr algn="l">
                        <a:spcBef>
                          <a:spcPts val="1200"/>
                        </a:spcBef>
                        <a:spcAft>
                          <a:spcPts val="1200"/>
                        </a:spcAft>
                      </a:pPr>
                      <a:r>
                        <a:rPr lang="x-none" sz="1600">
                          <a:effectLst/>
                          <a:latin typeface="Calibri" panose="020F0502020204030204" pitchFamily="34" charset="0"/>
                          <a:ea typeface="Times New Roman" panose="02020603050405020304" pitchFamily="18" charset="0"/>
                          <a:cs typeface="Times New Roman" panose="02020603050405020304" pitchFamily="18" charset="0"/>
                        </a:rPr>
                        <a:t/>
                      </a:r>
                      <a:br>
                        <a:rPr lang="x-none" sz="1600">
                          <a:effectLst/>
                          <a:latin typeface="Calibri" panose="020F0502020204030204" pitchFamily="34" charset="0"/>
                          <a:ea typeface="Times New Roman" panose="02020603050405020304" pitchFamily="18" charset="0"/>
                          <a:cs typeface="Times New Roman" panose="02020603050405020304" pitchFamily="18" charset="0"/>
                        </a:rPr>
                      </a:br>
                      <a:r>
                        <a:rPr lang="x-none" sz="1600" b="1" spc="-10">
                          <a:effectLst/>
                          <a:latin typeface="Calibri" panose="020F0502020204030204" pitchFamily="34" charset="0"/>
                          <a:ea typeface="Arial Unicode MS"/>
                          <a:cs typeface="Times New Roman" panose="02020603050405020304" pitchFamily="18" charset="0"/>
                        </a:rPr>
                        <a:t>1. EĞİTİM PROGRAMININ AMAÇLARI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algn="ctr">
                        <a:spcBef>
                          <a:spcPts val="600"/>
                        </a:spcBef>
                        <a:spcAft>
                          <a:spcPts val="600"/>
                        </a:spcAft>
                        <a:tabLst>
                          <a:tab pos="450215" algn="l"/>
                        </a:tabLst>
                      </a:pPr>
                      <a:r>
                        <a:rPr lang="en-US" sz="1600" b="1">
                          <a:effectLst/>
                          <a:latin typeface="Calibri" panose="020F0502020204030204" pitchFamily="34" charset="0"/>
                          <a:ea typeface="Times New Roman" panose="02020603050405020304" pitchFamily="18" charset="0"/>
                          <a:cs typeface="Times New Roman" panose="02020603050405020304" pitchFamily="18" charset="0"/>
                        </a:rPr>
                        <a:t>DEĞERLENDİRME </a:t>
                      </a:r>
                      <a:endParaRPr lang="tr-TR"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indent="68580">
                        <a:spcBef>
                          <a:spcPts val="600"/>
                        </a:spcBef>
                        <a:spcAft>
                          <a:spcPts val="600"/>
                        </a:spcAft>
                        <a:tabLst>
                          <a:tab pos="3531870" algn="l"/>
                        </a:tabLst>
                      </a:pPr>
                      <a:r>
                        <a:rPr lang="en-US" sz="1600" b="1">
                          <a:effectLst/>
                          <a:latin typeface="Calibri" panose="020F0502020204030204" pitchFamily="34" charset="0"/>
                          <a:ea typeface="Times New Roman" panose="02020603050405020304" pitchFamily="18" charset="0"/>
                          <a:cs typeface="Times New Roman" panose="02020603050405020304" pitchFamily="18" charset="0"/>
                        </a:rPr>
                        <a:t>GEREKÇE*</a:t>
                      </a:r>
                      <a:endParaRPr lang="tr-TR"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extLst>
                  <a:ext uri="{0D108BD9-81ED-4DB2-BD59-A6C34878D82A}">
                    <a16:rowId xmlns:a16="http://schemas.microsoft.com/office/drawing/2014/main" val="2076539330"/>
                  </a:ext>
                </a:extLst>
              </a:tr>
              <a:tr h="788220">
                <a:tc rowSpan="3">
                  <a:txBody>
                    <a:bodyPr/>
                    <a:lstStyle/>
                    <a:p>
                      <a:pPr marL="269875" indent="-269875" algn="l">
                        <a:spcBef>
                          <a:spcPts val="1200"/>
                        </a:spcBef>
                        <a:spcAft>
                          <a:spcPts val="0"/>
                        </a:spcAft>
                      </a:pPr>
                      <a:r>
                        <a:rPr lang="tr-TR" sz="1600" b="1">
                          <a:effectLst/>
                          <a:latin typeface="Calibri" panose="020F0502020204030204" pitchFamily="34" charset="0"/>
                          <a:ea typeface="Times New Roman" panose="02020603050405020304" pitchFamily="18" charset="0"/>
                          <a:cs typeface="Times New Roman" panose="02020603050405020304" pitchFamily="18" charset="0"/>
                        </a:rPr>
                        <a:t>1.1.</a:t>
                      </a:r>
                      <a:r>
                        <a:rPr lang="tr-TR" sz="1600">
                          <a:effectLst/>
                          <a:latin typeface="Calibri" panose="020F0502020204030204" pitchFamily="34" charset="0"/>
                          <a:ea typeface="Times New Roman" panose="02020603050405020304" pitchFamily="18" charset="0"/>
                          <a:cs typeface="Times New Roman" panose="02020603050405020304" pitchFamily="18" charset="0"/>
                        </a:rPr>
                        <a:t> Her programı için eğitim amaçları tanımlanmış olmalıdır. Amaçlar, varsa o alandaki program eğitim amaçları tanımına uymalıdır. Üniversitenin, fakültenin ve bölümün öz görevleriyle uyumlu olmalıdır. Amaçlar, programın iç ve dış paydaşlarını sürece dahil edecek şekilde belirlenmelidir.</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69875" indent="-269875" algn="just">
                        <a:spcBef>
                          <a:spcPts val="1200"/>
                        </a:spcBef>
                        <a:spcAft>
                          <a:spcPts val="0"/>
                        </a:spcAft>
                      </a:pPr>
                      <a:r>
                        <a:rPr lang="en-US" sz="1600">
                          <a:effectLst/>
                          <a:latin typeface="MS Gothic" panose="020B0609070205080204" pitchFamily="49" charset="-128"/>
                          <a:ea typeface="Times New Roman" panose="02020603050405020304" pitchFamily="18" charset="0"/>
                          <a:cs typeface="Times New Roman" panose="02020603050405020304" pitchFamily="18" charset="0"/>
                        </a:rPr>
                        <a:t>☐</a:t>
                      </a:r>
                      <a:r>
                        <a:rPr lang="en-US" sz="1600">
                          <a:effectLst/>
                          <a:latin typeface="Calibri" panose="020F0502020204030204" pitchFamily="34" charset="0"/>
                          <a:ea typeface="Times New Roman" panose="02020603050405020304" pitchFamily="18" charset="0"/>
                          <a:cs typeface="Times New Roman" panose="02020603050405020304" pitchFamily="18" charset="0"/>
                        </a:rPr>
                        <a:t> </a:t>
                      </a:r>
                      <a:r>
                        <a:rPr lang="tr-TR" sz="1600">
                          <a:effectLst/>
                          <a:latin typeface="Calibri" panose="020F0502020204030204" pitchFamily="34" charset="0"/>
                          <a:ea typeface="Times New Roman" panose="02020603050405020304" pitchFamily="18" charset="0"/>
                          <a:cs typeface="Times New Roman" panose="02020603050405020304" pitchFamily="18" charset="0"/>
                        </a:rPr>
                        <a:t>1     </a:t>
                      </a:r>
                      <a:r>
                        <a:rPr lang="en-US" sz="1600">
                          <a:effectLst/>
                          <a:latin typeface="MS Gothic" panose="020B0609070205080204" pitchFamily="49" charset="-128"/>
                          <a:ea typeface="Times New Roman" panose="02020603050405020304" pitchFamily="18" charset="0"/>
                          <a:cs typeface="Times New Roman" panose="02020603050405020304" pitchFamily="18" charset="0"/>
                        </a:rPr>
                        <a:t>☐</a:t>
                      </a:r>
                      <a:r>
                        <a:rPr lang="en-US" sz="1600">
                          <a:effectLst/>
                          <a:latin typeface="Calibri" panose="020F0502020204030204" pitchFamily="34" charset="0"/>
                          <a:ea typeface="Times New Roman" panose="02020603050405020304" pitchFamily="18" charset="0"/>
                          <a:cs typeface="Times New Roman" panose="02020603050405020304" pitchFamily="18" charset="0"/>
                        </a:rPr>
                        <a:t> </a:t>
                      </a:r>
                      <a:r>
                        <a:rPr lang="tr-TR" sz="1600">
                          <a:effectLst/>
                          <a:latin typeface="Calibri" panose="020F0502020204030204" pitchFamily="34" charset="0"/>
                          <a:ea typeface="Times New Roman" panose="02020603050405020304" pitchFamily="18" charset="0"/>
                          <a:cs typeface="Times New Roman" panose="02020603050405020304" pitchFamily="18" charset="0"/>
                        </a:rPr>
                        <a:t>2    </a:t>
                      </a:r>
                      <a:r>
                        <a:rPr lang="en-US" sz="1600">
                          <a:effectLst/>
                          <a:highlight>
                            <a:srgbClr val="FFFF00"/>
                          </a:highlight>
                          <a:latin typeface="MS Gothic" panose="020B0609070205080204" pitchFamily="49" charset="-128"/>
                          <a:ea typeface="Times New Roman" panose="02020603050405020304" pitchFamily="18" charset="0"/>
                          <a:cs typeface="Times New Roman" panose="02020603050405020304" pitchFamily="18" charset="0"/>
                        </a:rPr>
                        <a:t>☐</a:t>
                      </a:r>
                      <a:r>
                        <a:rPr lang="en-US" sz="1600">
                          <a:effectLst/>
                          <a:latin typeface="Calibri" panose="020F0502020204030204" pitchFamily="34" charset="0"/>
                          <a:ea typeface="Times New Roman" panose="02020603050405020304" pitchFamily="18" charset="0"/>
                          <a:cs typeface="Times New Roman" panose="02020603050405020304" pitchFamily="18" charset="0"/>
                        </a:rPr>
                        <a:t> </a:t>
                      </a:r>
                      <a:r>
                        <a:rPr lang="tr-TR" sz="1600">
                          <a:effectLst/>
                          <a:latin typeface="Calibri" panose="020F0502020204030204" pitchFamily="34" charset="0"/>
                          <a:ea typeface="Times New Roman" panose="02020603050405020304" pitchFamily="18" charset="0"/>
                          <a:cs typeface="Times New Roman" panose="02020603050405020304" pitchFamily="18" charset="0"/>
                        </a:rPr>
                        <a:t>3     </a:t>
                      </a:r>
                      <a:r>
                        <a:rPr lang="en-US" sz="1600">
                          <a:effectLst/>
                          <a:latin typeface="MS Gothic" panose="020B0609070205080204" pitchFamily="49" charset="-128"/>
                          <a:ea typeface="Times New Roman" panose="02020603050405020304" pitchFamily="18" charset="0"/>
                          <a:cs typeface="Times New Roman" panose="02020603050405020304" pitchFamily="18" charset="0"/>
                        </a:rPr>
                        <a:t>☐</a:t>
                      </a:r>
                      <a:r>
                        <a:rPr lang="en-US" sz="1600">
                          <a:effectLst/>
                          <a:latin typeface="Calibri" panose="020F0502020204030204" pitchFamily="34" charset="0"/>
                          <a:ea typeface="Times New Roman" panose="02020603050405020304" pitchFamily="18" charset="0"/>
                          <a:cs typeface="Times New Roman" panose="02020603050405020304" pitchFamily="18" charset="0"/>
                        </a:rPr>
                        <a:t> </a:t>
                      </a:r>
                      <a:r>
                        <a:rPr lang="tr-TR" sz="1600">
                          <a:effectLst/>
                          <a:latin typeface="Calibri" panose="020F0502020204030204" pitchFamily="34" charset="0"/>
                          <a:ea typeface="Times New Roman" panose="02020603050405020304" pitchFamily="18" charset="0"/>
                          <a:cs typeface="Times New Roman" panose="02020603050405020304" pitchFamily="18" charset="0"/>
                        </a:rPr>
                        <a:t>4     </a:t>
                      </a:r>
                      <a:r>
                        <a:rPr lang="en-US" sz="1600">
                          <a:effectLst/>
                          <a:latin typeface="MS Gothic" panose="020B0609070205080204" pitchFamily="49" charset="-128"/>
                          <a:ea typeface="Times New Roman" panose="02020603050405020304" pitchFamily="18" charset="0"/>
                          <a:cs typeface="Times New Roman" panose="02020603050405020304" pitchFamily="18" charset="0"/>
                        </a:rPr>
                        <a:t>☐</a:t>
                      </a:r>
                      <a:r>
                        <a:rPr lang="en-US" sz="1600">
                          <a:effectLst/>
                          <a:latin typeface="Calibri" panose="020F0502020204030204" pitchFamily="34" charset="0"/>
                          <a:ea typeface="Times New Roman" panose="02020603050405020304" pitchFamily="18" charset="0"/>
                          <a:cs typeface="Times New Roman" panose="02020603050405020304" pitchFamily="18" charset="0"/>
                        </a:rPr>
                        <a:t> </a:t>
                      </a:r>
                      <a:r>
                        <a:rPr lang="tr-TR" sz="1600">
                          <a:effectLst/>
                          <a:latin typeface="Calibri" panose="020F0502020204030204" pitchFamily="34" charset="0"/>
                          <a:ea typeface="Times New Roman" panose="02020603050405020304" pitchFamily="18" charset="0"/>
                          <a:cs typeface="Times New Roman" panose="02020603050405020304" pitchFamily="18" charset="0"/>
                        </a:rPr>
                        <a:t>5</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p>
                      <a:pPr marL="21590" indent="-269875" algn="l">
                        <a:spcBef>
                          <a:spcPts val="1200"/>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Eğitim programı amaçlarının kılavuzda belirtilen tanıma uygunluk durumu.</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200"/>
                        </a:spcBef>
                        <a:spcAft>
                          <a:spcPts val="0"/>
                        </a:spcAft>
                        <a:tabLst>
                          <a:tab pos="450215" algn="l"/>
                        </a:tabLst>
                      </a:pPr>
                      <a:r>
                        <a:rPr lang="tr-TR" sz="1600">
                          <a:effectLst/>
                          <a:latin typeface="Calibri" panose="020F0502020204030204" pitchFamily="34" charset="0"/>
                          <a:ea typeface="Times New Roman" panose="02020603050405020304" pitchFamily="18" charset="0"/>
                          <a:cs typeface="Times New Roman" panose="02020603050405020304" pitchFamily="18" charset="0"/>
                        </a:rPr>
                        <a:t>Kanıtlar değerlendirildiğinde uygun olmakla birlikte detaylandırılmasının uygun olacağı değerlendirilmektedir.</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63581120"/>
                  </a:ext>
                </a:extLst>
              </a:tr>
              <a:tr h="1165194">
                <a:tc vMerge="1">
                  <a:txBody>
                    <a:bodyPr/>
                    <a:lstStyle/>
                    <a:p>
                      <a:endParaRPr lang="tr-TR"/>
                    </a:p>
                  </a:txBody>
                  <a:tcPr/>
                </a:tc>
                <a:tc>
                  <a:txBody>
                    <a:bodyPr/>
                    <a:lstStyle/>
                    <a:p>
                      <a:pPr marL="269875" indent="-269875" algn="just">
                        <a:spcBef>
                          <a:spcPts val="1200"/>
                        </a:spcBef>
                        <a:spcAft>
                          <a:spcPts val="0"/>
                        </a:spcAft>
                      </a:pPr>
                      <a:r>
                        <a:rPr lang="en-US" sz="1600">
                          <a:effectLst/>
                          <a:latin typeface="MS Gothic" panose="020B0609070205080204" pitchFamily="49" charset="-128"/>
                          <a:ea typeface="Times New Roman" panose="02020603050405020304" pitchFamily="18" charset="0"/>
                          <a:cs typeface="Times New Roman" panose="02020603050405020304" pitchFamily="18" charset="0"/>
                        </a:rPr>
                        <a:t>☐</a:t>
                      </a:r>
                      <a:r>
                        <a:rPr lang="en-US" sz="1600">
                          <a:effectLst/>
                          <a:latin typeface="Calibri" panose="020F0502020204030204" pitchFamily="34" charset="0"/>
                          <a:ea typeface="Times New Roman" panose="02020603050405020304" pitchFamily="18" charset="0"/>
                          <a:cs typeface="Times New Roman" panose="02020603050405020304" pitchFamily="18" charset="0"/>
                        </a:rPr>
                        <a:t> </a:t>
                      </a:r>
                      <a:r>
                        <a:rPr lang="tr-TR" sz="1600">
                          <a:effectLst/>
                          <a:latin typeface="Calibri" panose="020F0502020204030204" pitchFamily="34" charset="0"/>
                          <a:ea typeface="Times New Roman" panose="02020603050405020304" pitchFamily="18" charset="0"/>
                          <a:cs typeface="Times New Roman" panose="02020603050405020304" pitchFamily="18" charset="0"/>
                        </a:rPr>
                        <a:t>1     </a:t>
                      </a:r>
                      <a:r>
                        <a:rPr lang="en-US" sz="1600">
                          <a:effectLst/>
                          <a:latin typeface="MS Gothic" panose="020B0609070205080204" pitchFamily="49" charset="-128"/>
                          <a:ea typeface="Times New Roman" panose="02020603050405020304" pitchFamily="18" charset="0"/>
                          <a:cs typeface="Times New Roman" panose="02020603050405020304" pitchFamily="18" charset="0"/>
                        </a:rPr>
                        <a:t>☐</a:t>
                      </a:r>
                      <a:r>
                        <a:rPr lang="en-US" sz="1600">
                          <a:effectLst/>
                          <a:latin typeface="Calibri" panose="020F0502020204030204" pitchFamily="34" charset="0"/>
                          <a:ea typeface="Times New Roman" panose="02020603050405020304" pitchFamily="18" charset="0"/>
                          <a:cs typeface="Times New Roman" panose="02020603050405020304" pitchFamily="18" charset="0"/>
                        </a:rPr>
                        <a:t> </a:t>
                      </a:r>
                      <a:r>
                        <a:rPr lang="tr-TR" sz="1600">
                          <a:effectLst/>
                          <a:latin typeface="Calibri" panose="020F0502020204030204" pitchFamily="34" charset="0"/>
                          <a:ea typeface="Times New Roman" panose="02020603050405020304" pitchFamily="18" charset="0"/>
                          <a:cs typeface="Times New Roman" panose="02020603050405020304" pitchFamily="18" charset="0"/>
                        </a:rPr>
                        <a:t>2    </a:t>
                      </a:r>
                      <a:r>
                        <a:rPr lang="en-US" sz="1600">
                          <a:effectLst/>
                          <a:latin typeface="MS Gothic" panose="020B0609070205080204" pitchFamily="49" charset="-128"/>
                          <a:ea typeface="Times New Roman" panose="02020603050405020304" pitchFamily="18" charset="0"/>
                          <a:cs typeface="Times New Roman" panose="02020603050405020304" pitchFamily="18" charset="0"/>
                        </a:rPr>
                        <a:t>☐</a:t>
                      </a:r>
                      <a:r>
                        <a:rPr lang="en-US" sz="1600">
                          <a:effectLst/>
                          <a:latin typeface="Calibri" panose="020F0502020204030204" pitchFamily="34" charset="0"/>
                          <a:ea typeface="Times New Roman" panose="02020603050405020304" pitchFamily="18" charset="0"/>
                          <a:cs typeface="Times New Roman" panose="02020603050405020304" pitchFamily="18" charset="0"/>
                        </a:rPr>
                        <a:t> </a:t>
                      </a:r>
                      <a:r>
                        <a:rPr lang="tr-TR" sz="1600">
                          <a:effectLst/>
                          <a:latin typeface="Calibri" panose="020F0502020204030204" pitchFamily="34" charset="0"/>
                          <a:ea typeface="Times New Roman" panose="02020603050405020304" pitchFamily="18" charset="0"/>
                          <a:cs typeface="Times New Roman" panose="02020603050405020304" pitchFamily="18" charset="0"/>
                        </a:rPr>
                        <a:t>3     </a:t>
                      </a:r>
                      <a:r>
                        <a:rPr lang="en-US" sz="1600">
                          <a:effectLst/>
                          <a:latin typeface="MS Gothic" panose="020B0609070205080204" pitchFamily="49" charset="-128"/>
                          <a:ea typeface="Times New Roman" panose="02020603050405020304" pitchFamily="18" charset="0"/>
                          <a:cs typeface="Times New Roman" panose="02020603050405020304" pitchFamily="18" charset="0"/>
                        </a:rPr>
                        <a:t>☐</a:t>
                      </a:r>
                      <a:r>
                        <a:rPr lang="en-US" sz="1600">
                          <a:effectLst/>
                          <a:latin typeface="Calibri" panose="020F0502020204030204" pitchFamily="34" charset="0"/>
                          <a:ea typeface="Times New Roman" panose="02020603050405020304" pitchFamily="18" charset="0"/>
                          <a:cs typeface="Times New Roman" panose="02020603050405020304" pitchFamily="18" charset="0"/>
                        </a:rPr>
                        <a:t> </a:t>
                      </a:r>
                      <a:r>
                        <a:rPr lang="tr-TR" sz="1600">
                          <a:effectLst/>
                          <a:latin typeface="Calibri" panose="020F0502020204030204" pitchFamily="34" charset="0"/>
                          <a:ea typeface="Times New Roman" panose="02020603050405020304" pitchFamily="18" charset="0"/>
                          <a:cs typeface="Times New Roman" panose="02020603050405020304" pitchFamily="18" charset="0"/>
                        </a:rPr>
                        <a:t>4     </a:t>
                      </a:r>
                      <a:r>
                        <a:rPr lang="en-US" sz="1600">
                          <a:effectLst/>
                          <a:highlight>
                            <a:srgbClr val="FFFF00"/>
                          </a:highlight>
                          <a:latin typeface="MS Gothic" panose="020B0609070205080204" pitchFamily="49" charset="-128"/>
                          <a:ea typeface="Times New Roman" panose="02020603050405020304" pitchFamily="18" charset="0"/>
                          <a:cs typeface="Times New Roman" panose="02020603050405020304" pitchFamily="18" charset="0"/>
                        </a:rPr>
                        <a:t>☐</a:t>
                      </a:r>
                      <a:r>
                        <a:rPr lang="en-US" sz="1600">
                          <a:effectLst/>
                          <a:latin typeface="Calibri" panose="020F0502020204030204" pitchFamily="34" charset="0"/>
                          <a:ea typeface="Times New Roman" panose="02020603050405020304" pitchFamily="18" charset="0"/>
                          <a:cs typeface="Times New Roman" panose="02020603050405020304" pitchFamily="18" charset="0"/>
                        </a:rPr>
                        <a:t> </a:t>
                      </a:r>
                      <a:r>
                        <a:rPr lang="tr-TR" sz="1600">
                          <a:effectLst/>
                          <a:latin typeface="Calibri" panose="020F0502020204030204" pitchFamily="34" charset="0"/>
                          <a:ea typeface="Times New Roman" panose="02020603050405020304" pitchFamily="18" charset="0"/>
                          <a:cs typeface="Times New Roman" panose="02020603050405020304" pitchFamily="18" charset="0"/>
                        </a:rPr>
                        <a:t>5</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p>
                      <a:pPr marL="24130" indent="-24130" algn="l">
                        <a:spcBef>
                          <a:spcPts val="1200"/>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Eğitim programı amaçlarının üniversitenin, fakültenin/YO ve bölüm/programın öz görevleriyle uyumluluk durumu.</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200"/>
                        </a:spcBef>
                        <a:spcAft>
                          <a:spcPts val="0"/>
                        </a:spcAft>
                        <a:tabLst>
                          <a:tab pos="450215" algn="l"/>
                        </a:tabLst>
                      </a:pPr>
                      <a:r>
                        <a:rPr lang="tr-TR" sz="1600">
                          <a:effectLst/>
                          <a:latin typeface="Calibri" panose="020F0502020204030204" pitchFamily="34" charset="0"/>
                          <a:ea typeface="Times New Roman" panose="02020603050405020304" pitchFamily="18" charset="0"/>
                          <a:cs typeface="Times New Roman" panose="02020603050405020304" pitchFamily="18" charset="0"/>
                        </a:rPr>
                        <a:t>Kanıtlar değerlendirildiğinde uygun olduğu görülmüştür.</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18429792"/>
                  </a:ext>
                </a:extLst>
              </a:tr>
              <a:tr h="976707">
                <a:tc vMerge="1">
                  <a:txBody>
                    <a:bodyPr/>
                    <a:lstStyle/>
                    <a:p>
                      <a:endParaRPr lang="tr-TR"/>
                    </a:p>
                  </a:txBody>
                  <a:tcPr/>
                </a:tc>
                <a:tc>
                  <a:txBody>
                    <a:bodyPr/>
                    <a:lstStyle/>
                    <a:p>
                      <a:pPr marL="269875" indent="-269875" algn="just">
                        <a:spcBef>
                          <a:spcPts val="1200"/>
                        </a:spcBef>
                        <a:spcAft>
                          <a:spcPts val="0"/>
                        </a:spcAft>
                      </a:pPr>
                      <a:r>
                        <a:rPr lang="en-US" sz="1600">
                          <a:effectLst/>
                          <a:latin typeface="MS Gothic" panose="020B0609070205080204" pitchFamily="49" charset="-128"/>
                          <a:ea typeface="Times New Roman" panose="02020603050405020304" pitchFamily="18" charset="0"/>
                          <a:cs typeface="Times New Roman" panose="02020603050405020304" pitchFamily="18" charset="0"/>
                        </a:rPr>
                        <a:t>☐</a:t>
                      </a:r>
                      <a:r>
                        <a:rPr lang="en-US" sz="1600">
                          <a:effectLst/>
                          <a:latin typeface="Calibri" panose="020F0502020204030204" pitchFamily="34" charset="0"/>
                          <a:ea typeface="Times New Roman" panose="02020603050405020304" pitchFamily="18" charset="0"/>
                          <a:cs typeface="Times New Roman" panose="02020603050405020304" pitchFamily="18" charset="0"/>
                        </a:rPr>
                        <a:t> </a:t>
                      </a:r>
                      <a:r>
                        <a:rPr lang="tr-TR" sz="1600">
                          <a:effectLst/>
                          <a:latin typeface="Calibri" panose="020F0502020204030204" pitchFamily="34" charset="0"/>
                          <a:ea typeface="Times New Roman" panose="02020603050405020304" pitchFamily="18" charset="0"/>
                          <a:cs typeface="Times New Roman" panose="02020603050405020304" pitchFamily="18" charset="0"/>
                        </a:rPr>
                        <a:t>1     </a:t>
                      </a:r>
                      <a:r>
                        <a:rPr lang="en-US" sz="1600">
                          <a:effectLst/>
                          <a:highlight>
                            <a:srgbClr val="FFFF00"/>
                          </a:highlight>
                          <a:latin typeface="MS Gothic" panose="020B0609070205080204" pitchFamily="49" charset="-128"/>
                          <a:ea typeface="Times New Roman" panose="02020603050405020304" pitchFamily="18" charset="0"/>
                          <a:cs typeface="Times New Roman" panose="02020603050405020304" pitchFamily="18" charset="0"/>
                        </a:rPr>
                        <a:t>☐</a:t>
                      </a:r>
                      <a:r>
                        <a:rPr lang="en-US" sz="1600">
                          <a:effectLst/>
                          <a:latin typeface="Calibri" panose="020F0502020204030204" pitchFamily="34" charset="0"/>
                          <a:ea typeface="Times New Roman" panose="02020603050405020304" pitchFamily="18" charset="0"/>
                          <a:cs typeface="Times New Roman" panose="02020603050405020304" pitchFamily="18" charset="0"/>
                        </a:rPr>
                        <a:t> </a:t>
                      </a:r>
                      <a:r>
                        <a:rPr lang="tr-TR" sz="1600">
                          <a:effectLst/>
                          <a:latin typeface="Calibri" panose="020F0502020204030204" pitchFamily="34" charset="0"/>
                          <a:ea typeface="Times New Roman" panose="02020603050405020304" pitchFamily="18" charset="0"/>
                          <a:cs typeface="Times New Roman" panose="02020603050405020304" pitchFamily="18" charset="0"/>
                        </a:rPr>
                        <a:t>2    </a:t>
                      </a:r>
                      <a:r>
                        <a:rPr lang="en-US" sz="1600">
                          <a:effectLst/>
                          <a:latin typeface="MS Gothic" panose="020B0609070205080204" pitchFamily="49" charset="-128"/>
                          <a:ea typeface="Times New Roman" panose="02020603050405020304" pitchFamily="18" charset="0"/>
                          <a:cs typeface="Times New Roman" panose="02020603050405020304" pitchFamily="18" charset="0"/>
                        </a:rPr>
                        <a:t>☐</a:t>
                      </a:r>
                      <a:r>
                        <a:rPr lang="en-US" sz="1600">
                          <a:effectLst/>
                          <a:latin typeface="Calibri" panose="020F0502020204030204" pitchFamily="34" charset="0"/>
                          <a:ea typeface="Times New Roman" panose="02020603050405020304" pitchFamily="18" charset="0"/>
                          <a:cs typeface="Times New Roman" panose="02020603050405020304" pitchFamily="18" charset="0"/>
                        </a:rPr>
                        <a:t> </a:t>
                      </a:r>
                      <a:r>
                        <a:rPr lang="tr-TR" sz="1600">
                          <a:effectLst/>
                          <a:latin typeface="Calibri" panose="020F0502020204030204" pitchFamily="34" charset="0"/>
                          <a:ea typeface="Times New Roman" panose="02020603050405020304" pitchFamily="18" charset="0"/>
                          <a:cs typeface="Times New Roman" panose="02020603050405020304" pitchFamily="18" charset="0"/>
                        </a:rPr>
                        <a:t>3     </a:t>
                      </a:r>
                      <a:r>
                        <a:rPr lang="en-US" sz="1600">
                          <a:effectLst/>
                          <a:latin typeface="MS Gothic" panose="020B0609070205080204" pitchFamily="49" charset="-128"/>
                          <a:ea typeface="Times New Roman" panose="02020603050405020304" pitchFamily="18" charset="0"/>
                          <a:cs typeface="Times New Roman" panose="02020603050405020304" pitchFamily="18" charset="0"/>
                        </a:rPr>
                        <a:t>☐</a:t>
                      </a:r>
                      <a:r>
                        <a:rPr lang="en-US" sz="1600">
                          <a:effectLst/>
                          <a:latin typeface="Calibri" panose="020F0502020204030204" pitchFamily="34" charset="0"/>
                          <a:ea typeface="Times New Roman" panose="02020603050405020304" pitchFamily="18" charset="0"/>
                          <a:cs typeface="Times New Roman" panose="02020603050405020304" pitchFamily="18" charset="0"/>
                        </a:rPr>
                        <a:t> </a:t>
                      </a:r>
                      <a:r>
                        <a:rPr lang="tr-TR" sz="1600">
                          <a:effectLst/>
                          <a:latin typeface="Calibri" panose="020F0502020204030204" pitchFamily="34" charset="0"/>
                          <a:ea typeface="Times New Roman" panose="02020603050405020304" pitchFamily="18" charset="0"/>
                          <a:cs typeface="Times New Roman" panose="02020603050405020304" pitchFamily="18" charset="0"/>
                        </a:rPr>
                        <a:t>4     </a:t>
                      </a:r>
                      <a:r>
                        <a:rPr lang="en-US" sz="1600">
                          <a:effectLst/>
                          <a:latin typeface="MS Gothic" panose="020B0609070205080204" pitchFamily="49" charset="-128"/>
                          <a:ea typeface="Times New Roman" panose="02020603050405020304" pitchFamily="18" charset="0"/>
                          <a:cs typeface="Times New Roman" panose="02020603050405020304" pitchFamily="18" charset="0"/>
                        </a:rPr>
                        <a:t>☐</a:t>
                      </a:r>
                      <a:r>
                        <a:rPr lang="en-US" sz="1600">
                          <a:effectLst/>
                          <a:latin typeface="Calibri" panose="020F0502020204030204" pitchFamily="34" charset="0"/>
                          <a:ea typeface="Times New Roman" panose="02020603050405020304" pitchFamily="18" charset="0"/>
                          <a:cs typeface="Times New Roman" panose="02020603050405020304" pitchFamily="18" charset="0"/>
                        </a:rPr>
                        <a:t> </a:t>
                      </a:r>
                      <a:r>
                        <a:rPr lang="tr-TR" sz="1600">
                          <a:effectLst/>
                          <a:latin typeface="Calibri" panose="020F0502020204030204" pitchFamily="34" charset="0"/>
                          <a:ea typeface="Times New Roman" panose="02020603050405020304" pitchFamily="18" charset="0"/>
                          <a:cs typeface="Times New Roman" panose="02020603050405020304" pitchFamily="18" charset="0"/>
                        </a:rPr>
                        <a:t>5</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p>
                      <a:pPr marL="19685" indent="-269875" algn="l">
                        <a:spcBef>
                          <a:spcPts val="1200"/>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Eğitim programı amaçlarının tanımlanmasında iç ve dış paydaşların katılım durumu.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200"/>
                        </a:spcBef>
                        <a:spcAft>
                          <a:spcPts val="0"/>
                        </a:spcAft>
                        <a:tabLst>
                          <a:tab pos="450215" algn="l"/>
                        </a:tabLst>
                      </a:pPr>
                      <a:r>
                        <a:rPr lang="tr-TR" sz="1600">
                          <a:effectLst/>
                          <a:latin typeface="Calibri" panose="020F0502020204030204" pitchFamily="34" charset="0"/>
                          <a:ea typeface="Times New Roman" panose="02020603050405020304" pitchFamily="18" charset="0"/>
                          <a:cs typeface="Times New Roman" panose="02020603050405020304" pitchFamily="18" charset="0"/>
                        </a:rPr>
                        <a:t>İç ve dış paydaşların katılım durumunu gösterir bir ifade ve kanıt görülmemiştir.</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67654512"/>
                  </a:ext>
                </a:extLst>
              </a:tr>
              <a:tr h="925301">
                <a:tc>
                  <a:txBody>
                    <a:bodyPr/>
                    <a:lstStyle/>
                    <a:p>
                      <a:pPr marL="269875" indent="-269875" algn="just">
                        <a:spcBef>
                          <a:spcPts val="1200"/>
                        </a:spcBef>
                        <a:spcAft>
                          <a:spcPts val="0"/>
                        </a:spcAft>
                      </a:pPr>
                      <a:r>
                        <a:rPr lang="tr-TR" sz="1600" b="1">
                          <a:effectLst/>
                          <a:latin typeface="Calibri" panose="020F0502020204030204" pitchFamily="34" charset="0"/>
                          <a:ea typeface="Times New Roman" panose="02020603050405020304" pitchFamily="18" charset="0"/>
                          <a:cs typeface="Times New Roman" panose="02020603050405020304" pitchFamily="18" charset="0"/>
                        </a:rPr>
                        <a:t>1.2. </a:t>
                      </a:r>
                      <a:r>
                        <a:rPr lang="tr-TR" sz="1600">
                          <a:effectLst/>
                          <a:latin typeface="Calibri" panose="020F0502020204030204" pitchFamily="34" charset="0"/>
                          <a:ea typeface="Times New Roman" panose="02020603050405020304" pitchFamily="18" charset="0"/>
                          <a:cs typeface="Times New Roman" panose="02020603050405020304" pitchFamily="18" charset="0"/>
                        </a:rPr>
                        <a:t>Eğitim programı amaçları, kolayca erişilebilecek şekilde yayımlanmış olmalıdır.</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p>
                      <a:pPr marL="269875" indent="-269875" algn="l">
                        <a:spcBef>
                          <a:spcPts val="1200"/>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69875" indent="-269875" algn="just">
                        <a:spcBef>
                          <a:spcPts val="1200"/>
                        </a:spcBef>
                        <a:spcAft>
                          <a:spcPts val="0"/>
                        </a:spcAft>
                      </a:pPr>
                      <a:r>
                        <a:rPr lang="en-US" sz="1600">
                          <a:effectLst/>
                          <a:latin typeface="MS Gothic" panose="020B0609070205080204" pitchFamily="49" charset="-128"/>
                          <a:ea typeface="Times New Roman" panose="02020603050405020304" pitchFamily="18" charset="0"/>
                          <a:cs typeface="Times New Roman" panose="02020603050405020304" pitchFamily="18" charset="0"/>
                        </a:rPr>
                        <a:t>☐</a:t>
                      </a:r>
                      <a:r>
                        <a:rPr lang="en-US" sz="1600">
                          <a:effectLst/>
                          <a:latin typeface="Calibri" panose="020F0502020204030204" pitchFamily="34" charset="0"/>
                          <a:ea typeface="Times New Roman" panose="02020603050405020304" pitchFamily="18" charset="0"/>
                          <a:cs typeface="Times New Roman" panose="02020603050405020304" pitchFamily="18" charset="0"/>
                        </a:rPr>
                        <a:t> </a:t>
                      </a:r>
                      <a:r>
                        <a:rPr lang="tr-TR" sz="1600">
                          <a:effectLst/>
                          <a:latin typeface="Calibri" panose="020F0502020204030204" pitchFamily="34" charset="0"/>
                          <a:ea typeface="Times New Roman" panose="02020603050405020304" pitchFamily="18" charset="0"/>
                          <a:cs typeface="Times New Roman" panose="02020603050405020304" pitchFamily="18" charset="0"/>
                        </a:rPr>
                        <a:t>1     </a:t>
                      </a:r>
                      <a:r>
                        <a:rPr lang="en-US" sz="1600">
                          <a:effectLst/>
                          <a:latin typeface="MS Gothic" panose="020B0609070205080204" pitchFamily="49" charset="-128"/>
                          <a:ea typeface="Times New Roman" panose="02020603050405020304" pitchFamily="18" charset="0"/>
                          <a:cs typeface="Times New Roman" panose="02020603050405020304" pitchFamily="18" charset="0"/>
                        </a:rPr>
                        <a:t>☐</a:t>
                      </a:r>
                      <a:r>
                        <a:rPr lang="en-US" sz="1600">
                          <a:effectLst/>
                          <a:latin typeface="Calibri" panose="020F0502020204030204" pitchFamily="34" charset="0"/>
                          <a:ea typeface="Times New Roman" panose="02020603050405020304" pitchFamily="18" charset="0"/>
                          <a:cs typeface="Times New Roman" panose="02020603050405020304" pitchFamily="18" charset="0"/>
                        </a:rPr>
                        <a:t> </a:t>
                      </a:r>
                      <a:r>
                        <a:rPr lang="tr-TR" sz="1600">
                          <a:effectLst/>
                          <a:latin typeface="Calibri" panose="020F0502020204030204" pitchFamily="34" charset="0"/>
                          <a:ea typeface="Times New Roman" panose="02020603050405020304" pitchFamily="18" charset="0"/>
                          <a:cs typeface="Times New Roman" panose="02020603050405020304" pitchFamily="18" charset="0"/>
                        </a:rPr>
                        <a:t>2    </a:t>
                      </a:r>
                      <a:r>
                        <a:rPr lang="en-US" sz="1600">
                          <a:effectLst/>
                          <a:latin typeface="MS Gothic" panose="020B0609070205080204" pitchFamily="49" charset="-128"/>
                          <a:ea typeface="Times New Roman" panose="02020603050405020304" pitchFamily="18" charset="0"/>
                          <a:cs typeface="Times New Roman" panose="02020603050405020304" pitchFamily="18" charset="0"/>
                        </a:rPr>
                        <a:t>☐</a:t>
                      </a:r>
                      <a:r>
                        <a:rPr lang="en-US" sz="1600">
                          <a:effectLst/>
                          <a:latin typeface="Calibri" panose="020F0502020204030204" pitchFamily="34" charset="0"/>
                          <a:ea typeface="Times New Roman" panose="02020603050405020304" pitchFamily="18" charset="0"/>
                          <a:cs typeface="Times New Roman" panose="02020603050405020304" pitchFamily="18" charset="0"/>
                        </a:rPr>
                        <a:t> </a:t>
                      </a:r>
                      <a:r>
                        <a:rPr lang="tr-TR" sz="1600">
                          <a:effectLst/>
                          <a:latin typeface="Calibri" panose="020F0502020204030204" pitchFamily="34" charset="0"/>
                          <a:ea typeface="Times New Roman" panose="02020603050405020304" pitchFamily="18" charset="0"/>
                          <a:cs typeface="Times New Roman" panose="02020603050405020304" pitchFamily="18" charset="0"/>
                        </a:rPr>
                        <a:t>3     </a:t>
                      </a:r>
                      <a:r>
                        <a:rPr lang="en-US" sz="1600">
                          <a:effectLst/>
                          <a:latin typeface="MS Gothic" panose="020B0609070205080204" pitchFamily="49" charset="-128"/>
                          <a:ea typeface="Times New Roman" panose="02020603050405020304" pitchFamily="18" charset="0"/>
                          <a:cs typeface="Times New Roman" panose="02020603050405020304" pitchFamily="18" charset="0"/>
                        </a:rPr>
                        <a:t>☐</a:t>
                      </a:r>
                      <a:r>
                        <a:rPr lang="en-US" sz="1600">
                          <a:effectLst/>
                          <a:latin typeface="Calibri" panose="020F0502020204030204" pitchFamily="34" charset="0"/>
                          <a:ea typeface="Times New Roman" panose="02020603050405020304" pitchFamily="18" charset="0"/>
                          <a:cs typeface="Times New Roman" panose="02020603050405020304" pitchFamily="18" charset="0"/>
                        </a:rPr>
                        <a:t> </a:t>
                      </a:r>
                      <a:r>
                        <a:rPr lang="tr-TR" sz="1600">
                          <a:effectLst/>
                          <a:latin typeface="Calibri" panose="020F0502020204030204" pitchFamily="34" charset="0"/>
                          <a:ea typeface="Times New Roman" panose="02020603050405020304" pitchFamily="18" charset="0"/>
                          <a:cs typeface="Times New Roman" panose="02020603050405020304" pitchFamily="18" charset="0"/>
                        </a:rPr>
                        <a:t>4     </a:t>
                      </a:r>
                      <a:r>
                        <a:rPr lang="en-US" sz="1600">
                          <a:effectLst/>
                          <a:highlight>
                            <a:srgbClr val="FFFF00"/>
                          </a:highlight>
                          <a:latin typeface="MS Gothic" panose="020B0609070205080204" pitchFamily="49" charset="-128"/>
                          <a:ea typeface="Times New Roman" panose="02020603050405020304" pitchFamily="18" charset="0"/>
                          <a:cs typeface="Times New Roman" panose="02020603050405020304" pitchFamily="18" charset="0"/>
                        </a:rPr>
                        <a:t>☐</a:t>
                      </a:r>
                      <a:r>
                        <a:rPr lang="en-US" sz="1600">
                          <a:effectLst/>
                          <a:latin typeface="Calibri" panose="020F0502020204030204" pitchFamily="34" charset="0"/>
                          <a:ea typeface="Times New Roman" panose="02020603050405020304" pitchFamily="18" charset="0"/>
                          <a:cs typeface="Times New Roman" panose="02020603050405020304" pitchFamily="18" charset="0"/>
                        </a:rPr>
                        <a:t> </a:t>
                      </a:r>
                      <a:r>
                        <a:rPr lang="tr-TR" sz="1600">
                          <a:effectLst/>
                          <a:latin typeface="Calibri" panose="020F0502020204030204" pitchFamily="34" charset="0"/>
                          <a:ea typeface="Times New Roman" panose="02020603050405020304" pitchFamily="18" charset="0"/>
                          <a:cs typeface="Times New Roman" panose="02020603050405020304" pitchFamily="18" charset="0"/>
                        </a:rPr>
                        <a:t>5</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p>
                      <a:pPr marL="17145" indent="-269875" algn="l">
                        <a:spcBef>
                          <a:spcPts val="1200"/>
                        </a:spcBef>
                        <a:spcAft>
                          <a:spcPts val="0"/>
                        </a:spcAft>
                      </a:pPr>
                      <a:r>
                        <a:rPr lang="tr-TR" sz="1600">
                          <a:effectLst/>
                          <a:latin typeface="Calibri" panose="020F0502020204030204" pitchFamily="34" charset="0"/>
                          <a:ea typeface="Times New Roman" panose="02020603050405020304" pitchFamily="18" charset="0"/>
                          <a:cs typeface="Times New Roman" panose="02020603050405020304" pitchFamily="18" charset="0"/>
                        </a:rPr>
                        <a:t>Eğitim programı amaçlarına erişme durumu. </a:t>
                      </a:r>
                      <a:endParaRPr lang="tr-TR"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1200"/>
                        </a:spcBef>
                        <a:spcAft>
                          <a:spcPts val="0"/>
                        </a:spcAft>
                        <a:tabLst>
                          <a:tab pos="450215" algn="l"/>
                        </a:tabLst>
                      </a:pPr>
                      <a:r>
                        <a:rPr lang="tr-TR" sz="1600" dirty="0">
                          <a:effectLst/>
                          <a:latin typeface="Calibri" panose="020F0502020204030204" pitchFamily="34" charset="0"/>
                          <a:ea typeface="Times New Roman" panose="02020603050405020304" pitchFamily="18" charset="0"/>
                          <a:cs typeface="Times New Roman" panose="02020603050405020304" pitchFamily="18" charset="0"/>
                        </a:rPr>
                        <a:t>Web sayfasından erişilebilirdir.</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518578"/>
                  </a:ext>
                </a:extLst>
              </a:tr>
            </a:tbl>
          </a:graphicData>
        </a:graphic>
      </p:graphicFrame>
    </p:spTree>
    <p:extLst>
      <p:ext uri="{BB962C8B-B14F-4D97-AF65-F5344CB8AC3E}">
        <p14:creationId xmlns:p14="http://schemas.microsoft.com/office/powerpoint/2010/main" val="2733653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427</TotalTime>
  <Words>6353</Words>
  <Application>Microsoft Office PowerPoint</Application>
  <PresentationFormat>Geniş ekran</PresentationFormat>
  <Paragraphs>1664</Paragraphs>
  <Slides>61</Slides>
  <Notes>0</Notes>
  <HiddenSlides>0</HiddenSlides>
  <MMClips>0</MMClips>
  <ScaleCrop>false</ScaleCrop>
  <HeadingPairs>
    <vt:vector size="6" baseType="variant">
      <vt:variant>
        <vt:lpstr>Kullanılan Yazı Tipleri</vt:lpstr>
      </vt:variant>
      <vt:variant>
        <vt:i4>11</vt:i4>
      </vt:variant>
      <vt:variant>
        <vt:lpstr>Tema</vt:lpstr>
      </vt:variant>
      <vt:variant>
        <vt:i4>1</vt:i4>
      </vt:variant>
      <vt:variant>
        <vt:lpstr>Slayt Başlıkları</vt:lpstr>
      </vt:variant>
      <vt:variant>
        <vt:i4>61</vt:i4>
      </vt:variant>
    </vt:vector>
  </HeadingPairs>
  <TitlesOfParts>
    <vt:vector size="73" baseType="lpstr">
      <vt:lpstr>MS Gothic</vt:lpstr>
      <vt:lpstr>Aptos</vt:lpstr>
      <vt:lpstr>Arial</vt:lpstr>
      <vt:lpstr>Arial Unicode MS</vt:lpstr>
      <vt:lpstr>Bahnschrift</vt:lpstr>
      <vt:lpstr>Calibri</vt:lpstr>
      <vt:lpstr>Calibri Light</vt:lpstr>
      <vt:lpstr>Century Gothic</vt:lpstr>
      <vt:lpstr>Google Sans Text</vt:lpstr>
      <vt:lpstr>MS Mincho</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yüksel</dc:creator>
  <cp:lastModifiedBy>yüksel</cp:lastModifiedBy>
  <cp:revision>73</cp:revision>
  <dcterms:created xsi:type="dcterms:W3CDTF">2023-04-01T13:35:07Z</dcterms:created>
  <dcterms:modified xsi:type="dcterms:W3CDTF">2026-02-23T19:12:26Z</dcterms:modified>
</cp:coreProperties>
</file>