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Calibri (MS)" panose="020B0604020202020204" charset="0"/>
      <p:regular r:id="rId16"/>
    </p:embeddedFont>
    <p:embeddedFont>
      <p:font typeface="Calibri (MS) Bold" panose="020B0604020202020204" charset="0"/>
      <p:regular r:id="rId17"/>
    </p:embeddedFont>
    <p:embeddedFont>
      <p:font typeface="Calibri (MS) Italics" panose="020B0604020202020204" charset="0"/>
      <p:regular r:id="rId18"/>
    </p:embeddedFont>
    <p:embeddedFont>
      <p:font typeface="Cambria Bold" panose="02040803050406030204" pitchFamily="18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03.07.2026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38960" y="-2194560"/>
            <a:ext cx="6309360" cy="6309360"/>
            <a:chOff x="0" y="0"/>
            <a:chExt cx="8412480" cy="84124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12480" cy="8412480"/>
            </a:xfrm>
            <a:custGeom>
              <a:avLst/>
              <a:gdLst/>
              <a:ahLst/>
              <a:cxnLst/>
              <a:rect l="l" t="t" r="r" b="b"/>
              <a:pathLst>
                <a:path w="8412480" h="8412480">
                  <a:moveTo>
                    <a:pt x="0" y="4206240"/>
                  </a:moveTo>
                  <a:cubicBezTo>
                    <a:pt x="0" y="1883156"/>
                    <a:pt x="1883156" y="0"/>
                    <a:pt x="4206240" y="0"/>
                  </a:cubicBezTo>
                  <a:cubicBezTo>
                    <a:pt x="6529325" y="0"/>
                    <a:pt x="8412480" y="1883156"/>
                    <a:pt x="8412480" y="4206240"/>
                  </a:cubicBezTo>
                  <a:cubicBezTo>
                    <a:pt x="8412480" y="6529325"/>
                    <a:pt x="6529324" y="8412480"/>
                    <a:pt x="4206240" y="8412480"/>
                  </a:cubicBezTo>
                  <a:cubicBezTo>
                    <a:pt x="1883156" y="8412480"/>
                    <a:pt x="0" y="6529324"/>
                    <a:pt x="0" y="4206240"/>
                  </a:cubicBezTo>
                  <a:close/>
                </a:path>
              </a:pathLst>
            </a:custGeom>
            <a:solidFill>
              <a:srgbClr val="065A82">
                <a:alpha val="20000"/>
              </a:srgbClr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1920240" y="7132320"/>
            <a:ext cx="5212080" cy="5212080"/>
            <a:chOff x="0" y="0"/>
            <a:chExt cx="6949440" cy="69494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949440" cy="6949440"/>
            </a:xfrm>
            <a:custGeom>
              <a:avLst/>
              <a:gdLst/>
              <a:ahLst/>
              <a:cxnLst/>
              <a:rect l="l" t="t" r="r" b="b"/>
              <a:pathLst>
                <a:path w="6949440" h="6949440">
                  <a:moveTo>
                    <a:pt x="0" y="3474720"/>
                  </a:moveTo>
                  <a:cubicBezTo>
                    <a:pt x="0" y="1555623"/>
                    <a:pt x="1555623" y="0"/>
                    <a:pt x="3474720" y="0"/>
                  </a:cubicBezTo>
                  <a:cubicBezTo>
                    <a:pt x="5393817" y="0"/>
                    <a:pt x="6949440" y="1555623"/>
                    <a:pt x="6949440" y="3474720"/>
                  </a:cubicBezTo>
                  <a:cubicBezTo>
                    <a:pt x="6949440" y="5393817"/>
                    <a:pt x="5393817" y="6949440"/>
                    <a:pt x="3474720" y="6949440"/>
                  </a:cubicBezTo>
                  <a:cubicBezTo>
                    <a:pt x="1555623" y="6949440"/>
                    <a:pt x="0" y="5393817"/>
                    <a:pt x="0" y="3474720"/>
                  </a:cubicBezTo>
                  <a:close/>
                </a:path>
              </a:pathLst>
            </a:custGeom>
            <a:solidFill>
              <a:srgbClr val="1C7293">
                <a:alpha val="15686"/>
              </a:srgbClr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34440" y="2948940"/>
            <a:ext cx="15087600" cy="617220"/>
            <a:chOff x="0" y="0"/>
            <a:chExt cx="20116800" cy="8229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116800" cy="822960"/>
            </a:xfrm>
            <a:custGeom>
              <a:avLst/>
              <a:gdLst/>
              <a:ahLst/>
              <a:cxnLst/>
              <a:rect l="l" t="t" r="r" b="b"/>
              <a:pathLst>
                <a:path w="20116800" h="822960">
                  <a:moveTo>
                    <a:pt x="0" y="0"/>
                  </a:moveTo>
                  <a:lnTo>
                    <a:pt x="20116800" y="0"/>
                  </a:lnTo>
                  <a:lnTo>
                    <a:pt x="20116800" y="822960"/>
                  </a:lnTo>
                  <a:lnTo>
                    <a:pt x="0" y="8229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426300" b="-426300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20116800" cy="88011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700"/>
                </a:lnSpc>
              </a:pPr>
              <a:r>
                <a:rPr lang="en-US" sz="2250" b="1" spc="450">
                  <a:solidFill>
                    <a:srgbClr val="E8A33D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TOROS ÜNİVERSİTESİ  •  HEMŞİRELİK BÖLÜMÜ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65860" y="3634740"/>
            <a:ext cx="15910560" cy="2331720"/>
            <a:chOff x="0" y="0"/>
            <a:chExt cx="21214080" cy="310896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214080" cy="3108960"/>
            </a:xfrm>
            <a:custGeom>
              <a:avLst/>
              <a:gdLst/>
              <a:ahLst/>
              <a:cxnLst/>
              <a:rect l="l" t="t" r="r" b="b"/>
              <a:pathLst>
                <a:path w="21214080" h="3108960">
                  <a:moveTo>
                    <a:pt x="0" y="0"/>
                  </a:moveTo>
                  <a:lnTo>
                    <a:pt x="21214080" y="0"/>
                  </a:lnTo>
                  <a:lnTo>
                    <a:pt x="21214080" y="3108960"/>
                  </a:lnTo>
                  <a:lnTo>
                    <a:pt x="0" y="31089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82956" b="-82956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21214080" cy="311848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8280"/>
                </a:lnSpc>
              </a:pPr>
              <a:r>
                <a:rPr lang="en-US" sz="6900" b="1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Akran Yönderlik Programı Eğitimi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34440" y="5692140"/>
            <a:ext cx="13441680" cy="1097280"/>
            <a:chOff x="0" y="0"/>
            <a:chExt cx="17922240" cy="146304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922239" cy="1463040"/>
            </a:xfrm>
            <a:custGeom>
              <a:avLst/>
              <a:gdLst/>
              <a:ahLst/>
              <a:cxnLst/>
              <a:rect l="l" t="t" r="r" b="b"/>
              <a:pathLst>
                <a:path w="17922239" h="1463040">
                  <a:moveTo>
                    <a:pt x="0" y="0"/>
                  </a:moveTo>
                  <a:lnTo>
                    <a:pt x="17922239" y="0"/>
                  </a:lnTo>
                  <a:lnTo>
                    <a:pt x="17922239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88691" b="-188691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17922240" cy="15201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700"/>
                </a:lnSpc>
              </a:pPr>
              <a:r>
                <a:rPr lang="en-US" sz="2250" i="1">
                  <a:solidFill>
                    <a:srgbClr val="CADCFC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Yeni öğrencilere destek olmak, mesleki kimliği birlikte güçlendirmek için akran yönderlik yaklaşımı, ilkeleri ve uygulama süreci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34440" y="7338060"/>
            <a:ext cx="754380" cy="754380"/>
            <a:chOff x="0" y="0"/>
            <a:chExt cx="1005840" cy="100584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05840" cy="1005840"/>
            </a:xfrm>
            <a:custGeom>
              <a:avLst/>
              <a:gdLst/>
              <a:ahLst/>
              <a:cxnLst/>
              <a:rect l="l" t="t" r="r" b="b"/>
              <a:pathLst>
                <a:path w="1005840" h="1005840">
                  <a:moveTo>
                    <a:pt x="0" y="502920"/>
                  </a:moveTo>
                  <a:cubicBezTo>
                    <a:pt x="0" y="225171"/>
                    <a:pt x="225171" y="0"/>
                    <a:pt x="502920" y="0"/>
                  </a:cubicBezTo>
                  <a:cubicBezTo>
                    <a:pt x="780669" y="0"/>
                    <a:pt x="1005840" y="225171"/>
                    <a:pt x="1005840" y="502920"/>
                  </a:cubicBezTo>
                  <a:cubicBezTo>
                    <a:pt x="1005840" y="780669"/>
                    <a:pt x="780669" y="1005840"/>
                    <a:pt x="502920" y="1005840"/>
                  </a:cubicBezTo>
                  <a:cubicBezTo>
                    <a:pt x="225171" y="1005840"/>
                    <a:pt x="0" y="780669"/>
                    <a:pt x="0" y="502920"/>
                  </a:cubicBezTo>
                  <a:close/>
                </a:path>
              </a:pathLst>
            </a:custGeom>
            <a:solidFill>
              <a:srgbClr val="065A82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04176" y="7507796"/>
            <a:ext cx="414909" cy="414909"/>
            <a:chOff x="0" y="0"/>
            <a:chExt cx="553212" cy="553212"/>
          </a:xfrm>
        </p:grpSpPr>
        <p:sp>
          <p:nvSpPr>
            <p:cNvPr id="18" name="Freeform 18" descr="preencoded.png"/>
            <p:cNvSpPr/>
            <p:nvPr/>
          </p:nvSpPr>
          <p:spPr>
            <a:xfrm>
              <a:off x="0" y="0"/>
              <a:ext cx="553212" cy="553212"/>
            </a:xfrm>
            <a:custGeom>
              <a:avLst/>
              <a:gdLst/>
              <a:ahLst/>
              <a:cxnLst/>
              <a:rect l="l" t="t" r="r" b="b"/>
              <a:pathLst>
                <a:path w="553212" h="553212">
                  <a:moveTo>
                    <a:pt x="0" y="0"/>
                  </a:moveTo>
                  <a:lnTo>
                    <a:pt x="553212" y="0"/>
                  </a:lnTo>
                  <a:lnTo>
                    <a:pt x="553212" y="553212"/>
                  </a:lnTo>
                  <a:lnTo>
                    <a:pt x="0" y="5532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125980" y="7434072"/>
            <a:ext cx="2468880" cy="548640"/>
            <a:chOff x="0" y="0"/>
            <a:chExt cx="3291840" cy="73152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291840" cy="731520"/>
            </a:xfrm>
            <a:custGeom>
              <a:avLst/>
              <a:gdLst/>
              <a:ahLst/>
              <a:cxnLst/>
              <a:rect l="l" t="t" r="r" b="b"/>
              <a:pathLst>
                <a:path w="3291840" h="731520">
                  <a:moveTo>
                    <a:pt x="0" y="0"/>
                  </a:moveTo>
                  <a:lnTo>
                    <a:pt x="3291840" y="0"/>
                  </a:lnTo>
                  <a:lnTo>
                    <a:pt x="329184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7682" b="-37682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291840" cy="7696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50"/>
                </a:lnSpc>
              </a:pPr>
              <a:r>
                <a:rPr lang="en-US" sz="1875">
                  <a:solidFill>
                    <a:srgbClr val="CADCFC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Rehberlik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663440" y="7338060"/>
            <a:ext cx="754380" cy="754380"/>
            <a:chOff x="0" y="0"/>
            <a:chExt cx="1005840" cy="100584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05840" cy="1005840"/>
            </a:xfrm>
            <a:custGeom>
              <a:avLst/>
              <a:gdLst/>
              <a:ahLst/>
              <a:cxnLst/>
              <a:rect l="l" t="t" r="r" b="b"/>
              <a:pathLst>
                <a:path w="1005840" h="1005840">
                  <a:moveTo>
                    <a:pt x="0" y="502920"/>
                  </a:moveTo>
                  <a:cubicBezTo>
                    <a:pt x="0" y="225171"/>
                    <a:pt x="225171" y="0"/>
                    <a:pt x="502920" y="0"/>
                  </a:cubicBezTo>
                  <a:cubicBezTo>
                    <a:pt x="780669" y="0"/>
                    <a:pt x="1005840" y="225171"/>
                    <a:pt x="1005840" y="502920"/>
                  </a:cubicBezTo>
                  <a:cubicBezTo>
                    <a:pt x="1005840" y="780669"/>
                    <a:pt x="780669" y="1005840"/>
                    <a:pt x="502920" y="1005840"/>
                  </a:cubicBezTo>
                  <a:cubicBezTo>
                    <a:pt x="225171" y="1005840"/>
                    <a:pt x="0" y="780669"/>
                    <a:pt x="0" y="502920"/>
                  </a:cubicBezTo>
                  <a:close/>
                </a:path>
              </a:pathLst>
            </a:custGeom>
            <a:solidFill>
              <a:srgbClr val="065A82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4833176" y="7507796"/>
            <a:ext cx="414909" cy="414909"/>
            <a:chOff x="0" y="0"/>
            <a:chExt cx="553212" cy="553212"/>
          </a:xfrm>
        </p:grpSpPr>
        <p:sp>
          <p:nvSpPr>
            <p:cNvPr id="25" name="Freeform 25" descr="preencoded.png"/>
            <p:cNvSpPr/>
            <p:nvPr/>
          </p:nvSpPr>
          <p:spPr>
            <a:xfrm>
              <a:off x="0" y="0"/>
              <a:ext cx="553212" cy="553212"/>
            </a:xfrm>
            <a:custGeom>
              <a:avLst/>
              <a:gdLst/>
              <a:ahLst/>
              <a:cxnLst/>
              <a:rect l="l" t="t" r="r" b="b"/>
              <a:pathLst>
                <a:path w="553212" h="553212">
                  <a:moveTo>
                    <a:pt x="0" y="0"/>
                  </a:moveTo>
                  <a:lnTo>
                    <a:pt x="553212" y="0"/>
                  </a:lnTo>
                  <a:lnTo>
                    <a:pt x="553212" y="553212"/>
                  </a:lnTo>
                  <a:lnTo>
                    <a:pt x="0" y="5532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554980" y="7434072"/>
            <a:ext cx="2468880" cy="548640"/>
            <a:chOff x="0" y="0"/>
            <a:chExt cx="3291840" cy="73152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91840" cy="731520"/>
            </a:xfrm>
            <a:custGeom>
              <a:avLst/>
              <a:gdLst/>
              <a:ahLst/>
              <a:cxnLst/>
              <a:rect l="l" t="t" r="r" b="b"/>
              <a:pathLst>
                <a:path w="3291840" h="731520">
                  <a:moveTo>
                    <a:pt x="0" y="0"/>
                  </a:moveTo>
                  <a:lnTo>
                    <a:pt x="3291840" y="0"/>
                  </a:lnTo>
                  <a:lnTo>
                    <a:pt x="329184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7682" b="-37682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3291840" cy="7696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50"/>
                </a:lnSpc>
              </a:pPr>
              <a:r>
                <a:rPr lang="en-US" sz="1875">
                  <a:solidFill>
                    <a:srgbClr val="CADCFC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Dayanışma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8092440" y="7338060"/>
            <a:ext cx="754380" cy="754380"/>
            <a:chOff x="0" y="0"/>
            <a:chExt cx="1005840" cy="100584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005840" cy="1005840"/>
            </a:xfrm>
            <a:custGeom>
              <a:avLst/>
              <a:gdLst/>
              <a:ahLst/>
              <a:cxnLst/>
              <a:rect l="l" t="t" r="r" b="b"/>
              <a:pathLst>
                <a:path w="1005840" h="1005840">
                  <a:moveTo>
                    <a:pt x="0" y="502920"/>
                  </a:moveTo>
                  <a:cubicBezTo>
                    <a:pt x="0" y="225171"/>
                    <a:pt x="225171" y="0"/>
                    <a:pt x="502920" y="0"/>
                  </a:cubicBezTo>
                  <a:cubicBezTo>
                    <a:pt x="780669" y="0"/>
                    <a:pt x="1005840" y="225171"/>
                    <a:pt x="1005840" y="502920"/>
                  </a:cubicBezTo>
                  <a:cubicBezTo>
                    <a:pt x="1005840" y="780669"/>
                    <a:pt x="780669" y="1005840"/>
                    <a:pt x="502920" y="1005840"/>
                  </a:cubicBezTo>
                  <a:cubicBezTo>
                    <a:pt x="225171" y="1005840"/>
                    <a:pt x="0" y="780669"/>
                    <a:pt x="0" y="502920"/>
                  </a:cubicBezTo>
                  <a:close/>
                </a:path>
              </a:pathLst>
            </a:custGeom>
            <a:solidFill>
              <a:srgbClr val="065A82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8262175" y="7507796"/>
            <a:ext cx="414909" cy="414909"/>
            <a:chOff x="0" y="0"/>
            <a:chExt cx="553212" cy="553212"/>
          </a:xfrm>
        </p:grpSpPr>
        <p:sp>
          <p:nvSpPr>
            <p:cNvPr id="32" name="Freeform 32" descr="preencoded.png"/>
            <p:cNvSpPr/>
            <p:nvPr/>
          </p:nvSpPr>
          <p:spPr>
            <a:xfrm>
              <a:off x="0" y="0"/>
              <a:ext cx="553212" cy="553212"/>
            </a:xfrm>
            <a:custGeom>
              <a:avLst/>
              <a:gdLst/>
              <a:ahLst/>
              <a:cxnLst/>
              <a:rect l="l" t="t" r="r" b="b"/>
              <a:pathLst>
                <a:path w="553212" h="553212">
                  <a:moveTo>
                    <a:pt x="0" y="0"/>
                  </a:moveTo>
                  <a:lnTo>
                    <a:pt x="553212" y="0"/>
                  </a:lnTo>
                  <a:lnTo>
                    <a:pt x="553212" y="553212"/>
                  </a:lnTo>
                  <a:lnTo>
                    <a:pt x="0" y="5532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8983980" y="7434072"/>
            <a:ext cx="2468880" cy="548640"/>
            <a:chOff x="0" y="0"/>
            <a:chExt cx="3291840" cy="73152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3291840" cy="731520"/>
            </a:xfrm>
            <a:custGeom>
              <a:avLst/>
              <a:gdLst/>
              <a:ahLst/>
              <a:cxnLst/>
              <a:rect l="l" t="t" r="r" b="b"/>
              <a:pathLst>
                <a:path w="3291840" h="731520">
                  <a:moveTo>
                    <a:pt x="0" y="0"/>
                  </a:moveTo>
                  <a:lnTo>
                    <a:pt x="3291840" y="0"/>
                  </a:lnTo>
                  <a:lnTo>
                    <a:pt x="329184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7682" b="-37682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3291840" cy="7696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50"/>
                </a:lnSpc>
              </a:pPr>
              <a:r>
                <a:rPr lang="en-US" sz="1875">
                  <a:solidFill>
                    <a:srgbClr val="CADCFC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Destek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685800" y="9710928"/>
            <a:ext cx="11658600" cy="411480"/>
            <a:chOff x="0" y="0"/>
            <a:chExt cx="15544800" cy="54864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5544800" cy="548640"/>
            </a:xfrm>
            <a:custGeom>
              <a:avLst/>
              <a:gdLst/>
              <a:ahLst/>
              <a:cxnLst/>
              <a:rect l="l" t="t" r="r" b="b"/>
              <a:pathLst>
                <a:path w="15544800" h="548640">
                  <a:moveTo>
                    <a:pt x="0" y="0"/>
                  </a:moveTo>
                  <a:lnTo>
                    <a:pt x="15544800" y="0"/>
                  </a:lnTo>
                  <a:lnTo>
                    <a:pt x="155448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02076" b="-502076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28575"/>
              <a:ext cx="15544800" cy="5772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530"/>
                </a:lnSpc>
              </a:pPr>
              <a:r>
                <a:rPr lang="en-US" sz="1275">
                  <a:solidFill>
                    <a:srgbClr val="9FB3C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TOROS ÜNİVERSİTESİ  •  HEMŞİRELİK BÖLÜMÜ  •  AKRAN YÖNDERLİK PROGRAMI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6911828" y="9710928"/>
            <a:ext cx="685800" cy="411480"/>
            <a:chOff x="0" y="0"/>
            <a:chExt cx="914400" cy="54864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914400" cy="548640"/>
            </a:xfrm>
            <a:custGeom>
              <a:avLst/>
              <a:gdLst/>
              <a:ahLst/>
              <a:cxnLst/>
              <a:rect l="l" t="t" r="r" b="b"/>
              <a:pathLst>
                <a:path w="914400" h="548640">
                  <a:moveTo>
                    <a:pt x="0" y="0"/>
                  </a:moveTo>
                  <a:lnTo>
                    <a:pt x="914400" y="0"/>
                  </a:lnTo>
                  <a:lnTo>
                    <a:pt x="9144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6982" r="-26982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28575"/>
              <a:ext cx="914400" cy="5772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530"/>
                </a:lnSpc>
              </a:pPr>
              <a:r>
                <a:rPr lang="en-US" sz="1275">
                  <a:solidFill>
                    <a:srgbClr val="9FB3C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2960" y="576072"/>
            <a:ext cx="13716000" cy="480060"/>
            <a:chOff x="0" y="0"/>
            <a:chExt cx="18288000" cy="6400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88000" cy="640080"/>
            </a:xfrm>
            <a:custGeom>
              <a:avLst/>
              <a:gdLst/>
              <a:ahLst/>
              <a:cxnLst/>
              <a:rect l="l" t="t" r="r" b="b"/>
              <a:pathLst>
                <a:path w="18288000" h="640080">
                  <a:moveTo>
                    <a:pt x="0" y="0"/>
                  </a:moveTo>
                  <a:lnTo>
                    <a:pt x="18288000" y="0"/>
                  </a:lnTo>
                  <a:lnTo>
                    <a:pt x="1828800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06715" b="-506715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8288000" cy="6781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50"/>
                </a:lnSpc>
              </a:pPr>
              <a:r>
                <a:rPr lang="en-US" sz="1875" b="1" spc="300">
                  <a:solidFill>
                    <a:srgbClr val="E8A33D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ETIK ÇERÇEVE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22960" y="987552"/>
            <a:ext cx="16184880" cy="1165860"/>
            <a:chOff x="0" y="0"/>
            <a:chExt cx="21579840" cy="15544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579839" cy="1554480"/>
            </a:xfrm>
            <a:custGeom>
              <a:avLst/>
              <a:gdLst/>
              <a:ahLst/>
              <a:cxnLst/>
              <a:rect l="l" t="t" r="r" b="b"/>
              <a:pathLst>
                <a:path w="21579839" h="1554480">
                  <a:moveTo>
                    <a:pt x="0" y="0"/>
                  </a:moveTo>
                  <a:lnTo>
                    <a:pt x="21579839" y="0"/>
                  </a:lnTo>
                  <a:lnTo>
                    <a:pt x="21579839" y="1554480"/>
                  </a:lnTo>
                  <a:lnTo>
                    <a:pt x="0" y="15544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20498" b="-220498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21579840" cy="15735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400"/>
                </a:lnSpc>
              </a:pPr>
              <a:r>
                <a:rPr lang="en-US" sz="4500" b="1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Etik İlkeler ve Gizlilik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22960" y="2811780"/>
            <a:ext cx="5143500" cy="3497580"/>
            <a:chOff x="0" y="0"/>
            <a:chExt cx="6858000" cy="46634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858000" cy="4663440"/>
            </a:xfrm>
            <a:custGeom>
              <a:avLst/>
              <a:gdLst/>
              <a:ahLst/>
              <a:cxnLst/>
              <a:rect l="l" t="t" r="r" b="b"/>
              <a:pathLst>
                <a:path w="6858000" h="4663440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6711696" y="0"/>
                  </a:lnTo>
                  <a:cubicBezTo>
                    <a:pt x="6792468" y="0"/>
                    <a:pt x="6858000" y="65532"/>
                    <a:pt x="6858000" y="146304"/>
                  </a:cubicBezTo>
                  <a:lnTo>
                    <a:pt x="6858000" y="4517136"/>
                  </a:lnTo>
                  <a:cubicBezTo>
                    <a:pt x="6858000" y="4597908"/>
                    <a:pt x="6792468" y="4663440"/>
                    <a:pt x="6711696" y="4663440"/>
                  </a:cubicBezTo>
                  <a:lnTo>
                    <a:pt x="146304" y="4663440"/>
                  </a:lnTo>
                  <a:cubicBezTo>
                    <a:pt x="65532" y="4663440"/>
                    <a:pt x="0" y="4597908"/>
                    <a:pt x="0" y="4517136"/>
                  </a:cubicBezTo>
                  <a:close/>
                </a:path>
              </a:pathLst>
            </a:custGeom>
            <a:solidFill>
              <a:srgbClr val="065A82">
                <a:alpha val="56078"/>
              </a:srgbClr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07008" y="3195828"/>
            <a:ext cx="891540" cy="891540"/>
            <a:chOff x="0" y="0"/>
            <a:chExt cx="1188720" cy="118872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88720" cy="1188720"/>
            </a:xfrm>
            <a:custGeom>
              <a:avLst/>
              <a:gdLst/>
              <a:ahLst/>
              <a:cxnLst/>
              <a:rect l="l" t="t" r="r" b="b"/>
              <a:pathLst>
                <a:path w="1188720" h="1188720">
                  <a:moveTo>
                    <a:pt x="0" y="594360"/>
                  </a:moveTo>
                  <a:cubicBezTo>
                    <a:pt x="0" y="266065"/>
                    <a:pt x="266065" y="0"/>
                    <a:pt x="594360" y="0"/>
                  </a:cubicBezTo>
                  <a:cubicBezTo>
                    <a:pt x="922655" y="0"/>
                    <a:pt x="1188720" y="266065"/>
                    <a:pt x="1188720" y="594360"/>
                  </a:cubicBezTo>
                  <a:cubicBezTo>
                    <a:pt x="1188720" y="922655"/>
                    <a:pt x="922655" y="1188720"/>
                    <a:pt x="594360" y="1188720"/>
                  </a:cubicBezTo>
                  <a:cubicBezTo>
                    <a:pt x="266065" y="1188720"/>
                    <a:pt x="0" y="922655"/>
                    <a:pt x="0" y="594360"/>
                  </a:cubicBezTo>
                  <a:close/>
                </a:path>
              </a:pathLst>
            </a:custGeom>
            <a:solidFill>
              <a:srgbClr val="1C7293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07604" y="3396424"/>
            <a:ext cx="490347" cy="490347"/>
            <a:chOff x="0" y="0"/>
            <a:chExt cx="653796" cy="653796"/>
          </a:xfrm>
        </p:grpSpPr>
        <p:sp>
          <p:nvSpPr>
            <p:cNvPr id="13" name="Freeform 13" descr="preencoded.png"/>
            <p:cNvSpPr/>
            <p:nvPr/>
          </p:nvSpPr>
          <p:spPr>
            <a:xfrm>
              <a:off x="0" y="0"/>
              <a:ext cx="653796" cy="653796"/>
            </a:xfrm>
            <a:custGeom>
              <a:avLst/>
              <a:gdLst/>
              <a:ahLst/>
              <a:cxnLst/>
              <a:rect l="l" t="t" r="r" b="b"/>
              <a:pathLst>
                <a:path w="653796" h="653796">
                  <a:moveTo>
                    <a:pt x="0" y="0"/>
                  </a:moveTo>
                  <a:lnTo>
                    <a:pt x="653796" y="0"/>
                  </a:lnTo>
                  <a:lnTo>
                    <a:pt x="653796" y="653796"/>
                  </a:lnTo>
                  <a:lnTo>
                    <a:pt x="0" y="653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07008" y="4251960"/>
            <a:ext cx="4389120" cy="891540"/>
            <a:chOff x="0" y="0"/>
            <a:chExt cx="5852160" cy="118872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852160" cy="1188720"/>
            </a:xfrm>
            <a:custGeom>
              <a:avLst/>
              <a:gdLst/>
              <a:ahLst/>
              <a:cxnLst/>
              <a:rect l="l" t="t" r="r" b="b"/>
              <a:pathLst>
                <a:path w="5852160" h="1188720">
                  <a:moveTo>
                    <a:pt x="0" y="0"/>
                  </a:moveTo>
                  <a:lnTo>
                    <a:pt x="5852160" y="0"/>
                  </a:lnTo>
                  <a:lnTo>
                    <a:pt x="5852160" y="1188720"/>
                  </a:lnTo>
                  <a:lnTo>
                    <a:pt x="0" y="11887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45926" b="-45926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5852160" cy="124587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73"/>
                </a:lnSpc>
              </a:pPr>
              <a:r>
                <a:rPr lang="en-US" sz="2025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Gizlilik İlkesine Bağlılık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07008" y="5033772"/>
            <a:ext cx="4389120" cy="1165860"/>
            <a:chOff x="0" y="0"/>
            <a:chExt cx="5852160" cy="15544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852160" cy="1554480"/>
            </a:xfrm>
            <a:custGeom>
              <a:avLst/>
              <a:gdLst/>
              <a:ahLst/>
              <a:cxnLst/>
              <a:rect l="l" t="t" r="r" b="b"/>
              <a:pathLst>
                <a:path w="5852160" h="1554480">
                  <a:moveTo>
                    <a:pt x="0" y="0"/>
                  </a:moveTo>
                  <a:lnTo>
                    <a:pt x="5852160" y="0"/>
                  </a:lnTo>
                  <a:lnTo>
                    <a:pt x="5852160" y="1554480"/>
                  </a:lnTo>
                  <a:lnTo>
                    <a:pt x="0" y="15544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3355" b="-23355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5852160" cy="15925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079"/>
                </a:lnSpc>
              </a:pPr>
              <a:r>
                <a:rPr lang="en-US" sz="1575">
                  <a:solidFill>
                    <a:srgbClr val="C6D6E4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Görüşmelerde paylaşılan bilgiler üçüncü kişilerle paylaşılmaz.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377940" y="2811780"/>
            <a:ext cx="5143500" cy="3497580"/>
            <a:chOff x="0" y="0"/>
            <a:chExt cx="6858000" cy="466344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858000" cy="4663440"/>
            </a:xfrm>
            <a:custGeom>
              <a:avLst/>
              <a:gdLst/>
              <a:ahLst/>
              <a:cxnLst/>
              <a:rect l="l" t="t" r="r" b="b"/>
              <a:pathLst>
                <a:path w="6858000" h="4663440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6711696" y="0"/>
                  </a:lnTo>
                  <a:cubicBezTo>
                    <a:pt x="6792468" y="0"/>
                    <a:pt x="6858000" y="65532"/>
                    <a:pt x="6858000" y="146304"/>
                  </a:cubicBezTo>
                  <a:lnTo>
                    <a:pt x="6858000" y="4517136"/>
                  </a:lnTo>
                  <a:cubicBezTo>
                    <a:pt x="6858000" y="4597908"/>
                    <a:pt x="6792468" y="4663440"/>
                    <a:pt x="6711696" y="4663440"/>
                  </a:cubicBezTo>
                  <a:lnTo>
                    <a:pt x="146304" y="4663440"/>
                  </a:lnTo>
                  <a:cubicBezTo>
                    <a:pt x="65532" y="4663440"/>
                    <a:pt x="0" y="4597908"/>
                    <a:pt x="0" y="4517136"/>
                  </a:cubicBezTo>
                  <a:close/>
                </a:path>
              </a:pathLst>
            </a:custGeom>
            <a:solidFill>
              <a:srgbClr val="065A82">
                <a:alpha val="56078"/>
              </a:srgbClr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6761988" y="3195828"/>
            <a:ext cx="891540" cy="891540"/>
            <a:chOff x="0" y="0"/>
            <a:chExt cx="1188720" cy="118872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188720" cy="1188720"/>
            </a:xfrm>
            <a:custGeom>
              <a:avLst/>
              <a:gdLst/>
              <a:ahLst/>
              <a:cxnLst/>
              <a:rect l="l" t="t" r="r" b="b"/>
              <a:pathLst>
                <a:path w="1188720" h="1188720">
                  <a:moveTo>
                    <a:pt x="0" y="594360"/>
                  </a:moveTo>
                  <a:cubicBezTo>
                    <a:pt x="0" y="266065"/>
                    <a:pt x="266065" y="0"/>
                    <a:pt x="594360" y="0"/>
                  </a:cubicBezTo>
                  <a:cubicBezTo>
                    <a:pt x="922655" y="0"/>
                    <a:pt x="1188720" y="266065"/>
                    <a:pt x="1188720" y="594360"/>
                  </a:cubicBezTo>
                  <a:cubicBezTo>
                    <a:pt x="1188720" y="922655"/>
                    <a:pt x="922655" y="1188720"/>
                    <a:pt x="594360" y="1188720"/>
                  </a:cubicBezTo>
                  <a:cubicBezTo>
                    <a:pt x="266065" y="1188720"/>
                    <a:pt x="0" y="922655"/>
                    <a:pt x="0" y="594360"/>
                  </a:cubicBezTo>
                  <a:close/>
                </a:path>
              </a:pathLst>
            </a:custGeom>
            <a:solidFill>
              <a:srgbClr val="1C7293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6962584" y="3396424"/>
            <a:ext cx="490347" cy="490347"/>
            <a:chOff x="0" y="0"/>
            <a:chExt cx="653796" cy="653796"/>
          </a:xfrm>
        </p:grpSpPr>
        <p:sp>
          <p:nvSpPr>
            <p:cNvPr id="25" name="Freeform 25" descr="preencoded.png"/>
            <p:cNvSpPr/>
            <p:nvPr/>
          </p:nvSpPr>
          <p:spPr>
            <a:xfrm>
              <a:off x="0" y="0"/>
              <a:ext cx="653796" cy="653796"/>
            </a:xfrm>
            <a:custGeom>
              <a:avLst/>
              <a:gdLst/>
              <a:ahLst/>
              <a:cxnLst/>
              <a:rect l="l" t="t" r="r" b="b"/>
              <a:pathLst>
                <a:path w="653796" h="653796">
                  <a:moveTo>
                    <a:pt x="0" y="0"/>
                  </a:moveTo>
                  <a:lnTo>
                    <a:pt x="653796" y="0"/>
                  </a:lnTo>
                  <a:lnTo>
                    <a:pt x="653796" y="653796"/>
                  </a:lnTo>
                  <a:lnTo>
                    <a:pt x="0" y="653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761988" y="4251960"/>
            <a:ext cx="4389120" cy="891540"/>
            <a:chOff x="0" y="0"/>
            <a:chExt cx="5852160" cy="118872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852160" cy="1188720"/>
            </a:xfrm>
            <a:custGeom>
              <a:avLst/>
              <a:gdLst/>
              <a:ahLst/>
              <a:cxnLst/>
              <a:rect l="l" t="t" r="r" b="b"/>
              <a:pathLst>
                <a:path w="5852160" h="1188720">
                  <a:moveTo>
                    <a:pt x="0" y="0"/>
                  </a:moveTo>
                  <a:lnTo>
                    <a:pt x="5852160" y="0"/>
                  </a:lnTo>
                  <a:lnTo>
                    <a:pt x="5852160" y="1188720"/>
                  </a:lnTo>
                  <a:lnTo>
                    <a:pt x="0" y="11887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45926" b="-45926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57150"/>
              <a:ext cx="5852160" cy="124587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73"/>
                </a:lnSpc>
              </a:pPr>
              <a:r>
                <a:rPr lang="en-US" sz="2025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Kişisel Sınırlara Saygı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761988" y="5033772"/>
            <a:ext cx="4389120" cy="1165860"/>
            <a:chOff x="0" y="0"/>
            <a:chExt cx="5852160" cy="155448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5852160" cy="1554480"/>
            </a:xfrm>
            <a:custGeom>
              <a:avLst/>
              <a:gdLst/>
              <a:ahLst/>
              <a:cxnLst/>
              <a:rect l="l" t="t" r="r" b="b"/>
              <a:pathLst>
                <a:path w="5852160" h="1554480">
                  <a:moveTo>
                    <a:pt x="0" y="0"/>
                  </a:moveTo>
                  <a:lnTo>
                    <a:pt x="5852160" y="0"/>
                  </a:lnTo>
                  <a:lnTo>
                    <a:pt x="5852160" y="1554480"/>
                  </a:lnTo>
                  <a:lnTo>
                    <a:pt x="0" y="15544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3355" b="-23355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5852160" cy="15925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079"/>
                </a:lnSpc>
              </a:pPr>
              <a:r>
                <a:rPr lang="en-US" sz="1575">
                  <a:solidFill>
                    <a:srgbClr val="C6D6E4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Yönderlenen öğrencinin özel alanı ve kararları önemsenir.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1932920" y="2811780"/>
            <a:ext cx="5143500" cy="3497580"/>
            <a:chOff x="0" y="0"/>
            <a:chExt cx="6858000" cy="466344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858000" cy="4663440"/>
            </a:xfrm>
            <a:custGeom>
              <a:avLst/>
              <a:gdLst/>
              <a:ahLst/>
              <a:cxnLst/>
              <a:rect l="l" t="t" r="r" b="b"/>
              <a:pathLst>
                <a:path w="6858000" h="4663440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6711696" y="0"/>
                  </a:lnTo>
                  <a:cubicBezTo>
                    <a:pt x="6792468" y="0"/>
                    <a:pt x="6858000" y="65532"/>
                    <a:pt x="6858000" y="146304"/>
                  </a:cubicBezTo>
                  <a:lnTo>
                    <a:pt x="6858000" y="4517136"/>
                  </a:lnTo>
                  <a:cubicBezTo>
                    <a:pt x="6858000" y="4597908"/>
                    <a:pt x="6792468" y="4663440"/>
                    <a:pt x="6711696" y="4663440"/>
                  </a:cubicBezTo>
                  <a:lnTo>
                    <a:pt x="146304" y="4663440"/>
                  </a:lnTo>
                  <a:cubicBezTo>
                    <a:pt x="65532" y="4663440"/>
                    <a:pt x="0" y="4597908"/>
                    <a:pt x="0" y="4517136"/>
                  </a:cubicBezTo>
                  <a:close/>
                </a:path>
              </a:pathLst>
            </a:custGeom>
            <a:solidFill>
              <a:srgbClr val="065A82">
                <a:alpha val="56078"/>
              </a:srgbClr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2316968" y="3195828"/>
            <a:ext cx="891540" cy="891540"/>
            <a:chOff x="0" y="0"/>
            <a:chExt cx="1188720" cy="118872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188720" cy="1188720"/>
            </a:xfrm>
            <a:custGeom>
              <a:avLst/>
              <a:gdLst/>
              <a:ahLst/>
              <a:cxnLst/>
              <a:rect l="l" t="t" r="r" b="b"/>
              <a:pathLst>
                <a:path w="1188720" h="1188720">
                  <a:moveTo>
                    <a:pt x="0" y="594360"/>
                  </a:moveTo>
                  <a:cubicBezTo>
                    <a:pt x="0" y="266065"/>
                    <a:pt x="266065" y="0"/>
                    <a:pt x="594360" y="0"/>
                  </a:cubicBezTo>
                  <a:cubicBezTo>
                    <a:pt x="922655" y="0"/>
                    <a:pt x="1188720" y="266065"/>
                    <a:pt x="1188720" y="594360"/>
                  </a:cubicBezTo>
                  <a:cubicBezTo>
                    <a:pt x="1188720" y="922655"/>
                    <a:pt x="922655" y="1188720"/>
                    <a:pt x="594360" y="1188720"/>
                  </a:cubicBezTo>
                  <a:cubicBezTo>
                    <a:pt x="266065" y="1188720"/>
                    <a:pt x="0" y="922655"/>
                    <a:pt x="0" y="594360"/>
                  </a:cubicBezTo>
                  <a:close/>
                </a:path>
              </a:pathLst>
            </a:custGeom>
            <a:solidFill>
              <a:srgbClr val="1C7293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2517564" y="3396424"/>
            <a:ext cx="490347" cy="490347"/>
            <a:chOff x="0" y="0"/>
            <a:chExt cx="653796" cy="653796"/>
          </a:xfrm>
        </p:grpSpPr>
        <p:sp>
          <p:nvSpPr>
            <p:cNvPr id="37" name="Freeform 37" descr="preencoded.png"/>
            <p:cNvSpPr/>
            <p:nvPr/>
          </p:nvSpPr>
          <p:spPr>
            <a:xfrm>
              <a:off x="0" y="0"/>
              <a:ext cx="653796" cy="653796"/>
            </a:xfrm>
            <a:custGeom>
              <a:avLst/>
              <a:gdLst/>
              <a:ahLst/>
              <a:cxnLst/>
              <a:rect l="l" t="t" r="r" b="b"/>
              <a:pathLst>
                <a:path w="653796" h="653796">
                  <a:moveTo>
                    <a:pt x="0" y="0"/>
                  </a:moveTo>
                  <a:lnTo>
                    <a:pt x="653796" y="0"/>
                  </a:lnTo>
                  <a:lnTo>
                    <a:pt x="653796" y="653796"/>
                  </a:lnTo>
                  <a:lnTo>
                    <a:pt x="0" y="653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2316968" y="4251960"/>
            <a:ext cx="4389120" cy="891540"/>
            <a:chOff x="0" y="0"/>
            <a:chExt cx="5852160" cy="118872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5852160" cy="1188720"/>
            </a:xfrm>
            <a:custGeom>
              <a:avLst/>
              <a:gdLst/>
              <a:ahLst/>
              <a:cxnLst/>
              <a:rect l="l" t="t" r="r" b="b"/>
              <a:pathLst>
                <a:path w="5852160" h="1188720">
                  <a:moveTo>
                    <a:pt x="0" y="0"/>
                  </a:moveTo>
                  <a:lnTo>
                    <a:pt x="5852160" y="0"/>
                  </a:lnTo>
                  <a:lnTo>
                    <a:pt x="5852160" y="1188720"/>
                  </a:lnTo>
                  <a:lnTo>
                    <a:pt x="0" y="11887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45926" b="-45926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57150"/>
              <a:ext cx="5852160" cy="124587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73"/>
                </a:lnSpc>
              </a:pPr>
              <a:r>
                <a:rPr lang="en-US" sz="2025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Ayrımcılık Yapmama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2316968" y="5033772"/>
            <a:ext cx="4389120" cy="1165860"/>
            <a:chOff x="0" y="0"/>
            <a:chExt cx="5852160" cy="155448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5852160" cy="1554480"/>
            </a:xfrm>
            <a:custGeom>
              <a:avLst/>
              <a:gdLst/>
              <a:ahLst/>
              <a:cxnLst/>
              <a:rect l="l" t="t" r="r" b="b"/>
              <a:pathLst>
                <a:path w="5852160" h="1554480">
                  <a:moveTo>
                    <a:pt x="0" y="0"/>
                  </a:moveTo>
                  <a:lnTo>
                    <a:pt x="5852160" y="0"/>
                  </a:lnTo>
                  <a:lnTo>
                    <a:pt x="5852160" y="1554480"/>
                  </a:lnTo>
                  <a:lnTo>
                    <a:pt x="0" y="15544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3355" b="-23355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38100"/>
              <a:ext cx="5852160" cy="15925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079"/>
                </a:lnSpc>
              </a:pPr>
              <a:r>
                <a:rPr lang="en-US" sz="1575">
                  <a:solidFill>
                    <a:srgbClr val="C6D6E4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Tüm öğrencilere eşit ve adil biçimde yaklaşılır.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822960" y="6720840"/>
            <a:ext cx="5143500" cy="3497580"/>
            <a:chOff x="0" y="0"/>
            <a:chExt cx="6858000" cy="466344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6858000" cy="4663440"/>
            </a:xfrm>
            <a:custGeom>
              <a:avLst/>
              <a:gdLst/>
              <a:ahLst/>
              <a:cxnLst/>
              <a:rect l="l" t="t" r="r" b="b"/>
              <a:pathLst>
                <a:path w="6858000" h="4663440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6711696" y="0"/>
                  </a:lnTo>
                  <a:cubicBezTo>
                    <a:pt x="6792468" y="0"/>
                    <a:pt x="6858000" y="65532"/>
                    <a:pt x="6858000" y="146304"/>
                  </a:cubicBezTo>
                  <a:lnTo>
                    <a:pt x="6858000" y="4517136"/>
                  </a:lnTo>
                  <a:cubicBezTo>
                    <a:pt x="6858000" y="4597908"/>
                    <a:pt x="6792468" y="4663440"/>
                    <a:pt x="6711696" y="4663440"/>
                  </a:cubicBezTo>
                  <a:lnTo>
                    <a:pt x="146304" y="4663440"/>
                  </a:lnTo>
                  <a:cubicBezTo>
                    <a:pt x="65532" y="4663440"/>
                    <a:pt x="0" y="4597908"/>
                    <a:pt x="0" y="4517136"/>
                  </a:cubicBezTo>
                  <a:close/>
                </a:path>
              </a:pathLst>
            </a:custGeom>
            <a:solidFill>
              <a:srgbClr val="065A82">
                <a:alpha val="56078"/>
              </a:srgbClr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207008" y="7104888"/>
            <a:ext cx="891540" cy="891540"/>
            <a:chOff x="0" y="0"/>
            <a:chExt cx="1188720" cy="118872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188720" cy="1188720"/>
            </a:xfrm>
            <a:custGeom>
              <a:avLst/>
              <a:gdLst/>
              <a:ahLst/>
              <a:cxnLst/>
              <a:rect l="l" t="t" r="r" b="b"/>
              <a:pathLst>
                <a:path w="1188720" h="1188720">
                  <a:moveTo>
                    <a:pt x="0" y="594360"/>
                  </a:moveTo>
                  <a:cubicBezTo>
                    <a:pt x="0" y="266065"/>
                    <a:pt x="266065" y="0"/>
                    <a:pt x="594360" y="0"/>
                  </a:cubicBezTo>
                  <a:cubicBezTo>
                    <a:pt x="922655" y="0"/>
                    <a:pt x="1188720" y="266065"/>
                    <a:pt x="1188720" y="594360"/>
                  </a:cubicBezTo>
                  <a:cubicBezTo>
                    <a:pt x="1188720" y="922655"/>
                    <a:pt x="922655" y="1188720"/>
                    <a:pt x="594360" y="1188720"/>
                  </a:cubicBezTo>
                  <a:cubicBezTo>
                    <a:pt x="266065" y="1188720"/>
                    <a:pt x="0" y="922655"/>
                    <a:pt x="0" y="594360"/>
                  </a:cubicBezTo>
                  <a:close/>
                </a:path>
              </a:pathLst>
            </a:custGeom>
            <a:solidFill>
              <a:srgbClr val="1C7293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407604" y="7305484"/>
            <a:ext cx="490347" cy="490347"/>
            <a:chOff x="0" y="0"/>
            <a:chExt cx="653796" cy="653796"/>
          </a:xfrm>
        </p:grpSpPr>
        <p:sp>
          <p:nvSpPr>
            <p:cNvPr id="49" name="Freeform 49" descr="preencoded.png"/>
            <p:cNvSpPr/>
            <p:nvPr/>
          </p:nvSpPr>
          <p:spPr>
            <a:xfrm>
              <a:off x="0" y="0"/>
              <a:ext cx="653796" cy="653796"/>
            </a:xfrm>
            <a:custGeom>
              <a:avLst/>
              <a:gdLst/>
              <a:ahLst/>
              <a:cxnLst/>
              <a:rect l="l" t="t" r="r" b="b"/>
              <a:pathLst>
                <a:path w="653796" h="653796">
                  <a:moveTo>
                    <a:pt x="0" y="0"/>
                  </a:moveTo>
                  <a:lnTo>
                    <a:pt x="653796" y="0"/>
                  </a:lnTo>
                  <a:lnTo>
                    <a:pt x="653796" y="653796"/>
                  </a:lnTo>
                  <a:lnTo>
                    <a:pt x="0" y="653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07008" y="8161020"/>
            <a:ext cx="4389120" cy="891540"/>
            <a:chOff x="0" y="0"/>
            <a:chExt cx="5852160" cy="118872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5852160" cy="1188720"/>
            </a:xfrm>
            <a:custGeom>
              <a:avLst/>
              <a:gdLst/>
              <a:ahLst/>
              <a:cxnLst/>
              <a:rect l="l" t="t" r="r" b="b"/>
              <a:pathLst>
                <a:path w="5852160" h="1188720">
                  <a:moveTo>
                    <a:pt x="0" y="0"/>
                  </a:moveTo>
                  <a:lnTo>
                    <a:pt x="5852160" y="0"/>
                  </a:lnTo>
                  <a:lnTo>
                    <a:pt x="5852160" y="1188720"/>
                  </a:lnTo>
                  <a:lnTo>
                    <a:pt x="0" y="11887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45926" b="-45926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-57150"/>
              <a:ext cx="5852160" cy="124587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73"/>
                </a:lnSpc>
              </a:pPr>
              <a:r>
                <a:rPr lang="en-US" sz="2025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Çıkar Çatışmasından Kaçınma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207008" y="8942832"/>
            <a:ext cx="4389120" cy="1165860"/>
            <a:chOff x="0" y="0"/>
            <a:chExt cx="5852160" cy="155448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5852160" cy="1554480"/>
            </a:xfrm>
            <a:custGeom>
              <a:avLst/>
              <a:gdLst/>
              <a:ahLst/>
              <a:cxnLst/>
              <a:rect l="l" t="t" r="r" b="b"/>
              <a:pathLst>
                <a:path w="5852160" h="1554480">
                  <a:moveTo>
                    <a:pt x="0" y="0"/>
                  </a:moveTo>
                  <a:lnTo>
                    <a:pt x="5852160" y="0"/>
                  </a:lnTo>
                  <a:lnTo>
                    <a:pt x="5852160" y="1554480"/>
                  </a:lnTo>
                  <a:lnTo>
                    <a:pt x="0" y="15544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3355" b="-23355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38100"/>
              <a:ext cx="5852160" cy="15925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079"/>
                </a:lnSpc>
              </a:pPr>
              <a:r>
                <a:rPr lang="en-US" sz="1575">
                  <a:solidFill>
                    <a:srgbClr val="C6D6E4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Kişisel çıkar veya taraflılık oluşturacak durumlardan uzak durulur.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6377940" y="6720840"/>
            <a:ext cx="5143500" cy="3497580"/>
            <a:chOff x="0" y="0"/>
            <a:chExt cx="6858000" cy="466344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6858000" cy="4663440"/>
            </a:xfrm>
            <a:custGeom>
              <a:avLst/>
              <a:gdLst/>
              <a:ahLst/>
              <a:cxnLst/>
              <a:rect l="l" t="t" r="r" b="b"/>
              <a:pathLst>
                <a:path w="6858000" h="4663440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6711696" y="0"/>
                  </a:lnTo>
                  <a:cubicBezTo>
                    <a:pt x="6792468" y="0"/>
                    <a:pt x="6858000" y="65532"/>
                    <a:pt x="6858000" y="146304"/>
                  </a:cubicBezTo>
                  <a:lnTo>
                    <a:pt x="6858000" y="4517136"/>
                  </a:lnTo>
                  <a:cubicBezTo>
                    <a:pt x="6858000" y="4597908"/>
                    <a:pt x="6792468" y="4663440"/>
                    <a:pt x="6711696" y="4663440"/>
                  </a:cubicBezTo>
                  <a:lnTo>
                    <a:pt x="146304" y="4663440"/>
                  </a:lnTo>
                  <a:cubicBezTo>
                    <a:pt x="65532" y="4663440"/>
                    <a:pt x="0" y="4597908"/>
                    <a:pt x="0" y="4517136"/>
                  </a:cubicBezTo>
                  <a:close/>
                </a:path>
              </a:pathLst>
            </a:custGeom>
            <a:solidFill>
              <a:srgbClr val="065A82">
                <a:alpha val="56078"/>
              </a:srgbClr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6761988" y="7104888"/>
            <a:ext cx="891540" cy="891540"/>
            <a:chOff x="0" y="0"/>
            <a:chExt cx="1188720" cy="1188720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1188720" cy="1188720"/>
            </a:xfrm>
            <a:custGeom>
              <a:avLst/>
              <a:gdLst/>
              <a:ahLst/>
              <a:cxnLst/>
              <a:rect l="l" t="t" r="r" b="b"/>
              <a:pathLst>
                <a:path w="1188720" h="1188720">
                  <a:moveTo>
                    <a:pt x="0" y="594360"/>
                  </a:moveTo>
                  <a:cubicBezTo>
                    <a:pt x="0" y="266065"/>
                    <a:pt x="266065" y="0"/>
                    <a:pt x="594360" y="0"/>
                  </a:cubicBezTo>
                  <a:cubicBezTo>
                    <a:pt x="922655" y="0"/>
                    <a:pt x="1188720" y="266065"/>
                    <a:pt x="1188720" y="594360"/>
                  </a:cubicBezTo>
                  <a:cubicBezTo>
                    <a:pt x="1188720" y="922655"/>
                    <a:pt x="922655" y="1188720"/>
                    <a:pt x="594360" y="1188720"/>
                  </a:cubicBezTo>
                  <a:cubicBezTo>
                    <a:pt x="266065" y="1188720"/>
                    <a:pt x="0" y="922655"/>
                    <a:pt x="0" y="594360"/>
                  </a:cubicBezTo>
                  <a:close/>
                </a:path>
              </a:pathLst>
            </a:custGeom>
            <a:solidFill>
              <a:srgbClr val="1C7293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6962584" y="7305484"/>
            <a:ext cx="490347" cy="490347"/>
            <a:chOff x="0" y="0"/>
            <a:chExt cx="653796" cy="653796"/>
          </a:xfrm>
        </p:grpSpPr>
        <p:sp>
          <p:nvSpPr>
            <p:cNvPr id="61" name="Freeform 61" descr="preencoded.png"/>
            <p:cNvSpPr/>
            <p:nvPr/>
          </p:nvSpPr>
          <p:spPr>
            <a:xfrm>
              <a:off x="0" y="0"/>
              <a:ext cx="653796" cy="653796"/>
            </a:xfrm>
            <a:custGeom>
              <a:avLst/>
              <a:gdLst/>
              <a:ahLst/>
              <a:cxnLst/>
              <a:rect l="l" t="t" r="r" b="b"/>
              <a:pathLst>
                <a:path w="653796" h="653796">
                  <a:moveTo>
                    <a:pt x="0" y="0"/>
                  </a:moveTo>
                  <a:lnTo>
                    <a:pt x="653796" y="0"/>
                  </a:lnTo>
                  <a:lnTo>
                    <a:pt x="653796" y="653796"/>
                  </a:lnTo>
                  <a:lnTo>
                    <a:pt x="0" y="653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6761988" y="8161020"/>
            <a:ext cx="4389120" cy="891540"/>
            <a:chOff x="0" y="0"/>
            <a:chExt cx="5852160" cy="118872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5852160" cy="1188720"/>
            </a:xfrm>
            <a:custGeom>
              <a:avLst/>
              <a:gdLst/>
              <a:ahLst/>
              <a:cxnLst/>
              <a:rect l="l" t="t" r="r" b="b"/>
              <a:pathLst>
                <a:path w="5852160" h="1188720">
                  <a:moveTo>
                    <a:pt x="0" y="0"/>
                  </a:moveTo>
                  <a:lnTo>
                    <a:pt x="5852160" y="0"/>
                  </a:lnTo>
                  <a:lnTo>
                    <a:pt x="5852160" y="1188720"/>
                  </a:lnTo>
                  <a:lnTo>
                    <a:pt x="0" y="11887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45926" b="-45926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0" y="-57150"/>
              <a:ext cx="5852160" cy="124587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73"/>
                </a:lnSpc>
              </a:pPr>
              <a:r>
                <a:rPr lang="en-US" sz="2025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Riskli Durumlarda Yönlendirme</a:t>
              </a: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6761988" y="8942832"/>
            <a:ext cx="4389120" cy="1165860"/>
            <a:chOff x="0" y="0"/>
            <a:chExt cx="5852160" cy="155448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5852160" cy="1554480"/>
            </a:xfrm>
            <a:custGeom>
              <a:avLst/>
              <a:gdLst/>
              <a:ahLst/>
              <a:cxnLst/>
              <a:rect l="l" t="t" r="r" b="b"/>
              <a:pathLst>
                <a:path w="5852160" h="1554480">
                  <a:moveTo>
                    <a:pt x="0" y="0"/>
                  </a:moveTo>
                  <a:lnTo>
                    <a:pt x="5852160" y="0"/>
                  </a:lnTo>
                  <a:lnTo>
                    <a:pt x="5852160" y="1554480"/>
                  </a:lnTo>
                  <a:lnTo>
                    <a:pt x="0" y="15544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3355" b="-23355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0" y="-38100"/>
              <a:ext cx="5852160" cy="15925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079"/>
                </a:lnSpc>
              </a:pPr>
              <a:r>
                <a:rPr lang="en-US" sz="1575">
                  <a:solidFill>
                    <a:srgbClr val="C6D6E4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Gerektiğinde ilgili birim veya uzmana yönlendirme yapılır.</a:t>
              </a: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685800" y="9710928"/>
            <a:ext cx="11658600" cy="411480"/>
            <a:chOff x="0" y="0"/>
            <a:chExt cx="15544800" cy="54864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15544800" cy="548640"/>
            </a:xfrm>
            <a:custGeom>
              <a:avLst/>
              <a:gdLst/>
              <a:ahLst/>
              <a:cxnLst/>
              <a:rect l="l" t="t" r="r" b="b"/>
              <a:pathLst>
                <a:path w="15544800" h="548640">
                  <a:moveTo>
                    <a:pt x="0" y="0"/>
                  </a:moveTo>
                  <a:lnTo>
                    <a:pt x="15544800" y="0"/>
                  </a:lnTo>
                  <a:lnTo>
                    <a:pt x="155448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02076" b="-502076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0" y="-28575"/>
              <a:ext cx="15544800" cy="5772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530"/>
                </a:lnSpc>
              </a:pPr>
              <a:r>
                <a:rPr lang="en-US" sz="1275">
                  <a:solidFill>
                    <a:srgbClr val="9FB3C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TOROS ÜNİVERSİTESİ  •  HEMŞİRELİK BÖLÜMÜ  •  AKRAN YÖNDERLİK PROGRAMI</a:t>
              </a: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6911828" y="9710928"/>
            <a:ext cx="685800" cy="411480"/>
            <a:chOff x="0" y="0"/>
            <a:chExt cx="914400" cy="54864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914400" cy="548640"/>
            </a:xfrm>
            <a:custGeom>
              <a:avLst/>
              <a:gdLst/>
              <a:ahLst/>
              <a:cxnLst/>
              <a:rect l="l" t="t" r="r" b="b"/>
              <a:pathLst>
                <a:path w="914400" h="548640">
                  <a:moveTo>
                    <a:pt x="0" y="0"/>
                  </a:moveTo>
                  <a:lnTo>
                    <a:pt x="914400" y="0"/>
                  </a:lnTo>
                  <a:lnTo>
                    <a:pt x="9144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6982" r="-26982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0" y="-28575"/>
              <a:ext cx="914400" cy="5772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530"/>
                </a:lnSpc>
              </a:pPr>
              <a:r>
                <a:rPr lang="en-US" sz="1275">
                  <a:solidFill>
                    <a:srgbClr val="9FB3C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10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2960" y="576072"/>
            <a:ext cx="13716000" cy="480060"/>
            <a:chOff x="0" y="0"/>
            <a:chExt cx="18288000" cy="6400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88000" cy="640080"/>
            </a:xfrm>
            <a:custGeom>
              <a:avLst/>
              <a:gdLst/>
              <a:ahLst/>
              <a:cxnLst/>
              <a:rect l="l" t="t" r="r" b="b"/>
              <a:pathLst>
                <a:path w="18288000" h="640080">
                  <a:moveTo>
                    <a:pt x="0" y="0"/>
                  </a:moveTo>
                  <a:lnTo>
                    <a:pt x="18288000" y="0"/>
                  </a:lnTo>
                  <a:lnTo>
                    <a:pt x="1828800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06715" b="-506715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8288000" cy="6781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50"/>
                </a:lnSpc>
              </a:pPr>
              <a:r>
                <a:rPr lang="en-US" sz="1875" b="1" spc="300">
                  <a:solidFill>
                    <a:srgbClr val="1C729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SORUN ÇÖZME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22960" y="987552"/>
            <a:ext cx="16184880" cy="1165860"/>
            <a:chOff x="0" y="0"/>
            <a:chExt cx="21579840" cy="15544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579839" cy="1554480"/>
            </a:xfrm>
            <a:custGeom>
              <a:avLst/>
              <a:gdLst/>
              <a:ahLst/>
              <a:cxnLst/>
              <a:rect l="l" t="t" r="r" b="b"/>
              <a:pathLst>
                <a:path w="21579839" h="1554480">
                  <a:moveTo>
                    <a:pt x="0" y="0"/>
                  </a:moveTo>
                  <a:lnTo>
                    <a:pt x="21579839" y="0"/>
                  </a:lnTo>
                  <a:lnTo>
                    <a:pt x="21579839" y="1554480"/>
                  </a:lnTo>
                  <a:lnTo>
                    <a:pt x="0" y="15544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20498" b="-220498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21579840" cy="15735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400"/>
                </a:lnSpc>
              </a:pPr>
              <a:r>
                <a:rPr lang="en-US" sz="4500" b="1">
                  <a:solidFill>
                    <a:srgbClr val="21295C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Karşılaşılabilecek Zorluklar ve Çözüm Önerileri</a:t>
              </a:r>
            </a:p>
          </p:txBody>
        </p:sp>
      </p:grp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822960" y="2811780"/>
          <a:ext cx="16592550" cy="5810250"/>
        </p:xfrm>
        <a:graphic>
          <a:graphicData uri="http://schemas.openxmlformats.org/drawingml/2006/table">
            <a:tbl>
              <a:tblPr/>
              <a:tblGrid>
                <a:gridCol w="7681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1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2050">
                <a:tc>
                  <a:txBody>
                    <a:bodyPr/>
                    <a:lstStyle/>
                    <a:p>
                      <a:pPr algn="l">
                        <a:lnSpc>
                          <a:spcPts val="2340"/>
                        </a:lnSpc>
                        <a:defRPr/>
                      </a:pPr>
                      <a:r>
                        <a:rPr lang="en-US" sz="1950" b="1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Zorluk</a:t>
                      </a:r>
                      <a:endParaRPr lang="en-US" sz="1100"/>
                    </a:p>
                  </a:txBody>
                  <a:tcPr marL="127000" marR="127000" marT="127000" marB="127000" anchor="ctr">
                    <a:lnL w="9525" cap="flat" cmpd="sng" algn="ctr">
                      <a:solidFill>
                        <a:srgbClr val="DC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A8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40"/>
                        </a:lnSpc>
                        <a:defRPr/>
                      </a:pPr>
                      <a:r>
                        <a:rPr lang="en-US" sz="1950" b="1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Çözüm Önerisi</a:t>
                      </a:r>
                      <a:endParaRPr lang="en-US" sz="1100"/>
                    </a:p>
                  </a:txBody>
                  <a:tcPr marL="127000" marR="127000" marT="127000" marB="127000" anchor="ctr">
                    <a:lnL w="9525" cap="flat" cmpd="sng" algn="ctr">
                      <a:solidFill>
                        <a:srgbClr val="DC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A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2050">
                <a:tc>
                  <a:txBody>
                    <a:bodyPr/>
                    <a:lstStyle/>
                    <a:p>
                      <a:pPr algn="l">
                        <a:lnSpc>
                          <a:spcPts val="2250"/>
                        </a:lnSpc>
                        <a:defRPr/>
                      </a:pPr>
                      <a:r>
                        <a:rPr lang="en-US" sz="1875">
                          <a:solidFill>
                            <a:srgbClr val="22303C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Görüşme zamanlarında uyuşmazlık</a:t>
                      </a:r>
                      <a:endParaRPr lang="en-US" sz="1100"/>
                    </a:p>
                  </a:txBody>
                  <a:tcPr marL="127000" marR="127000" marT="127000" marB="127000" anchor="ctr">
                    <a:lnL w="9525" cap="flat" cmpd="sng" algn="ctr">
                      <a:solidFill>
                        <a:srgbClr val="DC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50"/>
                        </a:lnSpc>
                        <a:defRPr/>
                      </a:pPr>
                      <a:r>
                        <a:rPr lang="en-US" sz="1875">
                          <a:solidFill>
                            <a:srgbClr val="22303C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Esnek görüşme planı ve çevrimiçi görüşme alternatifleri sunmak</a:t>
                      </a:r>
                      <a:endParaRPr lang="en-US" sz="1100"/>
                    </a:p>
                  </a:txBody>
                  <a:tcPr marL="127000" marR="127000" marT="127000" marB="127000" anchor="ctr">
                    <a:lnL w="9525" cap="flat" cmpd="sng" algn="ctr">
                      <a:solidFill>
                        <a:srgbClr val="DC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2050">
                <a:tc>
                  <a:txBody>
                    <a:bodyPr/>
                    <a:lstStyle/>
                    <a:p>
                      <a:pPr algn="l">
                        <a:lnSpc>
                          <a:spcPts val="2250"/>
                        </a:lnSpc>
                        <a:defRPr/>
                      </a:pPr>
                      <a:r>
                        <a:rPr lang="en-US" sz="1875">
                          <a:solidFill>
                            <a:srgbClr val="22303C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İletişimde kopukluk yaşanması</a:t>
                      </a:r>
                      <a:endParaRPr lang="en-US" sz="1100"/>
                    </a:p>
                  </a:txBody>
                  <a:tcPr marL="127000" marR="127000" marT="127000" marB="127000" anchor="ctr">
                    <a:lnL w="9525" cap="flat" cmpd="sng" algn="ctr">
                      <a:solidFill>
                        <a:srgbClr val="DC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50"/>
                        </a:lnSpc>
                        <a:defRPr/>
                      </a:pPr>
                      <a:r>
                        <a:rPr lang="en-US" sz="1875">
                          <a:solidFill>
                            <a:srgbClr val="22303C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Program koordinatörü ile iletişime geçerek destek almak</a:t>
                      </a:r>
                      <a:endParaRPr lang="en-US" sz="1100"/>
                    </a:p>
                  </a:txBody>
                  <a:tcPr marL="127000" marR="127000" marT="127000" marB="127000" anchor="ctr">
                    <a:lnL w="9525" cap="flat" cmpd="sng" algn="ctr">
                      <a:solidFill>
                        <a:srgbClr val="DC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2050">
                <a:tc>
                  <a:txBody>
                    <a:bodyPr/>
                    <a:lstStyle/>
                    <a:p>
                      <a:pPr algn="l">
                        <a:lnSpc>
                          <a:spcPts val="2250"/>
                        </a:lnSpc>
                        <a:defRPr/>
                      </a:pPr>
                      <a:r>
                        <a:rPr lang="en-US" sz="1875">
                          <a:solidFill>
                            <a:srgbClr val="22303C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Motivasyon kaybı</a:t>
                      </a:r>
                      <a:endParaRPr lang="en-US" sz="1100"/>
                    </a:p>
                  </a:txBody>
                  <a:tcPr marL="127000" marR="127000" marT="127000" marB="127000" anchor="ctr">
                    <a:lnL w="9525" cap="flat" cmpd="sng" algn="ctr">
                      <a:solidFill>
                        <a:srgbClr val="DC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50"/>
                        </a:lnSpc>
                        <a:defRPr/>
                      </a:pPr>
                      <a:r>
                        <a:rPr lang="en-US" sz="1875">
                          <a:solidFill>
                            <a:srgbClr val="22303C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Küçük ve ulaşılabilir hedefler belirlemek, düzenli geri bildirim vermek</a:t>
                      </a:r>
                      <a:endParaRPr lang="en-US" sz="1100"/>
                    </a:p>
                  </a:txBody>
                  <a:tcPr marL="127000" marR="127000" marT="127000" marB="127000" anchor="ctr">
                    <a:lnL w="9525" cap="flat" cmpd="sng" algn="ctr">
                      <a:solidFill>
                        <a:srgbClr val="DC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2050">
                <a:tc>
                  <a:txBody>
                    <a:bodyPr/>
                    <a:lstStyle/>
                    <a:p>
                      <a:pPr algn="l">
                        <a:lnSpc>
                          <a:spcPts val="2250"/>
                        </a:lnSpc>
                        <a:defRPr/>
                      </a:pPr>
                      <a:r>
                        <a:rPr lang="en-US" sz="1875">
                          <a:solidFill>
                            <a:srgbClr val="22303C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Rol sınırlarının aşılması</a:t>
                      </a:r>
                      <a:endParaRPr lang="en-US" sz="1100"/>
                    </a:p>
                  </a:txBody>
                  <a:tcPr marL="127000" marR="127000" marT="127000" marB="127000" anchor="ctr">
                    <a:lnL w="9525" cap="flat" cmpd="sng" algn="ctr">
                      <a:solidFill>
                        <a:srgbClr val="DC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50"/>
                        </a:lnSpc>
                        <a:defRPr/>
                      </a:pPr>
                      <a:r>
                        <a:rPr lang="en-US" sz="1875">
                          <a:solidFill>
                            <a:srgbClr val="22303C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Net rol tanımını hatırlatmak, gerekirse koordinatöre yönlendirmek</a:t>
                      </a:r>
                      <a:endParaRPr lang="en-US" sz="1100"/>
                    </a:p>
                  </a:txBody>
                  <a:tcPr marL="127000" marR="127000" marT="127000" marB="127000" anchor="ctr">
                    <a:lnL w="9525" cap="flat" cmpd="sng" algn="ctr">
                      <a:solidFill>
                        <a:srgbClr val="DC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9" name="Group 9"/>
          <p:cNvGrpSpPr/>
          <p:nvPr/>
        </p:nvGrpSpPr>
        <p:grpSpPr>
          <a:xfrm>
            <a:off x="685800" y="9710928"/>
            <a:ext cx="11658600" cy="411480"/>
            <a:chOff x="0" y="0"/>
            <a:chExt cx="15544800" cy="5486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544800" cy="548640"/>
            </a:xfrm>
            <a:custGeom>
              <a:avLst/>
              <a:gdLst/>
              <a:ahLst/>
              <a:cxnLst/>
              <a:rect l="l" t="t" r="r" b="b"/>
              <a:pathLst>
                <a:path w="15544800" h="548640">
                  <a:moveTo>
                    <a:pt x="0" y="0"/>
                  </a:moveTo>
                  <a:lnTo>
                    <a:pt x="15544800" y="0"/>
                  </a:lnTo>
                  <a:lnTo>
                    <a:pt x="155448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02076" b="-502076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5544800" cy="5772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530"/>
                </a:lnSpc>
              </a:pPr>
              <a:r>
                <a:rPr lang="en-US" sz="1275">
                  <a:solidFill>
                    <a:srgbClr val="5B6B7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TOROS ÜNİVERSİTESİ  •  HEMŞİRELİK BÖLÜMÜ  •  AKRAN YÖNDERLİK PROGRAMI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911828" y="9710928"/>
            <a:ext cx="685800" cy="411480"/>
            <a:chOff x="0" y="0"/>
            <a:chExt cx="914400" cy="54864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14400" cy="548640"/>
            </a:xfrm>
            <a:custGeom>
              <a:avLst/>
              <a:gdLst/>
              <a:ahLst/>
              <a:cxnLst/>
              <a:rect l="l" t="t" r="r" b="b"/>
              <a:pathLst>
                <a:path w="914400" h="548640">
                  <a:moveTo>
                    <a:pt x="0" y="0"/>
                  </a:moveTo>
                  <a:lnTo>
                    <a:pt x="914400" y="0"/>
                  </a:lnTo>
                  <a:lnTo>
                    <a:pt x="9144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6982" r="-26982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914400" cy="5772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530"/>
                </a:lnSpc>
              </a:pPr>
              <a:r>
                <a:rPr lang="en-US" sz="1275">
                  <a:solidFill>
                    <a:srgbClr val="5B6B7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11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2960" y="576072"/>
            <a:ext cx="13716000" cy="480060"/>
            <a:chOff x="0" y="0"/>
            <a:chExt cx="18288000" cy="6400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88000" cy="640080"/>
            </a:xfrm>
            <a:custGeom>
              <a:avLst/>
              <a:gdLst/>
              <a:ahLst/>
              <a:cxnLst/>
              <a:rect l="l" t="t" r="r" b="b"/>
              <a:pathLst>
                <a:path w="18288000" h="640080">
                  <a:moveTo>
                    <a:pt x="0" y="0"/>
                  </a:moveTo>
                  <a:lnTo>
                    <a:pt x="18288000" y="0"/>
                  </a:lnTo>
                  <a:lnTo>
                    <a:pt x="1828800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06715" b="-506715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8288000" cy="6781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50"/>
                </a:lnSpc>
              </a:pPr>
              <a:r>
                <a:rPr lang="en-US" sz="1875" b="1" spc="300">
                  <a:solidFill>
                    <a:srgbClr val="1C729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İZLEME VE KALITE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22960" y="987552"/>
            <a:ext cx="16184880" cy="1165860"/>
            <a:chOff x="0" y="0"/>
            <a:chExt cx="21579840" cy="15544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579839" cy="1554480"/>
            </a:xfrm>
            <a:custGeom>
              <a:avLst/>
              <a:gdLst/>
              <a:ahLst/>
              <a:cxnLst/>
              <a:rect l="l" t="t" r="r" b="b"/>
              <a:pathLst>
                <a:path w="21579839" h="1554480">
                  <a:moveTo>
                    <a:pt x="0" y="0"/>
                  </a:moveTo>
                  <a:lnTo>
                    <a:pt x="21579839" y="0"/>
                  </a:lnTo>
                  <a:lnTo>
                    <a:pt x="21579839" y="1554480"/>
                  </a:lnTo>
                  <a:lnTo>
                    <a:pt x="0" y="15544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20498" b="-220498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21579840" cy="15735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400"/>
                </a:lnSpc>
              </a:pPr>
              <a:r>
                <a:rPr lang="en-US" sz="4500" b="1">
                  <a:solidFill>
                    <a:srgbClr val="21295C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Değerlendirme ve Geri Bildirim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22960" y="2811780"/>
            <a:ext cx="8023860" cy="2743200"/>
            <a:chOff x="0" y="0"/>
            <a:chExt cx="10698480" cy="36576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698480" cy="3657600"/>
            </a:xfrm>
            <a:custGeom>
              <a:avLst/>
              <a:gdLst/>
              <a:ahLst/>
              <a:cxnLst/>
              <a:rect l="l" t="t" r="r" b="b"/>
              <a:pathLst>
                <a:path w="10698480" h="3657600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10552176" y="0"/>
                  </a:lnTo>
                  <a:cubicBezTo>
                    <a:pt x="10632948" y="0"/>
                    <a:pt x="10698480" y="65532"/>
                    <a:pt x="10698480" y="146304"/>
                  </a:cubicBezTo>
                  <a:lnTo>
                    <a:pt x="10698480" y="3511296"/>
                  </a:lnTo>
                  <a:cubicBezTo>
                    <a:pt x="10698480" y="3592068"/>
                    <a:pt x="10632948" y="3657600"/>
                    <a:pt x="10552176" y="3657600"/>
                  </a:cubicBezTo>
                  <a:lnTo>
                    <a:pt x="146304" y="3657600"/>
                  </a:lnTo>
                  <a:cubicBezTo>
                    <a:pt x="65532" y="3657600"/>
                    <a:pt x="0" y="3592068"/>
                    <a:pt x="0" y="351129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34440" y="3291840"/>
            <a:ext cx="960120" cy="960120"/>
            <a:chOff x="0" y="0"/>
            <a:chExt cx="1280160" cy="128016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80160" cy="1280160"/>
            </a:xfrm>
            <a:custGeom>
              <a:avLst/>
              <a:gdLst/>
              <a:ahLst/>
              <a:cxnLst/>
              <a:rect l="l" t="t" r="r" b="b"/>
              <a:pathLst>
                <a:path w="1280160" h="1280160">
                  <a:moveTo>
                    <a:pt x="0" y="640080"/>
                  </a:moveTo>
                  <a:cubicBezTo>
                    <a:pt x="0" y="286512"/>
                    <a:pt x="286512" y="0"/>
                    <a:pt x="640080" y="0"/>
                  </a:cubicBezTo>
                  <a:cubicBezTo>
                    <a:pt x="993648" y="0"/>
                    <a:pt x="1280160" y="286512"/>
                    <a:pt x="1280160" y="640080"/>
                  </a:cubicBezTo>
                  <a:cubicBezTo>
                    <a:pt x="1280160" y="993648"/>
                    <a:pt x="993648" y="1280160"/>
                    <a:pt x="640080" y="1280160"/>
                  </a:cubicBezTo>
                  <a:cubicBezTo>
                    <a:pt x="286512" y="1280160"/>
                    <a:pt x="0" y="993648"/>
                    <a:pt x="0" y="640080"/>
                  </a:cubicBezTo>
                  <a:close/>
                </a:path>
              </a:pathLst>
            </a:custGeom>
            <a:solidFill>
              <a:srgbClr val="EAF3F6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50467" y="3507867"/>
            <a:ext cx="528066" cy="528066"/>
            <a:chOff x="0" y="0"/>
            <a:chExt cx="704088" cy="704088"/>
          </a:xfrm>
        </p:grpSpPr>
        <p:sp>
          <p:nvSpPr>
            <p:cNvPr id="13" name="Freeform 13" descr="preencoded.png"/>
            <p:cNvSpPr/>
            <p:nvPr/>
          </p:nvSpPr>
          <p:spPr>
            <a:xfrm>
              <a:off x="0" y="0"/>
              <a:ext cx="704088" cy="704088"/>
            </a:xfrm>
            <a:custGeom>
              <a:avLst/>
              <a:gdLst/>
              <a:ahLst/>
              <a:cxnLst/>
              <a:rect l="l" t="t" r="r" b="b"/>
              <a:pathLst>
                <a:path w="704088" h="704088">
                  <a:moveTo>
                    <a:pt x="0" y="0"/>
                  </a:moveTo>
                  <a:lnTo>
                    <a:pt x="704088" y="0"/>
                  </a:lnTo>
                  <a:lnTo>
                    <a:pt x="704088" y="704088"/>
                  </a:lnTo>
                  <a:lnTo>
                    <a:pt x="0" y="7040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468880" y="3223260"/>
            <a:ext cx="5966460" cy="685800"/>
            <a:chOff x="0" y="0"/>
            <a:chExt cx="7955280" cy="914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955280" cy="914400"/>
            </a:xfrm>
            <a:custGeom>
              <a:avLst/>
              <a:gdLst/>
              <a:ahLst/>
              <a:cxnLst/>
              <a:rect l="l" t="t" r="r" b="b"/>
              <a:pathLst>
                <a:path w="7955280" h="914400">
                  <a:moveTo>
                    <a:pt x="0" y="0"/>
                  </a:moveTo>
                  <a:lnTo>
                    <a:pt x="7955280" y="0"/>
                  </a:lnTo>
                  <a:lnTo>
                    <a:pt x="795528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19519" b="-119519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7955280" cy="962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10"/>
                </a:lnSpc>
              </a:pPr>
              <a:r>
                <a:rPr lang="en-US" sz="2175" b="1">
                  <a:solidFill>
                    <a:srgbClr val="21295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Dönemsel Anketler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468880" y="3977640"/>
            <a:ext cx="5966460" cy="1371600"/>
            <a:chOff x="0" y="0"/>
            <a:chExt cx="7955280" cy="1828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955280" cy="1828800"/>
            </a:xfrm>
            <a:custGeom>
              <a:avLst/>
              <a:gdLst/>
              <a:ahLst/>
              <a:cxnLst/>
              <a:rect l="l" t="t" r="r" b="b"/>
              <a:pathLst>
                <a:path w="7955280" h="1828800">
                  <a:moveTo>
                    <a:pt x="0" y="0"/>
                  </a:moveTo>
                  <a:lnTo>
                    <a:pt x="7955280" y="0"/>
                  </a:lnTo>
                  <a:lnTo>
                    <a:pt x="7955280" y="1828800"/>
                  </a:lnTo>
                  <a:lnTo>
                    <a:pt x="0" y="18288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4759" b="-34759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66675"/>
              <a:ext cx="7955280" cy="18954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80"/>
                </a:lnSpc>
              </a:pPr>
              <a:r>
                <a:rPr lang="en-US" sz="1725">
                  <a:solidFill>
                    <a:srgbClr val="5B6B7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Süreç boyunca doldurulan görüşme ve izleme formları ile takip sağlanır.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258300" y="2811780"/>
            <a:ext cx="8023860" cy="2743200"/>
            <a:chOff x="0" y="0"/>
            <a:chExt cx="10698480" cy="36576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698480" cy="3657600"/>
            </a:xfrm>
            <a:custGeom>
              <a:avLst/>
              <a:gdLst/>
              <a:ahLst/>
              <a:cxnLst/>
              <a:rect l="l" t="t" r="r" b="b"/>
              <a:pathLst>
                <a:path w="10698480" h="3657600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10552176" y="0"/>
                  </a:lnTo>
                  <a:cubicBezTo>
                    <a:pt x="10632948" y="0"/>
                    <a:pt x="10698480" y="65532"/>
                    <a:pt x="10698480" y="146304"/>
                  </a:cubicBezTo>
                  <a:lnTo>
                    <a:pt x="10698480" y="3511296"/>
                  </a:lnTo>
                  <a:cubicBezTo>
                    <a:pt x="10698480" y="3592068"/>
                    <a:pt x="10632948" y="3657600"/>
                    <a:pt x="10552176" y="3657600"/>
                  </a:cubicBezTo>
                  <a:lnTo>
                    <a:pt x="146304" y="3657600"/>
                  </a:lnTo>
                  <a:cubicBezTo>
                    <a:pt x="65532" y="3657600"/>
                    <a:pt x="0" y="3592068"/>
                    <a:pt x="0" y="351129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669780" y="3291840"/>
            <a:ext cx="960120" cy="960120"/>
            <a:chOff x="0" y="0"/>
            <a:chExt cx="1280160" cy="128016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280160" cy="1280160"/>
            </a:xfrm>
            <a:custGeom>
              <a:avLst/>
              <a:gdLst/>
              <a:ahLst/>
              <a:cxnLst/>
              <a:rect l="l" t="t" r="r" b="b"/>
              <a:pathLst>
                <a:path w="1280160" h="1280160">
                  <a:moveTo>
                    <a:pt x="0" y="640080"/>
                  </a:moveTo>
                  <a:cubicBezTo>
                    <a:pt x="0" y="286512"/>
                    <a:pt x="286512" y="0"/>
                    <a:pt x="640080" y="0"/>
                  </a:cubicBezTo>
                  <a:cubicBezTo>
                    <a:pt x="993648" y="0"/>
                    <a:pt x="1280160" y="286512"/>
                    <a:pt x="1280160" y="640080"/>
                  </a:cubicBezTo>
                  <a:cubicBezTo>
                    <a:pt x="1280160" y="993648"/>
                    <a:pt x="993648" y="1280160"/>
                    <a:pt x="640080" y="1280160"/>
                  </a:cubicBezTo>
                  <a:cubicBezTo>
                    <a:pt x="286512" y="1280160"/>
                    <a:pt x="0" y="993648"/>
                    <a:pt x="0" y="640080"/>
                  </a:cubicBezTo>
                  <a:close/>
                </a:path>
              </a:pathLst>
            </a:custGeom>
            <a:solidFill>
              <a:srgbClr val="EAF3F6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885807" y="3507867"/>
            <a:ext cx="528066" cy="528066"/>
            <a:chOff x="0" y="0"/>
            <a:chExt cx="704088" cy="704088"/>
          </a:xfrm>
        </p:grpSpPr>
        <p:sp>
          <p:nvSpPr>
            <p:cNvPr id="25" name="Freeform 25" descr="preencoded.png"/>
            <p:cNvSpPr/>
            <p:nvPr/>
          </p:nvSpPr>
          <p:spPr>
            <a:xfrm>
              <a:off x="0" y="0"/>
              <a:ext cx="704088" cy="704088"/>
            </a:xfrm>
            <a:custGeom>
              <a:avLst/>
              <a:gdLst/>
              <a:ahLst/>
              <a:cxnLst/>
              <a:rect l="l" t="t" r="r" b="b"/>
              <a:pathLst>
                <a:path w="704088" h="704088">
                  <a:moveTo>
                    <a:pt x="0" y="0"/>
                  </a:moveTo>
                  <a:lnTo>
                    <a:pt x="704088" y="0"/>
                  </a:lnTo>
                  <a:lnTo>
                    <a:pt x="704088" y="704088"/>
                  </a:lnTo>
                  <a:lnTo>
                    <a:pt x="0" y="7040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904220" y="3223260"/>
            <a:ext cx="5966460" cy="685800"/>
            <a:chOff x="0" y="0"/>
            <a:chExt cx="7955280" cy="9144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7955280" cy="914400"/>
            </a:xfrm>
            <a:custGeom>
              <a:avLst/>
              <a:gdLst/>
              <a:ahLst/>
              <a:cxnLst/>
              <a:rect l="l" t="t" r="r" b="b"/>
              <a:pathLst>
                <a:path w="7955280" h="914400">
                  <a:moveTo>
                    <a:pt x="0" y="0"/>
                  </a:moveTo>
                  <a:lnTo>
                    <a:pt x="7955280" y="0"/>
                  </a:lnTo>
                  <a:lnTo>
                    <a:pt x="795528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19519" b="-119519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7955280" cy="962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10"/>
                </a:lnSpc>
              </a:pPr>
              <a:r>
                <a:rPr lang="en-US" sz="2175" b="1">
                  <a:solidFill>
                    <a:srgbClr val="21295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Karşılıklı Geri Bildirim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0904220" y="3977640"/>
            <a:ext cx="5966460" cy="1371600"/>
            <a:chOff x="0" y="0"/>
            <a:chExt cx="7955280" cy="1828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7955280" cy="1828800"/>
            </a:xfrm>
            <a:custGeom>
              <a:avLst/>
              <a:gdLst/>
              <a:ahLst/>
              <a:cxnLst/>
              <a:rect l="l" t="t" r="r" b="b"/>
              <a:pathLst>
                <a:path w="7955280" h="1828800">
                  <a:moveTo>
                    <a:pt x="0" y="0"/>
                  </a:moveTo>
                  <a:lnTo>
                    <a:pt x="7955280" y="0"/>
                  </a:lnTo>
                  <a:lnTo>
                    <a:pt x="7955280" y="1828800"/>
                  </a:lnTo>
                  <a:lnTo>
                    <a:pt x="0" y="18288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4759" b="-34759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66675"/>
              <a:ext cx="7955280" cy="18954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80"/>
                </a:lnSpc>
              </a:pPr>
              <a:r>
                <a:rPr lang="en-US" sz="1725">
                  <a:solidFill>
                    <a:srgbClr val="5B6B7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Yönder ve yönderlenen öğrenci deneyimlerini paylaşır.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22960" y="5966460"/>
            <a:ext cx="8023860" cy="2743200"/>
            <a:chOff x="0" y="0"/>
            <a:chExt cx="10698480" cy="36576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0698480" cy="3657600"/>
            </a:xfrm>
            <a:custGeom>
              <a:avLst/>
              <a:gdLst/>
              <a:ahLst/>
              <a:cxnLst/>
              <a:rect l="l" t="t" r="r" b="b"/>
              <a:pathLst>
                <a:path w="10698480" h="3657600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10552176" y="0"/>
                  </a:lnTo>
                  <a:cubicBezTo>
                    <a:pt x="10632948" y="0"/>
                    <a:pt x="10698480" y="65532"/>
                    <a:pt x="10698480" y="146304"/>
                  </a:cubicBezTo>
                  <a:lnTo>
                    <a:pt x="10698480" y="3511296"/>
                  </a:lnTo>
                  <a:cubicBezTo>
                    <a:pt x="10698480" y="3592068"/>
                    <a:pt x="10632948" y="3657600"/>
                    <a:pt x="10552176" y="3657600"/>
                  </a:cubicBezTo>
                  <a:lnTo>
                    <a:pt x="146304" y="3657600"/>
                  </a:lnTo>
                  <a:cubicBezTo>
                    <a:pt x="65532" y="3657600"/>
                    <a:pt x="0" y="3592068"/>
                    <a:pt x="0" y="351129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234440" y="6446520"/>
            <a:ext cx="960120" cy="960120"/>
            <a:chOff x="0" y="0"/>
            <a:chExt cx="1280160" cy="128016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280160" cy="1280160"/>
            </a:xfrm>
            <a:custGeom>
              <a:avLst/>
              <a:gdLst/>
              <a:ahLst/>
              <a:cxnLst/>
              <a:rect l="l" t="t" r="r" b="b"/>
              <a:pathLst>
                <a:path w="1280160" h="1280160">
                  <a:moveTo>
                    <a:pt x="0" y="640080"/>
                  </a:moveTo>
                  <a:cubicBezTo>
                    <a:pt x="0" y="286512"/>
                    <a:pt x="286512" y="0"/>
                    <a:pt x="640080" y="0"/>
                  </a:cubicBezTo>
                  <a:cubicBezTo>
                    <a:pt x="993648" y="0"/>
                    <a:pt x="1280160" y="286512"/>
                    <a:pt x="1280160" y="640080"/>
                  </a:cubicBezTo>
                  <a:cubicBezTo>
                    <a:pt x="1280160" y="993648"/>
                    <a:pt x="993648" y="1280160"/>
                    <a:pt x="640080" y="1280160"/>
                  </a:cubicBezTo>
                  <a:cubicBezTo>
                    <a:pt x="286512" y="1280160"/>
                    <a:pt x="0" y="993648"/>
                    <a:pt x="0" y="640080"/>
                  </a:cubicBezTo>
                  <a:close/>
                </a:path>
              </a:pathLst>
            </a:custGeom>
            <a:solidFill>
              <a:srgbClr val="EAF3F6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450467" y="6662547"/>
            <a:ext cx="528066" cy="528066"/>
            <a:chOff x="0" y="0"/>
            <a:chExt cx="704088" cy="704088"/>
          </a:xfrm>
        </p:grpSpPr>
        <p:sp>
          <p:nvSpPr>
            <p:cNvPr id="37" name="Freeform 37" descr="preencoded.png"/>
            <p:cNvSpPr/>
            <p:nvPr/>
          </p:nvSpPr>
          <p:spPr>
            <a:xfrm>
              <a:off x="0" y="0"/>
              <a:ext cx="704088" cy="704088"/>
            </a:xfrm>
            <a:custGeom>
              <a:avLst/>
              <a:gdLst/>
              <a:ahLst/>
              <a:cxnLst/>
              <a:rect l="l" t="t" r="r" b="b"/>
              <a:pathLst>
                <a:path w="704088" h="704088">
                  <a:moveTo>
                    <a:pt x="0" y="0"/>
                  </a:moveTo>
                  <a:lnTo>
                    <a:pt x="704088" y="0"/>
                  </a:lnTo>
                  <a:lnTo>
                    <a:pt x="704088" y="704088"/>
                  </a:lnTo>
                  <a:lnTo>
                    <a:pt x="0" y="7040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2468880" y="6377940"/>
            <a:ext cx="5966460" cy="685800"/>
            <a:chOff x="0" y="0"/>
            <a:chExt cx="7955280" cy="9144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7955280" cy="914400"/>
            </a:xfrm>
            <a:custGeom>
              <a:avLst/>
              <a:gdLst/>
              <a:ahLst/>
              <a:cxnLst/>
              <a:rect l="l" t="t" r="r" b="b"/>
              <a:pathLst>
                <a:path w="7955280" h="914400">
                  <a:moveTo>
                    <a:pt x="0" y="0"/>
                  </a:moveTo>
                  <a:lnTo>
                    <a:pt x="7955280" y="0"/>
                  </a:lnTo>
                  <a:lnTo>
                    <a:pt x="795528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19519" b="-119519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7955280" cy="962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10"/>
                </a:lnSpc>
              </a:pPr>
              <a:r>
                <a:rPr lang="en-US" sz="2175" b="1">
                  <a:solidFill>
                    <a:srgbClr val="21295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Koordinatör Değerlendirmesi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2468880" y="7132320"/>
            <a:ext cx="5966460" cy="1371600"/>
            <a:chOff x="0" y="0"/>
            <a:chExt cx="7955280" cy="1828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7955280" cy="1828800"/>
            </a:xfrm>
            <a:custGeom>
              <a:avLst/>
              <a:gdLst/>
              <a:ahLst/>
              <a:cxnLst/>
              <a:rect l="l" t="t" r="r" b="b"/>
              <a:pathLst>
                <a:path w="7955280" h="1828800">
                  <a:moveTo>
                    <a:pt x="0" y="0"/>
                  </a:moveTo>
                  <a:lnTo>
                    <a:pt x="7955280" y="0"/>
                  </a:lnTo>
                  <a:lnTo>
                    <a:pt x="7955280" y="1828800"/>
                  </a:lnTo>
                  <a:lnTo>
                    <a:pt x="0" y="18288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4759" b="-34759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66675"/>
              <a:ext cx="7955280" cy="18954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80"/>
                </a:lnSpc>
              </a:pPr>
              <a:r>
                <a:rPr lang="en-US" sz="1725">
                  <a:solidFill>
                    <a:srgbClr val="5B6B7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Program koordinatörü süreci genel olarak değerlendirir.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9258300" y="5966460"/>
            <a:ext cx="8023860" cy="2743200"/>
            <a:chOff x="0" y="0"/>
            <a:chExt cx="10698480" cy="36576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0698480" cy="3657600"/>
            </a:xfrm>
            <a:custGeom>
              <a:avLst/>
              <a:gdLst/>
              <a:ahLst/>
              <a:cxnLst/>
              <a:rect l="l" t="t" r="r" b="b"/>
              <a:pathLst>
                <a:path w="10698480" h="3657600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10552176" y="0"/>
                  </a:lnTo>
                  <a:cubicBezTo>
                    <a:pt x="10632948" y="0"/>
                    <a:pt x="10698480" y="65532"/>
                    <a:pt x="10698480" y="146304"/>
                  </a:cubicBezTo>
                  <a:lnTo>
                    <a:pt x="10698480" y="3511296"/>
                  </a:lnTo>
                  <a:cubicBezTo>
                    <a:pt x="10698480" y="3592068"/>
                    <a:pt x="10632948" y="3657600"/>
                    <a:pt x="10552176" y="3657600"/>
                  </a:cubicBezTo>
                  <a:lnTo>
                    <a:pt x="146304" y="3657600"/>
                  </a:lnTo>
                  <a:cubicBezTo>
                    <a:pt x="65532" y="3657600"/>
                    <a:pt x="0" y="3592068"/>
                    <a:pt x="0" y="351129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9669780" y="6446520"/>
            <a:ext cx="960120" cy="960120"/>
            <a:chOff x="0" y="0"/>
            <a:chExt cx="1280160" cy="128016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280160" cy="1280160"/>
            </a:xfrm>
            <a:custGeom>
              <a:avLst/>
              <a:gdLst/>
              <a:ahLst/>
              <a:cxnLst/>
              <a:rect l="l" t="t" r="r" b="b"/>
              <a:pathLst>
                <a:path w="1280160" h="1280160">
                  <a:moveTo>
                    <a:pt x="0" y="640080"/>
                  </a:moveTo>
                  <a:cubicBezTo>
                    <a:pt x="0" y="286512"/>
                    <a:pt x="286512" y="0"/>
                    <a:pt x="640080" y="0"/>
                  </a:cubicBezTo>
                  <a:cubicBezTo>
                    <a:pt x="993648" y="0"/>
                    <a:pt x="1280160" y="286512"/>
                    <a:pt x="1280160" y="640080"/>
                  </a:cubicBezTo>
                  <a:cubicBezTo>
                    <a:pt x="1280160" y="993648"/>
                    <a:pt x="993648" y="1280160"/>
                    <a:pt x="640080" y="1280160"/>
                  </a:cubicBezTo>
                  <a:cubicBezTo>
                    <a:pt x="286512" y="1280160"/>
                    <a:pt x="0" y="993648"/>
                    <a:pt x="0" y="640080"/>
                  </a:cubicBezTo>
                  <a:close/>
                </a:path>
              </a:pathLst>
            </a:custGeom>
            <a:solidFill>
              <a:srgbClr val="EAF3F6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9885807" y="6662547"/>
            <a:ext cx="528066" cy="528066"/>
            <a:chOff x="0" y="0"/>
            <a:chExt cx="704088" cy="704088"/>
          </a:xfrm>
        </p:grpSpPr>
        <p:sp>
          <p:nvSpPr>
            <p:cNvPr id="49" name="Freeform 49" descr="preencoded.png"/>
            <p:cNvSpPr/>
            <p:nvPr/>
          </p:nvSpPr>
          <p:spPr>
            <a:xfrm>
              <a:off x="0" y="0"/>
              <a:ext cx="704088" cy="704088"/>
            </a:xfrm>
            <a:custGeom>
              <a:avLst/>
              <a:gdLst/>
              <a:ahLst/>
              <a:cxnLst/>
              <a:rect l="l" t="t" r="r" b="b"/>
              <a:pathLst>
                <a:path w="704088" h="704088">
                  <a:moveTo>
                    <a:pt x="0" y="0"/>
                  </a:moveTo>
                  <a:lnTo>
                    <a:pt x="704088" y="0"/>
                  </a:lnTo>
                  <a:lnTo>
                    <a:pt x="704088" y="704088"/>
                  </a:lnTo>
                  <a:lnTo>
                    <a:pt x="0" y="7040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0904220" y="6377940"/>
            <a:ext cx="5966460" cy="685800"/>
            <a:chOff x="0" y="0"/>
            <a:chExt cx="7955280" cy="9144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7955280" cy="914400"/>
            </a:xfrm>
            <a:custGeom>
              <a:avLst/>
              <a:gdLst/>
              <a:ahLst/>
              <a:cxnLst/>
              <a:rect l="l" t="t" r="r" b="b"/>
              <a:pathLst>
                <a:path w="7955280" h="914400">
                  <a:moveTo>
                    <a:pt x="0" y="0"/>
                  </a:moveTo>
                  <a:lnTo>
                    <a:pt x="7955280" y="0"/>
                  </a:lnTo>
                  <a:lnTo>
                    <a:pt x="795528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19519" b="-119519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7955280" cy="962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10"/>
                </a:lnSpc>
              </a:pPr>
              <a:r>
                <a:rPr lang="en-US" sz="2175" b="1">
                  <a:solidFill>
                    <a:srgbClr val="21295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Programın Geliştirilmesi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0904220" y="7132320"/>
            <a:ext cx="5966460" cy="1371600"/>
            <a:chOff x="0" y="0"/>
            <a:chExt cx="7955280" cy="1828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7955280" cy="1828800"/>
            </a:xfrm>
            <a:custGeom>
              <a:avLst/>
              <a:gdLst/>
              <a:ahLst/>
              <a:cxnLst/>
              <a:rect l="l" t="t" r="r" b="b"/>
              <a:pathLst>
                <a:path w="7955280" h="1828800">
                  <a:moveTo>
                    <a:pt x="0" y="0"/>
                  </a:moveTo>
                  <a:lnTo>
                    <a:pt x="7955280" y="0"/>
                  </a:lnTo>
                  <a:lnTo>
                    <a:pt x="7955280" y="1828800"/>
                  </a:lnTo>
                  <a:lnTo>
                    <a:pt x="0" y="18288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4759" b="-34759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66675"/>
              <a:ext cx="7955280" cy="18954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80"/>
                </a:lnSpc>
              </a:pPr>
              <a:r>
                <a:rPr lang="en-US" sz="1725">
                  <a:solidFill>
                    <a:srgbClr val="5B6B7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Elde edilen sonuçlar bölümle paylaşılarak program sürekli iyileştirilir.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685800" y="9710928"/>
            <a:ext cx="11658600" cy="411480"/>
            <a:chOff x="0" y="0"/>
            <a:chExt cx="15544800" cy="54864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15544800" cy="548640"/>
            </a:xfrm>
            <a:custGeom>
              <a:avLst/>
              <a:gdLst/>
              <a:ahLst/>
              <a:cxnLst/>
              <a:rect l="l" t="t" r="r" b="b"/>
              <a:pathLst>
                <a:path w="15544800" h="548640">
                  <a:moveTo>
                    <a:pt x="0" y="0"/>
                  </a:moveTo>
                  <a:lnTo>
                    <a:pt x="15544800" y="0"/>
                  </a:lnTo>
                  <a:lnTo>
                    <a:pt x="155448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02076" b="-502076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28575"/>
              <a:ext cx="15544800" cy="5772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530"/>
                </a:lnSpc>
              </a:pPr>
              <a:r>
                <a:rPr lang="en-US" sz="1275">
                  <a:solidFill>
                    <a:srgbClr val="5B6B7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TOROS ÜNİVERSİTESİ  •  HEMŞİRELİK BÖLÜMÜ  •  AKRAN YÖNDERLİK PROGRAMI</a:t>
              </a: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6911828" y="9710928"/>
            <a:ext cx="685800" cy="411480"/>
            <a:chOff x="0" y="0"/>
            <a:chExt cx="914400" cy="54864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914400" cy="548640"/>
            </a:xfrm>
            <a:custGeom>
              <a:avLst/>
              <a:gdLst/>
              <a:ahLst/>
              <a:cxnLst/>
              <a:rect l="l" t="t" r="r" b="b"/>
              <a:pathLst>
                <a:path w="914400" h="548640">
                  <a:moveTo>
                    <a:pt x="0" y="0"/>
                  </a:moveTo>
                  <a:lnTo>
                    <a:pt x="914400" y="0"/>
                  </a:lnTo>
                  <a:lnTo>
                    <a:pt x="9144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6982" r="-26982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0" y="-28575"/>
              <a:ext cx="914400" cy="5772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530"/>
                </a:lnSpc>
              </a:pPr>
              <a:r>
                <a:rPr lang="en-US" sz="1275">
                  <a:solidFill>
                    <a:srgbClr val="5B6B7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12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94560" y="-2468880"/>
            <a:ext cx="6309360" cy="6309360"/>
            <a:chOff x="0" y="0"/>
            <a:chExt cx="8412480" cy="84124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12480" cy="8412480"/>
            </a:xfrm>
            <a:custGeom>
              <a:avLst/>
              <a:gdLst/>
              <a:ahLst/>
              <a:cxnLst/>
              <a:rect l="l" t="t" r="r" b="b"/>
              <a:pathLst>
                <a:path w="8412480" h="8412480">
                  <a:moveTo>
                    <a:pt x="0" y="4206240"/>
                  </a:moveTo>
                  <a:cubicBezTo>
                    <a:pt x="0" y="1883156"/>
                    <a:pt x="1883156" y="0"/>
                    <a:pt x="4206240" y="0"/>
                  </a:cubicBezTo>
                  <a:cubicBezTo>
                    <a:pt x="6529325" y="0"/>
                    <a:pt x="8412480" y="1883156"/>
                    <a:pt x="8412480" y="4206240"/>
                  </a:cubicBezTo>
                  <a:cubicBezTo>
                    <a:pt x="8412480" y="6529325"/>
                    <a:pt x="6529324" y="8412480"/>
                    <a:pt x="4206240" y="8412480"/>
                  </a:cubicBezTo>
                  <a:cubicBezTo>
                    <a:pt x="1883156" y="8412480"/>
                    <a:pt x="0" y="6529324"/>
                    <a:pt x="0" y="4206240"/>
                  </a:cubicBezTo>
                  <a:close/>
                </a:path>
              </a:pathLst>
            </a:custGeom>
            <a:solidFill>
              <a:srgbClr val="065A82">
                <a:alpha val="20000"/>
              </a:srgbClr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4813280" y="6309360"/>
            <a:ext cx="5760720" cy="5760720"/>
            <a:chOff x="0" y="0"/>
            <a:chExt cx="7680960" cy="76809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80960" cy="7680960"/>
            </a:xfrm>
            <a:custGeom>
              <a:avLst/>
              <a:gdLst/>
              <a:ahLst/>
              <a:cxnLst/>
              <a:rect l="l" t="t" r="r" b="b"/>
              <a:pathLst>
                <a:path w="7680960" h="7680960">
                  <a:moveTo>
                    <a:pt x="0" y="3840480"/>
                  </a:moveTo>
                  <a:cubicBezTo>
                    <a:pt x="0" y="1719453"/>
                    <a:pt x="1719453" y="0"/>
                    <a:pt x="3840480" y="0"/>
                  </a:cubicBezTo>
                  <a:cubicBezTo>
                    <a:pt x="5961507" y="0"/>
                    <a:pt x="7680960" y="1719453"/>
                    <a:pt x="7680960" y="3840480"/>
                  </a:cubicBezTo>
                  <a:cubicBezTo>
                    <a:pt x="7680960" y="5961507"/>
                    <a:pt x="5961507" y="7680960"/>
                    <a:pt x="3840480" y="7680960"/>
                  </a:cubicBezTo>
                  <a:cubicBezTo>
                    <a:pt x="1719453" y="7680960"/>
                    <a:pt x="0" y="5961507"/>
                    <a:pt x="0" y="3840480"/>
                  </a:cubicBezTo>
                  <a:close/>
                </a:path>
              </a:pathLst>
            </a:custGeom>
            <a:solidFill>
              <a:srgbClr val="1C7293">
                <a:alpha val="15686"/>
              </a:srgbClr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387334" y="2400300"/>
            <a:ext cx="1508760" cy="1508760"/>
            <a:chOff x="0" y="0"/>
            <a:chExt cx="2011680" cy="20116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11680" cy="2011680"/>
            </a:xfrm>
            <a:custGeom>
              <a:avLst/>
              <a:gdLst/>
              <a:ahLst/>
              <a:cxnLst/>
              <a:rect l="l" t="t" r="r" b="b"/>
              <a:pathLst>
                <a:path w="2011680" h="2011680">
                  <a:moveTo>
                    <a:pt x="0" y="1005840"/>
                  </a:moveTo>
                  <a:cubicBezTo>
                    <a:pt x="0" y="450342"/>
                    <a:pt x="450342" y="0"/>
                    <a:pt x="1005840" y="0"/>
                  </a:cubicBezTo>
                  <a:cubicBezTo>
                    <a:pt x="1561338" y="0"/>
                    <a:pt x="2011680" y="450342"/>
                    <a:pt x="2011680" y="1005840"/>
                  </a:cubicBezTo>
                  <a:cubicBezTo>
                    <a:pt x="2011680" y="1561338"/>
                    <a:pt x="1561338" y="2011680"/>
                    <a:pt x="1005840" y="2011680"/>
                  </a:cubicBezTo>
                  <a:cubicBezTo>
                    <a:pt x="450342" y="2011680"/>
                    <a:pt x="0" y="1561338"/>
                    <a:pt x="0" y="1005840"/>
                  </a:cubicBezTo>
                  <a:close/>
                </a:path>
              </a:pathLst>
            </a:custGeom>
            <a:solidFill>
              <a:srgbClr val="065A82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726805" y="2739771"/>
            <a:ext cx="829818" cy="829818"/>
            <a:chOff x="0" y="0"/>
            <a:chExt cx="1106424" cy="1106424"/>
          </a:xfrm>
        </p:grpSpPr>
        <p:sp>
          <p:nvSpPr>
            <p:cNvPr id="9" name="Freeform 9" descr="preencoded.png"/>
            <p:cNvSpPr/>
            <p:nvPr/>
          </p:nvSpPr>
          <p:spPr>
            <a:xfrm>
              <a:off x="0" y="0"/>
              <a:ext cx="1106424" cy="1106424"/>
            </a:xfrm>
            <a:custGeom>
              <a:avLst/>
              <a:gdLst/>
              <a:ahLst/>
              <a:cxnLst/>
              <a:rect l="l" t="t" r="r" b="b"/>
              <a:pathLst>
                <a:path w="1106424" h="1106424">
                  <a:moveTo>
                    <a:pt x="0" y="0"/>
                  </a:moveTo>
                  <a:lnTo>
                    <a:pt x="1106424" y="0"/>
                  </a:lnTo>
                  <a:lnTo>
                    <a:pt x="1106424" y="1106424"/>
                  </a:lnTo>
                  <a:lnTo>
                    <a:pt x="0" y="1106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71600" y="4320540"/>
            <a:ext cx="15540228" cy="1371600"/>
            <a:chOff x="0" y="0"/>
            <a:chExt cx="20720304" cy="1828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720304" cy="1828800"/>
            </a:xfrm>
            <a:custGeom>
              <a:avLst/>
              <a:gdLst/>
              <a:ahLst/>
              <a:cxnLst/>
              <a:rect l="l" t="t" r="r" b="b"/>
              <a:pathLst>
                <a:path w="20720304" h="1828800">
                  <a:moveTo>
                    <a:pt x="0" y="0"/>
                  </a:moveTo>
                  <a:lnTo>
                    <a:pt x="20720304" y="0"/>
                  </a:lnTo>
                  <a:lnTo>
                    <a:pt x="20720304" y="1828800"/>
                  </a:lnTo>
                  <a:lnTo>
                    <a:pt x="0" y="182880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70765" b="-170765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9525"/>
              <a:ext cx="20720304" cy="18383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200"/>
                </a:lnSpc>
              </a:pPr>
              <a:r>
                <a:rPr lang="en-US" sz="6000" b="1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Teşekkürler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71600" y="5692140"/>
            <a:ext cx="15540228" cy="754380"/>
            <a:chOff x="0" y="0"/>
            <a:chExt cx="20720304" cy="10058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0720304" cy="1005840"/>
            </a:xfrm>
            <a:custGeom>
              <a:avLst/>
              <a:gdLst/>
              <a:ahLst/>
              <a:cxnLst/>
              <a:rect l="l" t="t" r="r" b="b"/>
              <a:pathLst>
                <a:path w="20720304" h="1005840">
                  <a:moveTo>
                    <a:pt x="0" y="0"/>
                  </a:moveTo>
                  <a:lnTo>
                    <a:pt x="20720304" y="0"/>
                  </a:lnTo>
                  <a:lnTo>
                    <a:pt x="20720304" y="1005840"/>
                  </a:lnTo>
                  <a:lnTo>
                    <a:pt x="0" y="100584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351391" b="-351391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0720304" cy="104394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879"/>
                </a:lnSpc>
              </a:pPr>
              <a:r>
                <a:rPr lang="en-US" sz="2400" i="1">
                  <a:solidFill>
                    <a:srgbClr val="E8A33D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Birlikte öğreniyor, birlikte büyüyoruz.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71600" y="6652260"/>
            <a:ext cx="15540228" cy="548640"/>
            <a:chOff x="0" y="0"/>
            <a:chExt cx="20720304" cy="73152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720304" cy="731520"/>
            </a:xfrm>
            <a:custGeom>
              <a:avLst/>
              <a:gdLst/>
              <a:ahLst/>
              <a:cxnLst/>
              <a:rect l="l" t="t" r="r" b="b"/>
              <a:pathLst>
                <a:path w="20720304" h="731520">
                  <a:moveTo>
                    <a:pt x="0" y="0"/>
                  </a:moveTo>
                  <a:lnTo>
                    <a:pt x="20720304" y="0"/>
                  </a:lnTo>
                  <a:lnTo>
                    <a:pt x="20720304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501913" b="-501913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0720304" cy="7696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250"/>
                </a:lnSpc>
              </a:pPr>
              <a:r>
                <a:rPr lang="en-US" sz="1875">
                  <a:solidFill>
                    <a:srgbClr val="9FB3C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Toros Üniversitesi Hemşirelik Bölümü Akran Yönderlik Programı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85800" y="9710928"/>
            <a:ext cx="11658600" cy="411480"/>
            <a:chOff x="0" y="0"/>
            <a:chExt cx="15544800" cy="54864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5544800" cy="548640"/>
            </a:xfrm>
            <a:custGeom>
              <a:avLst/>
              <a:gdLst/>
              <a:ahLst/>
              <a:cxnLst/>
              <a:rect l="l" t="t" r="r" b="b"/>
              <a:pathLst>
                <a:path w="15544800" h="548640">
                  <a:moveTo>
                    <a:pt x="0" y="0"/>
                  </a:moveTo>
                  <a:lnTo>
                    <a:pt x="15544800" y="0"/>
                  </a:lnTo>
                  <a:lnTo>
                    <a:pt x="155448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502076" b="-502076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15544800" cy="5772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530"/>
                </a:lnSpc>
              </a:pPr>
              <a:r>
                <a:rPr lang="en-US" sz="1275">
                  <a:solidFill>
                    <a:srgbClr val="9FB3C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TOROS ÜNİVERSİTESİ  •  HEMŞİRELİK BÖLÜMÜ  •  AKRAN YÖNDERLİK PROGRAMI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6911828" y="9710928"/>
            <a:ext cx="685800" cy="411480"/>
            <a:chOff x="0" y="0"/>
            <a:chExt cx="914400" cy="54864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14400" cy="548640"/>
            </a:xfrm>
            <a:custGeom>
              <a:avLst/>
              <a:gdLst/>
              <a:ahLst/>
              <a:cxnLst/>
              <a:rect l="l" t="t" r="r" b="b"/>
              <a:pathLst>
                <a:path w="914400" h="548640">
                  <a:moveTo>
                    <a:pt x="0" y="0"/>
                  </a:moveTo>
                  <a:lnTo>
                    <a:pt x="914400" y="0"/>
                  </a:lnTo>
                  <a:lnTo>
                    <a:pt x="9144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-26982" r="-26982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914400" cy="5772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530"/>
                </a:lnSpc>
              </a:pPr>
              <a:r>
                <a:rPr lang="en-US" sz="1275">
                  <a:solidFill>
                    <a:srgbClr val="9FB3C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13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2960" y="576072"/>
            <a:ext cx="13716000" cy="480060"/>
            <a:chOff x="0" y="0"/>
            <a:chExt cx="18288000" cy="6400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88000" cy="640080"/>
            </a:xfrm>
            <a:custGeom>
              <a:avLst/>
              <a:gdLst/>
              <a:ahLst/>
              <a:cxnLst/>
              <a:rect l="l" t="t" r="r" b="b"/>
              <a:pathLst>
                <a:path w="18288000" h="640080">
                  <a:moveTo>
                    <a:pt x="0" y="0"/>
                  </a:moveTo>
                  <a:lnTo>
                    <a:pt x="18288000" y="0"/>
                  </a:lnTo>
                  <a:lnTo>
                    <a:pt x="1828800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06715" b="-506715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8288000" cy="6781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50"/>
                </a:lnSpc>
              </a:pPr>
              <a:r>
                <a:rPr lang="en-US" sz="1875" b="1" spc="300">
                  <a:solidFill>
                    <a:srgbClr val="1C729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TEMEL KAVRAM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22960" y="987552"/>
            <a:ext cx="16184880" cy="1165860"/>
            <a:chOff x="0" y="0"/>
            <a:chExt cx="21579840" cy="15544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579839" cy="1554480"/>
            </a:xfrm>
            <a:custGeom>
              <a:avLst/>
              <a:gdLst/>
              <a:ahLst/>
              <a:cxnLst/>
              <a:rect l="l" t="t" r="r" b="b"/>
              <a:pathLst>
                <a:path w="21579839" h="1554480">
                  <a:moveTo>
                    <a:pt x="0" y="0"/>
                  </a:moveTo>
                  <a:lnTo>
                    <a:pt x="21579839" y="0"/>
                  </a:lnTo>
                  <a:lnTo>
                    <a:pt x="21579839" y="1554480"/>
                  </a:lnTo>
                  <a:lnTo>
                    <a:pt x="0" y="15544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20498" b="-220498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21579840" cy="15735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400"/>
                </a:lnSpc>
              </a:pPr>
              <a:r>
                <a:rPr lang="en-US" sz="4500" b="1">
                  <a:solidFill>
                    <a:srgbClr val="21295C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Akran Yönderlik Nedir?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22960" y="2537460"/>
            <a:ext cx="7818120" cy="6652260"/>
            <a:chOff x="0" y="0"/>
            <a:chExt cx="10424160" cy="88696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24161" cy="8869680"/>
            </a:xfrm>
            <a:custGeom>
              <a:avLst/>
              <a:gdLst/>
              <a:ahLst/>
              <a:cxnLst/>
              <a:rect l="l" t="t" r="r" b="b"/>
              <a:pathLst>
                <a:path w="10424161" h="8869680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10277856" y="0"/>
                  </a:lnTo>
                  <a:cubicBezTo>
                    <a:pt x="10358628" y="0"/>
                    <a:pt x="10424161" y="65532"/>
                    <a:pt x="10424161" y="146304"/>
                  </a:cubicBezTo>
                  <a:lnTo>
                    <a:pt x="10424161" y="8723376"/>
                  </a:lnTo>
                  <a:cubicBezTo>
                    <a:pt x="10424161" y="8804148"/>
                    <a:pt x="10358628" y="8869680"/>
                    <a:pt x="10277856" y="8869680"/>
                  </a:cubicBezTo>
                  <a:lnTo>
                    <a:pt x="146304" y="8869680"/>
                  </a:lnTo>
                  <a:cubicBezTo>
                    <a:pt x="65532" y="8869680"/>
                    <a:pt x="0" y="8804148"/>
                    <a:pt x="0" y="8723376"/>
                  </a:cubicBezTo>
                  <a:close/>
                </a:path>
              </a:pathLst>
            </a:custGeom>
            <a:solidFill>
              <a:srgbClr val="EAF3F6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71600" y="3017520"/>
            <a:ext cx="1028700" cy="1028700"/>
            <a:chOff x="0" y="0"/>
            <a:chExt cx="1371600" cy="13716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71600" cy="1371600"/>
            </a:xfrm>
            <a:custGeom>
              <a:avLst/>
              <a:gdLst/>
              <a:ahLst/>
              <a:cxnLst/>
              <a:rect l="l" t="t" r="r" b="b"/>
              <a:pathLst>
                <a:path w="1371600" h="1371600">
                  <a:moveTo>
                    <a:pt x="0" y="685800"/>
                  </a:moveTo>
                  <a:cubicBezTo>
                    <a:pt x="0" y="307086"/>
                    <a:pt x="307086" y="0"/>
                    <a:pt x="685800" y="0"/>
                  </a:cubicBezTo>
                  <a:cubicBezTo>
                    <a:pt x="1064514" y="0"/>
                    <a:pt x="1371600" y="307086"/>
                    <a:pt x="1371600" y="685800"/>
                  </a:cubicBezTo>
                  <a:cubicBezTo>
                    <a:pt x="1371600" y="1064514"/>
                    <a:pt x="1064514" y="1371600"/>
                    <a:pt x="685800" y="1371600"/>
                  </a:cubicBezTo>
                  <a:cubicBezTo>
                    <a:pt x="307086" y="1371600"/>
                    <a:pt x="0" y="1064514"/>
                    <a:pt x="0" y="6858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03058" y="3248978"/>
            <a:ext cx="565785" cy="565785"/>
            <a:chOff x="0" y="0"/>
            <a:chExt cx="754380" cy="754380"/>
          </a:xfrm>
        </p:grpSpPr>
        <p:sp>
          <p:nvSpPr>
            <p:cNvPr id="13" name="Freeform 13" descr="preencoded.png"/>
            <p:cNvSpPr/>
            <p:nvPr/>
          </p:nvSpPr>
          <p:spPr>
            <a:xfrm>
              <a:off x="0" y="0"/>
              <a:ext cx="754380" cy="754380"/>
            </a:xfrm>
            <a:custGeom>
              <a:avLst/>
              <a:gdLst/>
              <a:ahLst/>
              <a:cxnLst/>
              <a:rect l="l" t="t" r="r" b="b"/>
              <a:pathLst>
                <a:path w="754380" h="754380">
                  <a:moveTo>
                    <a:pt x="0" y="0"/>
                  </a:moveTo>
                  <a:lnTo>
                    <a:pt x="754380" y="0"/>
                  </a:lnTo>
                  <a:lnTo>
                    <a:pt x="754380" y="754380"/>
                  </a:lnTo>
                  <a:lnTo>
                    <a:pt x="0" y="7543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71600" y="4320540"/>
            <a:ext cx="6720840" cy="2606040"/>
            <a:chOff x="0" y="0"/>
            <a:chExt cx="8961120" cy="347472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961120" cy="3474720"/>
            </a:xfrm>
            <a:custGeom>
              <a:avLst/>
              <a:gdLst/>
              <a:ahLst/>
              <a:cxnLst/>
              <a:rect l="l" t="t" r="r" b="b"/>
              <a:pathLst>
                <a:path w="8961120" h="3474720">
                  <a:moveTo>
                    <a:pt x="0" y="0"/>
                  </a:moveTo>
                  <a:lnTo>
                    <a:pt x="8961120" y="0"/>
                  </a:lnTo>
                  <a:lnTo>
                    <a:pt x="8961120" y="3474720"/>
                  </a:lnTo>
                  <a:lnTo>
                    <a:pt x="0" y="34747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50" b="-250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8961120" cy="354139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794"/>
                </a:lnSpc>
              </a:pPr>
              <a:r>
                <a:rPr lang="en-US" sz="2025">
                  <a:solidFill>
                    <a:srgbClr val="22303C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Akran yönderlik (peer mentoring), deneyimli ve üst sınıf hemşirelik öğrencilerinin; yeni başlayan veya daha az deneyimli öğrencilere akademik, sosyal ve mesleki uyum sürecinde gönüllü olarak rehberlik ettiği yapılandırılmış bir destek sistemidir.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71600" y="7063740"/>
            <a:ext cx="6720840" cy="1783080"/>
            <a:chOff x="0" y="0"/>
            <a:chExt cx="8961120" cy="23774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961120" cy="2377440"/>
            </a:xfrm>
            <a:custGeom>
              <a:avLst/>
              <a:gdLst/>
              <a:ahLst/>
              <a:cxnLst/>
              <a:rect l="l" t="t" r="r" b="b"/>
              <a:pathLst>
                <a:path w="8961120" h="2377440">
                  <a:moveTo>
                    <a:pt x="0" y="0"/>
                  </a:moveTo>
                  <a:lnTo>
                    <a:pt x="8961120" y="0"/>
                  </a:lnTo>
                  <a:lnTo>
                    <a:pt x="8961120" y="2377440"/>
                  </a:lnTo>
                  <a:lnTo>
                    <a:pt x="0" y="23774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3443" b="-23443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66675"/>
              <a:ext cx="8961120" cy="24441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87"/>
                </a:lnSpc>
              </a:pPr>
              <a:r>
                <a:rPr lang="en-US" sz="1875" i="1">
                  <a:solidFill>
                    <a:srgbClr val="1C7293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Program; hemşirelik eğitiminin ilk yıllarında yaşanan uyum güçlüklerini azaltmayı ve öğrenciler arasında sürdürülebilir bir destek ağı kurmayı hedefler.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258300" y="2606040"/>
            <a:ext cx="850392" cy="850392"/>
            <a:chOff x="0" y="0"/>
            <a:chExt cx="1133856" cy="113385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33856" cy="1133856"/>
            </a:xfrm>
            <a:custGeom>
              <a:avLst/>
              <a:gdLst/>
              <a:ahLst/>
              <a:cxnLst/>
              <a:rect l="l" t="t" r="r" b="b"/>
              <a:pathLst>
                <a:path w="1133856" h="1133856">
                  <a:moveTo>
                    <a:pt x="0" y="566928"/>
                  </a:moveTo>
                  <a:cubicBezTo>
                    <a:pt x="0" y="253873"/>
                    <a:pt x="253873" y="0"/>
                    <a:pt x="566928" y="0"/>
                  </a:cubicBezTo>
                  <a:cubicBezTo>
                    <a:pt x="879983" y="0"/>
                    <a:pt x="1133856" y="253873"/>
                    <a:pt x="1133856" y="566928"/>
                  </a:cubicBezTo>
                  <a:cubicBezTo>
                    <a:pt x="1133856" y="879983"/>
                    <a:pt x="879983" y="1133856"/>
                    <a:pt x="566928" y="1133856"/>
                  </a:cubicBezTo>
                  <a:cubicBezTo>
                    <a:pt x="253873" y="1133856"/>
                    <a:pt x="0" y="879983"/>
                    <a:pt x="0" y="566928"/>
                  </a:cubicBezTo>
                  <a:close/>
                </a:path>
              </a:pathLst>
            </a:custGeom>
            <a:solidFill>
              <a:srgbClr val="EAF3F6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449638" y="2797378"/>
            <a:ext cx="467716" cy="467716"/>
            <a:chOff x="0" y="0"/>
            <a:chExt cx="623621" cy="623621"/>
          </a:xfrm>
        </p:grpSpPr>
        <p:sp>
          <p:nvSpPr>
            <p:cNvPr id="23" name="Freeform 23" descr="preencoded.png"/>
            <p:cNvSpPr/>
            <p:nvPr/>
          </p:nvSpPr>
          <p:spPr>
            <a:xfrm>
              <a:off x="0" y="0"/>
              <a:ext cx="623570" cy="623570"/>
            </a:xfrm>
            <a:custGeom>
              <a:avLst/>
              <a:gdLst/>
              <a:ahLst/>
              <a:cxnLst/>
              <a:rect l="l" t="t" r="r" b="b"/>
              <a:pathLst>
                <a:path w="623570" h="623570">
                  <a:moveTo>
                    <a:pt x="0" y="0"/>
                  </a:moveTo>
                  <a:lnTo>
                    <a:pt x="623570" y="0"/>
                  </a:lnTo>
                  <a:lnTo>
                    <a:pt x="623570" y="623570"/>
                  </a:lnTo>
                  <a:lnTo>
                    <a:pt x="0" y="6235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8" b="-8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355580" y="2578608"/>
            <a:ext cx="6995160" cy="480060"/>
            <a:chOff x="0" y="0"/>
            <a:chExt cx="9326880" cy="64008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9326880" cy="640080"/>
            </a:xfrm>
            <a:custGeom>
              <a:avLst/>
              <a:gdLst/>
              <a:ahLst/>
              <a:cxnLst/>
              <a:rect l="l" t="t" r="r" b="b"/>
              <a:pathLst>
                <a:path w="9326880" h="640080">
                  <a:moveTo>
                    <a:pt x="0" y="0"/>
                  </a:moveTo>
                  <a:lnTo>
                    <a:pt x="9326880" y="0"/>
                  </a:lnTo>
                  <a:lnTo>
                    <a:pt x="932688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33924" b="-233924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47625"/>
              <a:ext cx="9326880" cy="6877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20"/>
                </a:lnSpc>
              </a:pPr>
              <a:r>
                <a:rPr lang="en-US" sz="2100" b="1">
                  <a:solidFill>
                    <a:srgbClr val="21295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Gönüllü Katılım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0355580" y="3044952"/>
            <a:ext cx="7063740" cy="754380"/>
            <a:chOff x="0" y="0"/>
            <a:chExt cx="9418320" cy="100584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9418320" cy="1005840"/>
            </a:xfrm>
            <a:custGeom>
              <a:avLst/>
              <a:gdLst/>
              <a:ahLst/>
              <a:cxnLst/>
              <a:rect l="l" t="t" r="r" b="b"/>
              <a:pathLst>
                <a:path w="9418320" h="1005840">
                  <a:moveTo>
                    <a:pt x="0" y="0"/>
                  </a:moveTo>
                  <a:lnTo>
                    <a:pt x="9418320" y="0"/>
                  </a:lnTo>
                  <a:lnTo>
                    <a:pt x="9418320" y="1005840"/>
                  </a:lnTo>
                  <a:lnTo>
                    <a:pt x="0" y="10058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32450" b="-132450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57150"/>
              <a:ext cx="9418320" cy="10629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77"/>
                </a:lnSpc>
              </a:pPr>
              <a:r>
                <a:rPr lang="en-US" sz="1725">
                  <a:solidFill>
                    <a:srgbClr val="5B6B7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Yönder ve yönderlenen öğrenci programa gönüllü olarak dahil olur.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258300" y="4224528"/>
            <a:ext cx="850392" cy="850392"/>
            <a:chOff x="0" y="0"/>
            <a:chExt cx="1133856" cy="1133856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133856" cy="1133856"/>
            </a:xfrm>
            <a:custGeom>
              <a:avLst/>
              <a:gdLst/>
              <a:ahLst/>
              <a:cxnLst/>
              <a:rect l="l" t="t" r="r" b="b"/>
              <a:pathLst>
                <a:path w="1133856" h="1133856">
                  <a:moveTo>
                    <a:pt x="0" y="566928"/>
                  </a:moveTo>
                  <a:cubicBezTo>
                    <a:pt x="0" y="253873"/>
                    <a:pt x="253873" y="0"/>
                    <a:pt x="566928" y="0"/>
                  </a:cubicBezTo>
                  <a:cubicBezTo>
                    <a:pt x="879983" y="0"/>
                    <a:pt x="1133856" y="253873"/>
                    <a:pt x="1133856" y="566928"/>
                  </a:cubicBezTo>
                  <a:cubicBezTo>
                    <a:pt x="1133856" y="879983"/>
                    <a:pt x="879983" y="1133856"/>
                    <a:pt x="566928" y="1133856"/>
                  </a:cubicBezTo>
                  <a:cubicBezTo>
                    <a:pt x="253873" y="1133856"/>
                    <a:pt x="0" y="879983"/>
                    <a:pt x="0" y="566928"/>
                  </a:cubicBezTo>
                  <a:close/>
                </a:path>
              </a:pathLst>
            </a:custGeom>
            <a:solidFill>
              <a:srgbClr val="EAF3F6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9449638" y="4415866"/>
            <a:ext cx="467716" cy="467716"/>
            <a:chOff x="0" y="0"/>
            <a:chExt cx="623621" cy="623621"/>
          </a:xfrm>
        </p:grpSpPr>
        <p:sp>
          <p:nvSpPr>
            <p:cNvPr id="33" name="Freeform 33" descr="preencoded.png"/>
            <p:cNvSpPr/>
            <p:nvPr/>
          </p:nvSpPr>
          <p:spPr>
            <a:xfrm>
              <a:off x="0" y="0"/>
              <a:ext cx="623570" cy="623570"/>
            </a:xfrm>
            <a:custGeom>
              <a:avLst/>
              <a:gdLst/>
              <a:ahLst/>
              <a:cxnLst/>
              <a:rect l="l" t="t" r="r" b="b"/>
              <a:pathLst>
                <a:path w="623570" h="623570">
                  <a:moveTo>
                    <a:pt x="0" y="0"/>
                  </a:moveTo>
                  <a:lnTo>
                    <a:pt x="623570" y="0"/>
                  </a:lnTo>
                  <a:lnTo>
                    <a:pt x="623570" y="623570"/>
                  </a:lnTo>
                  <a:lnTo>
                    <a:pt x="0" y="6235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8" b="-8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0355580" y="4197096"/>
            <a:ext cx="6995160" cy="480060"/>
            <a:chOff x="0" y="0"/>
            <a:chExt cx="9326880" cy="64008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9326880" cy="640080"/>
            </a:xfrm>
            <a:custGeom>
              <a:avLst/>
              <a:gdLst/>
              <a:ahLst/>
              <a:cxnLst/>
              <a:rect l="l" t="t" r="r" b="b"/>
              <a:pathLst>
                <a:path w="9326880" h="640080">
                  <a:moveTo>
                    <a:pt x="0" y="0"/>
                  </a:moveTo>
                  <a:lnTo>
                    <a:pt x="9326880" y="0"/>
                  </a:lnTo>
                  <a:lnTo>
                    <a:pt x="932688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33924" b="-233924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47625"/>
              <a:ext cx="9326880" cy="6877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20"/>
                </a:lnSpc>
              </a:pPr>
              <a:r>
                <a:rPr lang="en-US" sz="2100" b="1">
                  <a:solidFill>
                    <a:srgbClr val="21295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Karşılıklı Öğrenme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0355580" y="4663440"/>
            <a:ext cx="7063740" cy="754380"/>
            <a:chOff x="0" y="0"/>
            <a:chExt cx="9418320" cy="100584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9418320" cy="1005840"/>
            </a:xfrm>
            <a:custGeom>
              <a:avLst/>
              <a:gdLst/>
              <a:ahLst/>
              <a:cxnLst/>
              <a:rect l="l" t="t" r="r" b="b"/>
              <a:pathLst>
                <a:path w="9418320" h="1005840">
                  <a:moveTo>
                    <a:pt x="0" y="0"/>
                  </a:moveTo>
                  <a:lnTo>
                    <a:pt x="9418320" y="0"/>
                  </a:lnTo>
                  <a:lnTo>
                    <a:pt x="9418320" y="1005840"/>
                  </a:lnTo>
                  <a:lnTo>
                    <a:pt x="0" y="10058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32450" b="-132450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57150"/>
              <a:ext cx="9418320" cy="10629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77"/>
                </a:lnSpc>
              </a:pPr>
              <a:r>
                <a:rPr lang="en-US" sz="1725">
                  <a:solidFill>
                    <a:srgbClr val="5B6B7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Süreç yalnızca tek yönlü değil, iki tarafı da geliştiren bir etkileşimdir.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9258300" y="5843016"/>
            <a:ext cx="850392" cy="850392"/>
            <a:chOff x="0" y="0"/>
            <a:chExt cx="1133856" cy="1133856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133856" cy="1133856"/>
            </a:xfrm>
            <a:custGeom>
              <a:avLst/>
              <a:gdLst/>
              <a:ahLst/>
              <a:cxnLst/>
              <a:rect l="l" t="t" r="r" b="b"/>
              <a:pathLst>
                <a:path w="1133856" h="1133856">
                  <a:moveTo>
                    <a:pt x="0" y="566928"/>
                  </a:moveTo>
                  <a:cubicBezTo>
                    <a:pt x="0" y="253873"/>
                    <a:pt x="253873" y="0"/>
                    <a:pt x="566928" y="0"/>
                  </a:cubicBezTo>
                  <a:cubicBezTo>
                    <a:pt x="879983" y="0"/>
                    <a:pt x="1133856" y="253873"/>
                    <a:pt x="1133856" y="566928"/>
                  </a:cubicBezTo>
                  <a:cubicBezTo>
                    <a:pt x="1133856" y="879983"/>
                    <a:pt x="879983" y="1133856"/>
                    <a:pt x="566928" y="1133856"/>
                  </a:cubicBezTo>
                  <a:cubicBezTo>
                    <a:pt x="253873" y="1133856"/>
                    <a:pt x="0" y="879983"/>
                    <a:pt x="0" y="566928"/>
                  </a:cubicBezTo>
                  <a:close/>
                </a:path>
              </a:pathLst>
            </a:custGeom>
            <a:solidFill>
              <a:srgbClr val="EAF3F6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9449638" y="6034354"/>
            <a:ext cx="467716" cy="467716"/>
            <a:chOff x="0" y="0"/>
            <a:chExt cx="623621" cy="623621"/>
          </a:xfrm>
        </p:grpSpPr>
        <p:sp>
          <p:nvSpPr>
            <p:cNvPr id="43" name="Freeform 43" descr="preencoded.png"/>
            <p:cNvSpPr/>
            <p:nvPr/>
          </p:nvSpPr>
          <p:spPr>
            <a:xfrm>
              <a:off x="0" y="0"/>
              <a:ext cx="623570" cy="623570"/>
            </a:xfrm>
            <a:custGeom>
              <a:avLst/>
              <a:gdLst/>
              <a:ahLst/>
              <a:cxnLst/>
              <a:rect l="l" t="t" r="r" b="b"/>
              <a:pathLst>
                <a:path w="623570" h="623570">
                  <a:moveTo>
                    <a:pt x="0" y="0"/>
                  </a:moveTo>
                  <a:lnTo>
                    <a:pt x="623570" y="0"/>
                  </a:lnTo>
                  <a:lnTo>
                    <a:pt x="623570" y="623570"/>
                  </a:lnTo>
                  <a:lnTo>
                    <a:pt x="0" y="6235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r="-8" b="-8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0355580" y="5815584"/>
            <a:ext cx="6995160" cy="480060"/>
            <a:chOff x="0" y="0"/>
            <a:chExt cx="9326880" cy="64008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9326880" cy="640080"/>
            </a:xfrm>
            <a:custGeom>
              <a:avLst/>
              <a:gdLst/>
              <a:ahLst/>
              <a:cxnLst/>
              <a:rect l="l" t="t" r="r" b="b"/>
              <a:pathLst>
                <a:path w="9326880" h="640080">
                  <a:moveTo>
                    <a:pt x="0" y="0"/>
                  </a:moveTo>
                  <a:lnTo>
                    <a:pt x="9326880" y="0"/>
                  </a:lnTo>
                  <a:lnTo>
                    <a:pt x="932688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33924" b="-233924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9326880" cy="6877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20"/>
                </a:lnSpc>
              </a:pPr>
              <a:r>
                <a:rPr lang="en-US" sz="2100" b="1">
                  <a:solidFill>
                    <a:srgbClr val="21295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Güvenli Ortam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0355580" y="6281928"/>
            <a:ext cx="7063740" cy="754380"/>
            <a:chOff x="0" y="0"/>
            <a:chExt cx="9418320" cy="100584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9418320" cy="1005840"/>
            </a:xfrm>
            <a:custGeom>
              <a:avLst/>
              <a:gdLst/>
              <a:ahLst/>
              <a:cxnLst/>
              <a:rect l="l" t="t" r="r" b="b"/>
              <a:pathLst>
                <a:path w="9418320" h="1005840">
                  <a:moveTo>
                    <a:pt x="0" y="0"/>
                  </a:moveTo>
                  <a:lnTo>
                    <a:pt x="9418320" y="0"/>
                  </a:lnTo>
                  <a:lnTo>
                    <a:pt x="9418320" y="1005840"/>
                  </a:lnTo>
                  <a:lnTo>
                    <a:pt x="0" y="10058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32450" b="-132450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57150"/>
              <a:ext cx="9418320" cy="10629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77"/>
                </a:lnSpc>
              </a:pPr>
              <a:r>
                <a:rPr lang="en-US" sz="1725">
                  <a:solidFill>
                    <a:srgbClr val="5B6B7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Yargılamadan, güven temelli bir iletişim ortamı sunulur.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9258300" y="7461504"/>
            <a:ext cx="850392" cy="850392"/>
            <a:chOff x="0" y="0"/>
            <a:chExt cx="1133856" cy="1133856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133856" cy="1133856"/>
            </a:xfrm>
            <a:custGeom>
              <a:avLst/>
              <a:gdLst/>
              <a:ahLst/>
              <a:cxnLst/>
              <a:rect l="l" t="t" r="r" b="b"/>
              <a:pathLst>
                <a:path w="1133856" h="1133856">
                  <a:moveTo>
                    <a:pt x="0" y="566928"/>
                  </a:moveTo>
                  <a:cubicBezTo>
                    <a:pt x="0" y="253873"/>
                    <a:pt x="253873" y="0"/>
                    <a:pt x="566928" y="0"/>
                  </a:cubicBezTo>
                  <a:cubicBezTo>
                    <a:pt x="879983" y="0"/>
                    <a:pt x="1133856" y="253873"/>
                    <a:pt x="1133856" y="566928"/>
                  </a:cubicBezTo>
                  <a:cubicBezTo>
                    <a:pt x="1133856" y="879983"/>
                    <a:pt x="879983" y="1133856"/>
                    <a:pt x="566928" y="1133856"/>
                  </a:cubicBezTo>
                  <a:cubicBezTo>
                    <a:pt x="253873" y="1133856"/>
                    <a:pt x="0" y="879983"/>
                    <a:pt x="0" y="566928"/>
                  </a:cubicBezTo>
                  <a:close/>
                </a:path>
              </a:pathLst>
            </a:custGeom>
            <a:solidFill>
              <a:srgbClr val="EAF3F6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9449638" y="7652842"/>
            <a:ext cx="467716" cy="467716"/>
            <a:chOff x="0" y="0"/>
            <a:chExt cx="623621" cy="623621"/>
          </a:xfrm>
        </p:grpSpPr>
        <p:sp>
          <p:nvSpPr>
            <p:cNvPr id="53" name="Freeform 53" descr="preencoded.png"/>
            <p:cNvSpPr/>
            <p:nvPr/>
          </p:nvSpPr>
          <p:spPr>
            <a:xfrm>
              <a:off x="0" y="0"/>
              <a:ext cx="623570" cy="623570"/>
            </a:xfrm>
            <a:custGeom>
              <a:avLst/>
              <a:gdLst/>
              <a:ahLst/>
              <a:cxnLst/>
              <a:rect l="l" t="t" r="r" b="b"/>
              <a:pathLst>
                <a:path w="623570" h="623570">
                  <a:moveTo>
                    <a:pt x="0" y="0"/>
                  </a:moveTo>
                  <a:lnTo>
                    <a:pt x="623570" y="0"/>
                  </a:lnTo>
                  <a:lnTo>
                    <a:pt x="623570" y="623570"/>
                  </a:lnTo>
                  <a:lnTo>
                    <a:pt x="0" y="6235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r="-8" b="-8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0355580" y="7434072"/>
            <a:ext cx="6995160" cy="480060"/>
            <a:chOff x="0" y="0"/>
            <a:chExt cx="9326880" cy="64008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9326880" cy="640080"/>
            </a:xfrm>
            <a:custGeom>
              <a:avLst/>
              <a:gdLst/>
              <a:ahLst/>
              <a:cxnLst/>
              <a:rect l="l" t="t" r="r" b="b"/>
              <a:pathLst>
                <a:path w="9326880" h="640080">
                  <a:moveTo>
                    <a:pt x="0" y="0"/>
                  </a:moveTo>
                  <a:lnTo>
                    <a:pt x="9326880" y="0"/>
                  </a:lnTo>
                  <a:lnTo>
                    <a:pt x="932688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33924" b="-233924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-47625"/>
              <a:ext cx="9326880" cy="6877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20"/>
                </a:lnSpc>
              </a:pPr>
              <a:r>
                <a:rPr lang="en-US" sz="2100" b="1">
                  <a:solidFill>
                    <a:srgbClr val="21295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Mesleki Kimlik</a:t>
              </a: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355580" y="7900416"/>
            <a:ext cx="7063740" cy="754380"/>
            <a:chOff x="0" y="0"/>
            <a:chExt cx="9418320" cy="100584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9418320" cy="1005840"/>
            </a:xfrm>
            <a:custGeom>
              <a:avLst/>
              <a:gdLst/>
              <a:ahLst/>
              <a:cxnLst/>
              <a:rect l="l" t="t" r="r" b="b"/>
              <a:pathLst>
                <a:path w="9418320" h="1005840">
                  <a:moveTo>
                    <a:pt x="0" y="0"/>
                  </a:moveTo>
                  <a:lnTo>
                    <a:pt x="9418320" y="0"/>
                  </a:lnTo>
                  <a:lnTo>
                    <a:pt x="9418320" y="1005840"/>
                  </a:lnTo>
                  <a:lnTo>
                    <a:pt x="0" y="10058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32450" b="-132450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0" y="-57150"/>
              <a:ext cx="9418320" cy="10629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77"/>
                </a:lnSpc>
              </a:pPr>
              <a:r>
                <a:rPr lang="en-US" sz="1725">
                  <a:solidFill>
                    <a:srgbClr val="5B6B7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Hemşirelik mesleki kimliğinin erken dönemde gelişimini destekler.</a:t>
              </a: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685800" y="9710928"/>
            <a:ext cx="11658600" cy="411480"/>
            <a:chOff x="0" y="0"/>
            <a:chExt cx="15544800" cy="54864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15544800" cy="548640"/>
            </a:xfrm>
            <a:custGeom>
              <a:avLst/>
              <a:gdLst/>
              <a:ahLst/>
              <a:cxnLst/>
              <a:rect l="l" t="t" r="r" b="b"/>
              <a:pathLst>
                <a:path w="15544800" h="548640">
                  <a:moveTo>
                    <a:pt x="0" y="0"/>
                  </a:moveTo>
                  <a:lnTo>
                    <a:pt x="15544800" y="0"/>
                  </a:lnTo>
                  <a:lnTo>
                    <a:pt x="155448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02076" b="-502076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0" y="-28575"/>
              <a:ext cx="15544800" cy="5772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530"/>
                </a:lnSpc>
              </a:pPr>
              <a:r>
                <a:rPr lang="en-US" sz="1275">
                  <a:solidFill>
                    <a:srgbClr val="5B6B7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TOROS ÜNİVERSİTESİ  •  HEMŞİRELİK BÖLÜMÜ  •  AKRAN YÖNDERLİK PROGRAMI</a:t>
              </a: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6911828" y="9710928"/>
            <a:ext cx="685800" cy="411480"/>
            <a:chOff x="0" y="0"/>
            <a:chExt cx="914400" cy="54864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914400" cy="548640"/>
            </a:xfrm>
            <a:custGeom>
              <a:avLst/>
              <a:gdLst/>
              <a:ahLst/>
              <a:cxnLst/>
              <a:rect l="l" t="t" r="r" b="b"/>
              <a:pathLst>
                <a:path w="914400" h="548640">
                  <a:moveTo>
                    <a:pt x="0" y="0"/>
                  </a:moveTo>
                  <a:lnTo>
                    <a:pt x="914400" y="0"/>
                  </a:lnTo>
                  <a:lnTo>
                    <a:pt x="9144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6982" r="-26982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0" y="-28575"/>
              <a:ext cx="914400" cy="5772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530"/>
                </a:lnSpc>
              </a:pPr>
              <a:r>
                <a:rPr lang="en-US" sz="1275">
                  <a:solidFill>
                    <a:srgbClr val="5B6B7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2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2960" y="576072"/>
            <a:ext cx="13716000" cy="480060"/>
            <a:chOff x="0" y="0"/>
            <a:chExt cx="18288000" cy="6400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88000" cy="640080"/>
            </a:xfrm>
            <a:custGeom>
              <a:avLst/>
              <a:gdLst/>
              <a:ahLst/>
              <a:cxnLst/>
              <a:rect l="l" t="t" r="r" b="b"/>
              <a:pathLst>
                <a:path w="18288000" h="640080">
                  <a:moveTo>
                    <a:pt x="0" y="0"/>
                  </a:moveTo>
                  <a:lnTo>
                    <a:pt x="18288000" y="0"/>
                  </a:lnTo>
                  <a:lnTo>
                    <a:pt x="1828800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06715" b="-506715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8288000" cy="6781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50"/>
                </a:lnSpc>
              </a:pPr>
              <a:r>
                <a:rPr lang="en-US" sz="1875" b="1" spc="300">
                  <a:solidFill>
                    <a:srgbClr val="1C729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HEDEFLER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22960" y="987552"/>
            <a:ext cx="16184880" cy="1165860"/>
            <a:chOff x="0" y="0"/>
            <a:chExt cx="21579840" cy="15544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579839" cy="1554480"/>
            </a:xfrm>
            <a:custGeom>
              <a:avLst/>
              <a:gdLst/>
              <a:ahLst/>
              <a:cxnLst/>
              <a:rect l="l" t="t" r="r" b="b"/>
              <a:pathLst>
                <a:path w="21579839" h="1554480">
                  <a:moveTo>
                    <a:pt x="0" y="0"/>
                  </a:moveTo>
                  <a:lnTo>
                    <a:pt x="21579839" y="0"/>
                  </a:lnTo>
                  <a:lnTo>
                    <a:pt x="21579839" y="1554480"/>
                  </a:lnTo>
                  <a:lnTo>
                    <a:pt x="0" y="15544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20498" b="-220498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21579840" cy="15735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400"/>
                </a:lnSpc>
              </a:pPr>
              <a:r>
                <a:rPr lang="en-US" sz="4500" b="1">
                  <a:solidFill>
                    <a:srgbClr val="21295C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Programın Amaçları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22960" y="2674620"/>
            <a:ext cx="5417820" cy="2948940"/>
            <a:chOff x="0" y="0"/>
            <a:chExt cx="7223760" cy="39319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223760" cy="3931920"/>
            </a:xfrm>
            <a:custGeom>
              <a:avLst/>
              <a:gdLst/>
              <a:ahLst/>
              <a:cxnLst/>
              <a:rect l="l" t="t" r="r" b="b"/>
              <a:pathLst>
                <a:path w="7223760" h="3931920">
                  <a:moveTo>
                    <a:pt x="0" y="128016"/>
                  </a:moveTo>
                  <a:cubicBezTo>
                    <a:pt x="0" y="57277"/>
                    <a:pt x="57277" y="0"/>
                    <a:pt x="128016" y="0"/>
                  </a:cubicBezTo>
                  <a:lnTo>
                    <a:pt x="7095744" y="0"/>
                  </a:lnTo>
                  <a:cubicBezTo>
                    <a:pt x="7166483" y="0"/>
                    <a:pt x="7223760" y="57277"/>
                    <a:pt x="7223760" y="128016"/>
                  </a:cubicBezTo>
                  <a:lnTo>
                    <a:pt x="7223760" y="3803904"/>
                  </a:lnTo>
                  <a:cubicBezTo>
                    <a:pt x="7223760" y="3874643"/>
                    <a:pt x="7166483" y="3931920"/>
                    <a:pt x="7095744" y="3931920"/>
                  </a:cubicBezTo>
                  <a:lnTo>
                    <a:pt x="128016" y="3931920"/>
                  </a:lnTo>
                  <a:cubicBezTo>
                    <a:pt x="57277" y="3931920"/>
                    <a:pt x="0" y="3874643"/>
                    <a:pt x="0" y="3803904"/>
                  </a:cubicBezTo>
                  <a:close/>
                </a:path>
              </a:pathLst>
            </a:custGeom>
            <a:solidFill>
              <a:srgbClr val="EAF3F6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34440" y="3086100"/>
            <a:ext cx="891540" cy="891540"/>
            <a:chOff x="0" y="0"/>
            <a:chExt cx="1188720" cy="118872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88720" cy="1188720"/>
            </a:xfrm>
            <a:custGeom>
              <a:avLst/>
              <a:gdLst/>
              <a:ahLst/>
              <a:cxnLst/>
              <a:rect l="l" t="t" r="r" b="b"/>
              <a:pathLst>
                <a:path w="1188720" h="1188720">
                  <a:moveTo>
                    <a:pt x="0" y="594360"/>
                  </a:moveTo>
                  <a:cubicBezTo>
                    <a:pt x="0" y="266065"/>
                    <a:pt x="266065" y="0"/>
                    <a:pt x="594360" y="0"/>
                  </a:cubicBezTo>
                  <a:cubicBezTo>
                    <a:pt x="922655" y="0"/>
                    <a:pt x="1188720" y="266065"/>
                    <a:pt x="1188720" y="594360"/>
                  </a:cubicBezTo>
                  <a:cubicBezTo>
                    <a:pt x="1188720" y="922655"/>
                    <a:pt x="922655" y="1188720"/>
                    <a:pt x="594360" y="1188720"/>
                  </a:cubicBezTo>
                  <a:cubicBezTo>
                    <a:pt x="266065" y="1188720"/>
                    <a:pt x="0" y="922655"/>
                    <a:pt x="0" y="5943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35036" y="3286696"/>
            <a:ext cx="490347" cy="490347"/>
            <a:chOff x="0" y="0"/>
            <a:chExt cx="653796" cy="653796"/>
          </a:xfrm>
        </p:grpSpPr>
        <p:sp>
          <p:nvSpPr>
            <p:cNvPr id="13" name="Freeform 13" descr="preencoded.png"/>
            <p:cNvSpPr/>
            <p:nvPr/>
          </p:nvSpPr>
          <p:spPr>
            <a:xfrm>
              <a:off x="0" y="0"/>
              <a:ext cx="653796" cy="653796"/>
            </a:xfrm>
            <a:custGeom>
              <a:avLst/>
              <a:gdLst/>
              <a:ahLst/>
              <a:cxnLst/>
              <a:rect l="l" t="t" r="r" b="b"/>
              <a:pathLst>
                <a:path w="653796" h="653796">
                  <a:moveTo>
                    <a:pt x="0" y="0"/>
                  </a:moveTo>
                  <a:lnTo>
                    <a:pt x="653796" y="0"/>
                  </a:lnTo>
                  <a:lnTo>
                    <a:pt x="653796" y="653796"/>
                  </a:lnTo>
                  <a:lnTo>
                    <a:pt x="0" y="653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234440" y="4079748"/>
            <a:ext cx="4594860" cy="1379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90"/>
              </a:lnSpc>
            </a:pPr>
            <a:r>
              <a:rPr lang="en-US" sz="1950">
                <a:solidFill>
                  <a:srgbClr val="22303C"/>
                </a:solidFill>
                <a:latin typeface="Calibri (MS)"/>
                <a:ea typeface="Calibri (MS)"/>
                <a:cs typeface="Calibri (MS)"/>
                <a:sym typeface="Calibri (MS)"/>
              </a:rPr>
              <a:t>Üniversiteye ve bölüme uyum sürecini kolaylaştırmak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583680" y="2674620"/>
            <a:ext cx="5417820" cy="2948940"/>
            <a:chOff x="0" y="0"/>
            <a:chExt cx="7223760" cy="393192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223760" cy="3931920"/>
            </a:xfrm>
            <a:custGeom>
              <a:avLst/>
              <a:gdLst/>
              <a:ahLst/>
              <a:cxnLst/>
              <a:rect l="l" t="t" r="r" b="b"/>
              <a:pathLst>
                <a:path w="7223760" h="3931920">
                  <a:moveTo>
                    <a:pt x="0" y="128016"/>
                  </a:moveTo>
                  <a:cubicBezTo>
                    <a:pt x="0" y="57277"/>
                    <a:pt x="57277" y="0"/>
                    <a:pt x="128016" y="0"/>
                  </a:cubicBezTo>
                  <a:lnTo>
                    <a:pt x="7095744" y="0"/>
                  </a:lnTo>
                  <a:cubicBezTo>
                    <a:pt x="7166483" y="0"/>
                    <a:pt x="7223760" y="57277"/>
                    <a:pt x="7223760" y="128016"/>
                  </a:cubicBezTo>
                  <a:lnTo>
                    <a:pt x="7223760" y="3803904"/>
                  </a:lnTo>
                  <a:cubicBezTo>
                    <a:pt x="7223760" y="3874643"/>
                    <a:pt x="7166483" y="3931920"/>
                    <a:pt x="7095744" y="3931920"/>
                  </a:cubicBezTo>
                  <a:lnTo>
                    <a:pt x="128016" y="3931920"/>
                  </a:lnTo>
                  <a:cubicBezTo>
                    <a:pt x="57277" y="3931920"/>
                    <a:pt x="0" y="3874643"/>
                    <a:pt x="0" y="3803904"/>
                  </a:cubicBezTo>
                  <a:close/>
                </a:path>
              </a:pathLst>
            </a:custGeom>
            <a:solidFill>
              <a:srgbClr val="EAF3F6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995160" y="3086100"/>
            <a:ext cx="891540" cy="891540"/>
            <a:chOff x="0" y="0"/>
            <a:chExt cx="1188720" cy="11887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88720" cy="1188720"/>
            </a:xfrm>
            <a:custGeom>
              <a:avLst/>
              <a:gdLst/>
              <a:ahLst/>
              <a:cxnLst/>
              <a:rect l="l" t="t" r="r" b="b"/>
              <a:pathLst>
                <a:path w="1188720" h="1188720">
                  <a:moveTo>
                    <a:pt x="0" y="594360"/>
                  </a:moveTo>
                  <a:cubicBezTo>
                    <a:pt x="0" y="266065"/>
                    <a:pt x="266065" y="0"/>
                    <a:pt x="594360" y="0"/>
                  </a:cubicBezTo>
                  <a:cubicBezTo>
                    <a:pt x="922655" y="0"/>
                    <a:pt x="1188720" y="266065"/>
                    <a:pt x="1188720" y="594360"/>
                  </a:cubicBezTo>
                  <a:cubicBezTo>
                    <a:pt x="1188720" y="922655"/>
                    <a:pt x="922655" y="1188720"/>
                    <a:pt x="594360" y="1188720"/>
                  </a:cubicBezTo>
                  <a:cubicBezTo>
                    <a:pt x="266065" y="1188720"/>
                    <a:pt x="0" y="922655"/>
                    <a:pt x="0" y="5943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195756" y="3286696"/>
            <a:ext cx="490347" cy="490347"/>
            <a:chOff x="0" y="0"/>
            <a:chExt cx="653796" cy="653796"/>
          </a:xfrm>
        </p:grpSpPr>
        <p:sp>
          <p:nvSpPr>
            <p:cNvPr id="20" name="Freeform 20" descr="preencoded.png"/>
            <p:cNvSpPr/>
            <p:nvPr/>
          </p:nvSpPr>
          <p:spPr>
            <a:xfrm>
              <a:off x="0" y="0"/>
              <a:ext cx="653796" cy="653796"/>
            </a:xfrm>
            <a:custGeom>
              <a:avLst/>
              <a:gdLst/>
              <a:ahLst/>
              <a:cxnLst/>
              <a:rect l="l" t="t" r="r" b="b"/>
              <a:pathLst>
                <a:path w="653796" h="653796">
                  <a:moveTo>
                    <a:pt x="0" y="0"/>
                  </a:moveTo>
                  <a:lnTo>
                    <a:pt x="653796" y="0"/>
                  </a:lnTo>
                  <a:lnTo>
                    <a:pt x="653796" y="653796"/>
                  </a:lnTo>
                  <a:lnTo>
                    <a:pt x="0" y="653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6995160" y="4079748"/>
            <a:ext cx="4594860" cy="1379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90"/>
              </a:lnSpc>
            </a:pPr>
            <a:r>
              <a:rPr lang="en-US" sz="1950">
                <a:solidFill>
                  <a:srgbClr val="22303C"/>
                </a:solidFill>
                <a:latin typeface="Calibri (MS)"/>
                <a:ea typeface="Calibri (MS)"/>
                <a:cs typeface="Calibri (MS)"/>
                <a:sym typeface="Calibri (MS)"/>
              </a:rPr>
              <a:t>Akademik başarıyı ve motivasyonu artırmak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2344400" y="2674620"/>
            <a:ext cx="5417820" cy="2948940"/>
            <a:chOff x="0" y="0"/>
            <a:chExt cx="7223760" cy="393192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223760" cy="3931920"/>
            </a:xfrm>
            <a:custGeom>
              <a:avLst/>
              <a:gdLst/>
              <a:ahLst/>
              <a:cxnLst/>
              <a:rect l="l" t="t" r="r" b="b"/>
              <a:pathLst>
                <a:path w="7223760" h="3931920">
                  <a:moveTo>
                    <a:pt x="0" y="128016"/>
                  </a:moveTo>
                  <a:cubicBezTo>
                    <a:pt x="0" y="57277"/>
                    <a:pt x="57277" y="0"/>
                    <a:pt x="128016" y="0"/>
                  </a:cubicBezTo>
                  <a:lnTo>
                    <a:pt x="7095744" y="0"/>
                  </a:lnTo>
                  <a:cubicBezTo>
                    <a:pt x="7166483" y="0"/>
                    <a:pt x="7223760" y="57277"/>
                    <a:pt x="7223760" y="128016"/>
                  </a:cubicBezTo>
                  <a:lnTo>
                    <a:pt x="7223760" y="3803904"/>
                  </a:lnTo>
                  <a:cubicBezTo>
                    <a:pt x="7223760" y="3874643"/>
                    <a:pt x="7166483" y="3931920"/>
                    <a:pt x="7095744" y="3931920"/>
                  </a:cubicBezTo>
                  <a:lnTo>
                    <a:pt x="128016" y="3931920"/>
                  </a:lnTo>
                  <a:cubicBezTo>
                    <a:pt x="57277" y="3931920"/>
                    <a:pt x="0" y="3874643"/>
                    <a:pt x="0" y="3803904"/>
                  </a:cubicBezTo>
                  <a:close/>
                </a:path>
              </a:pathLst>
            </a:custGeom>
            <a:solidFill>
              <a:srgbClr val="EAF3F6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2755880" y="3086100"/>
            <a:ext cx="891540" cy="891540"/>
            <a:chOff x="0" y="0"/>
            <a:chExt cx="1188720" cy="118872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188720" cy="1188720"/>
            </a:xfrm>
            <a:custGeom>
              <a:avLst/>
              <a:gdLst/>
              <a:ahLst/>
              <a:cxnLst/>
              <a:rect l="l" t="t" r="r" b="b"/>
              <a:pathLst>
                <a:path w="1188720" h="1188720">
                  <a:moveTo>
                    <a:pt x="0" y="594360"/>
                  </a:moveTo>
                  <a:cubicBezTo>
                    <a:pt x="0" y="266065"/>
                    <a:pt x="266065" y="0"/>
                    <a:pt x="594360" y="0"/>
                  </a:cubicBezTo>
                  <a:cubicBezTo>
                    <a:pt x="922655" y="0"/>
                    <a:pt x="1188720" y="266065"/>
                    <a:pt x="1188720" y="594360"/>
                  </a:cubicBezTo>
                  <a:cubicBezTo>
                    <a:pt x="1188720" y="922655"/>
                    <a:pt x="922655" y="1188720"/>
                    <a:pt x="594360" y="1188720"/>
                  </a:cubicBezTo>
                  <a:cubicBezTo>
                    <a:pt x="266065" y="1188720"/>
                    <a:pt x="0" y="922655"/>
                    <a:pt x="0" y="5943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2956476" y="3286696"/>
            <a:ext cx="490347" cy="490347"/>
            <a:chOff x="0" y="0"/>
            <a:chExt cx="653796" cy="653796"/>
          </a:xfrm>
        </p:grpSpPr>
        <p:sp>
          <p:nvSpPr>
            <p:cNvPr id="27" name="Freeform 27" descr="preencoded.png"/>
            <p:cNvSpPr/>
            <p:nvPr/>
          </p:nvSpPr>
          <p:spPr>
            <a:xfrm>
              <a:off x="0" y="0"/>
              <a:ext cx="653796" cy="653796"/>
            </a:xfrm>
            <a:custGeom>
              <a:avLst/>
              <a:gdLst/>
              <a:ahLst/>
              <a:cxnLst/>
              <a:rect l="l" t="t" r="r" b="b"/>
              <a:pathLst>
                <a:path w="653796" h="653796">
                  <a:moveTo>
                    <a:pt x="0" y="0"/>
                  </a:moveTo>
                  <a:lnTo>
                    <a:pt x="653796" y="0"/>
                  </a:lnTo>
                  <a:lnTo>
                    <a:pt x="653796" y="653796"/>
                  </a:lnTo>
                  <a:lnTo>
                    <a:pt x="0" y="653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2755880" y="4079748"/>
            <a:ext cx="4594860" cy="1379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90"/>
              </a:lnSpc>
            </a:pPr>
            <a:r>
              <a:rPr lang="en-US" sz="1950">
                <a:solidFill>
                  <a:srgbClr val="22303C"/>
                </a:solidFill>
                <a:latin typeface="Calibri (MS)"/>
                <a:ea typeface="Calibri (MS)"/>
                <a:cs typeface="Calibri (MS)"/>
                <a:sym typeface="Calibri (MS)"/>
              </a:rPr>
              <a:t>Mesleki kimliğin erken dönemde gelişimini desteklemek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822960" y="5966460"/>
            <a:ext cx="5417820" cy="2948940"/>
            <a:chOff x="0" y="0"/>
            <a:chExt cx="7223760" cy="393192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7223760" cy="3931920"/>
            </a:xfrm>
            <a:custGeom>
              <a:avLst/>
              <a:gdLst/>
              <a:ahLst/>
              <a:cxnLst/>
              <a:rect l="l" t="t" r="r" b="b"/>
              <a:pathLst>
                <a:path w="7223760" h="3931920">
                  <a:moveTo>
                    <a:pt x="0" y="128016"/>
                  </a:moveTo>
                  <a:cubicBezTo>
                    <a:pt x="0" y="57277"/>
                    <a:pt x="57277" y="0"/>
                    <a:pt x="128016" y="0"/>
                  </a:cubicBezTo>
                  <a:lnTo>
                    <a:pt x="7095744" y="0"/>
                  </a:lnTo>
                  <a:cubicBezTo>
                    <a:pt x="7166483" y="0"/>
                    <a:pt x="7223760" y="57277"/>
                    <a:pt x="7223760" y="128016"/>
                  </a:cubicBezTo>
                  <a:lnTo>
                    <a:pt x="7223760" y="3803904"/>
                  </a:lnTo>
                  <a:cubicBezTo>
                    <a:pt x="7223760" y="3874643"/>
                    <a:pt x="7166483" y="3931920"/>
                    <a:pt x="7095744" y="3931920"/>
                  </a:cubicBezTo>
                  <a:lnTo>
                    <a:pt x="128016" y="3931920"/>
                  </a:lnTo>
                  <a:cubicBezTo>
                    <a:pt x="57277" y="3931920"/>
                    <a:pt x="0" y="3874643"/>
                    <a:pt x="0" y="3803904"/>
                  </a:cubicBezTo>
                  <a:close/>
                </a:path>
              </a:pathLst>
            </a:custGeom>
            <a:solidFill>
              <a:srgbClr val="EAF3F6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234440" y="6377940"/>
            <a:ext cx="891540" cy="891540"/>
            <a:chOff x="0" y="0"/>
            <a:chExt cx="1188720" cy="118872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188720" cy="1188720"/>
            </a:xfrm>
            <a:custGeom>
              <a:avLst/>
              <a:gdLst/>
              <a:ahLst/>
              <a:cxnLst/>
              <a:rect l="l" t="t" r="r" b="b"/>
              <a:pathLst>
                <a:path w="1188720" h="1188720">
                  <a:moveTo>
                    <a:pt x="0" y="594360"/>
                  </a:moveTo>
                  <a:cubicBezTo>
                    <a:pt x="0" y="266065"/>
                    <a:pt x="266065" y="0"/>
                    <a:pt x="594360" y="0"/>
                  </a:cubicBezTo>
                  <a:cubicBezTo>
                    <a:pt x="922655" y="0"/>
                    <a:pt x="1188720" y="266065"/>
                    <a:pt x="1188720" y="594360"/>
                  </a:cubicBezTo>
                  <a:cubicBezTo>
                    <a:pt x="1188720" y="922655"/>
                    <a:pt x="922655" y="1188720"/>
                    <a:pt x="594360" y="1188720"/>
                  </a:cubicBezTo>
                  <a:cubicBezTo>
                    <a:pt x="266065" y="1188720"/>
                    <a:pt x="0" y="922655"/>
                    <a:pt x="0" y="5943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435036" y="6578536"/>
            <a:ext cx="490347" cy="490347"/>
            <a:chOff x="0" y="0"/>
            <a:chExt cx="653796" cy="653796"/>
          </a:xfrm>
        </p:grpSpPr>
        <p:sp>
          <p:nvSpPr>
            <p:cNvPr id="34" name="Freeform 34" descr="preencoded.png"/>
            <p:cNvSpPr/>
            <p:nvPr/>
          </p:nvSpPr>
          <p:spPr>
            <a:xfrm>
              <a:off x="0" y="0"/>
              <a:ext cx="653796" cy="653796"/>
            </a:xfrm>
            <a:custGeom>
              <a:avLst/>
              <a:gdLst/>
              <a:ahLst/>
              <a:cxnLst/>
              <a:rect l="l" t="t" r="r" b="b"/>
              <a:pathLst>
                <a:path w="653796" h="653796">
                  <a:moveTo>
                    <a:pt x="0" y="0"/>
                  </a:moveTo>
                  <a:lnTo>
                    <a:pt x="653796" y="0"/>
                  </a:lnTo>
                  <a:lnTo>
                    <a:pt x="653796" y="653796"/>
                  </a:lnTo>
                  <a:lnTo>
                    <a:pt x="0" y="653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234440" y="7371588"/>
            <a:ext cx="4594860" cy="1379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90"/>
              </a:lnSpc>
            </a:pPr>
            <a:r>
              <a:rPr lang="en-US" sz="1950">
                <a:solidFill>
                  <a:srgbClr val="22303C"/>
                </a:solidFill>
                <a:latin typeface="Calibri (MS)"/>
                <a:ea typeface="Calibri (MS)"/>
                <a:cs typeface="Calibri (MS)"/>
                <a:sym typeface="Calibri (MS)"/>
              </a:rPr>
              <a:t>Sosyal aidiyet duygusunu güçlendirmek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6583680" y="5966460"/>
            <a:ext cx="5417820" cy="2948940"/>
            <a:chOff x="0" y="0"/>
            <a:chExt cx="7223760" cy="393192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7223760" cy="3931920"/>
            </a:xfrm>
            <a:custGeom>
              <a:avLst/>
              <a:gdLst/>
              <a:ahLst/>
              <a:cxnLst/>
              <a:rect l="l" t="t" r="r" b="b"/>
              <a:pathLst>
                <a:path w="7223760" h="3931920">
                  <a:moveTo>
                    <a:pt x="0" y="128016"/>
                  </a:moveTo>
                  <a:cubicBezTo>
                    <a:pt x="0" y="57277"/>
                    <a:pt x="57277" y="0"/>
                    <a:pt x="128016" y="0"/>
                  </a:cubicBezTo>
                  <a:lnTo>
                    <a:pt x="7095744" y="0"/>
                  </a:lnTo>
                  <a:cubicBezTo>
                    <a:pt x="7166483" y="0"/>
                    <a:pt x="7223760" y="57277"/>
                    <a:pt x="7223760" y="128016"/>
                  </a:cubicBezTo>
                  <a:lnTo>
                    <a:pt x="7223760" y="3803904"/>
                  </a:lnTo>
                  <a:cubicBezTo>
                    <a:pt x="7223760" y="3874643"/>
                    <a:pt x="7166483" y="3931920"/>
                    <a:pt x="7095744" y="3931920"/>
                  </a:cubicBezTo>
                  <a:lnTo>
                    <a:pt x="128016" y="3931920"/>
                  </a:lnTo>
                  <a:cubicBezTo>
                    <a:pt x="57277" y="3931920"/>
                    <a:pt x="0" y="3874643"/>
                    <a:pt x="0" y="3803904"/>
                  </a:cubicBezTo>
                  <a:close/>
                </a:path>
              </a:pathLst>
            </a:custGeom>
            <a:solidFill>
              <a:srgbClr val="EAF3F6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6995160" y="6377940"/>
            <a:ext cx="891540" cy="891540"/>
            <a:chOff x="0" y="0"/>
            <a:chExt cx="1188720" cy="118872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188720" cy="1188720"/>
            </a:xfrm>
            <a:custGeom>
              <a:avLst/>
              <a:gdLst/>
              <a:ahLst/>
              <a:cxnLst/>
              <a:rect l="l" t="t" r="r" b="b"/>
              <a:pathLst>
                <a:path w="1188720" h="1188720">
                  <a:moveTo>
                    <a:pt x="0" y="594360"/>
                  </a:moveTo>
                  <a:cubicBezTo>
                    <a:pt x="0" y="266065"/>
                    <a:pt x="266065" y="0"/>
                    <a:pt x="594360" y="0"/>
                  </a:cubicBezTo>
                  <a:cubicBezTo>
                    <a:pt x="922655" y="0"/>
                    <a:pt x="1188720" y="266065"/>
                    <a:pt x="1188720" y="594360"/>
                  </a:cubicBezTo>
                  <a:cubicBezTo>
                    <a:pt x="1188720" y="922655"/>
                    <a:pt x="922655" y="1188720"/>
                    <a:pt x="594360" y="1188720"/>
                  </a:cubicBezTo>
                  <a:cubicBezTo>
                    <a:pt x="266065" y="1188720"/>
                    <a:pt x="0" y="922655"/>
                    <a:pt x="0" y="5943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7195756" y="6578536"/>
            <a:ext cx="490347" cy="490347"/>
            <a:chOff x="0" y="0"/>
            <a:chExt cx="653796" cy="653796"/>
          </a:xfrm>
        </p:grpSpPr>
        <p:sp>
          <p:nvSpPr>
            <p:cNvPr id="41" name="Freeform 41" descr="preencoded.png"/>
            <p:cNvSpPr/>
            <p:nvPr/>
          </p:nvSpPr>
          <p:spPr>
            <a:xfrm>
              <a:off x="0" y="0"/>
              <a:ext cx="653796" cy="653796"/>
            </a:xfrm>
            <a:custGeom>
              <a:avLst/>
              <a:gdLst/>
              <a:ahLst/>
              <a:cxnLst/>
              <a:rect l="l" t="t" r="r" b="b"/>
              <a:pathLst>
                <a:path w="653796" h="653796">
                  <a:moveTo>
                    <a:pt x="0" y="0"/>
                  </a:moveTo>
                  <a:lnTo>
                    <a:pt x="653796" y="0"/>
                  </a:lnTo>
                  <a:lnTo>
                    <a:pt x="653796" y="653796"/>
                  </a:lnTo>
                  <a:lnTo>
                    <a:pt x="0" y="653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6995160" y="7371588"/>
            <a:ext cx="4594860" cy="1379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90"/>
              </a:lnSpc>
            </a:pPr>
            <a:r>
              <a:rPr lang="en-US" sz="1950">
                <a:solidFill>
                  <a:srgbClr val="22303C"/>
                </a:solidFill>
                <a:latin typeface="Calibri (MS)"/>
                <a:ea typeface="Calibri (MS)"/>
                <a:cs typeface="Calibri (MS)"/>
                <a:sym typeface="Calibri (MS)"/>
              </a:rPr>
              <a:t>Öğrenciler arası iletişim ve dayanışma ağı oluşturmak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12344400" y="5966460"/>
            <a:ext cx="5417820" cy="2948940"/>
            <a:chOff x="0" y="0"/>
            <a:chExt cx="7223760" cy="393192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7223760" cy="3931920"/>
            </a:xfrm>
            <a:custGeom>
              <a:avLst/>
              <a:gdLst/>
              <a:ahLst/>
              <a:cxnLst/>
              <a:rect l="l" t="t" r="r" b="b"/>
              <a:pathLst>
                <a:path w="7223760" h="3931920">
                  <a:moveTo>
                    <a:pt x="0" y="128016"/>
                  </a:moveTo>
                  <a:cubicBezTo>
                    <a:pt x="0" y="57277"/>
                    <a:pt x="57277" y="0"/>
                    <a:pt x="128016" y="0"/>
                  </a:cubicBezTo>
                  <a:lnTo>
                    <a:pt x="7095744" y="0"/>
                  </a:lnTo>
                  <a:cubicBezTo>
                    <a:pt x="7166483" y="0"/>
                    <a:pt x="7223760" y="57277"/>
                    <a:pt x="7223760" y="128016"/>
                  </a:cubicBezTo>
                  <a:lnTo>
                    <a:pt x="7223760" y="3803904"/>
                  </a:lnTo>
                  <a:cubicBezTo>
                    <a:pt x="7223760" y="3874643"/>
                    <a:pt x="7166483" y="3931920"/>
                    <a:pt x="7095744" y="3931920"/>
                  </a:cubicBezTo>
                  <a:lnTo>
                    <a:pt x="128016" y="3931920"/>
                  </a:lnTo>
                  <a:cubicBezTo>
                    <a:pt x="57277" y="3931920"/>
                    <a:pt x="0" y="3874643"/>
                    <a:pt x="0" y="3803904"/>
                  </a:cubicBezTo>
                  <a:close/>
                </a:path>
              </a:pathLst>
            </a:custGeom>
            <a:solidFill>
              <a:srgbClr val="EAF3F6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2755880" y="6377940"/>
            <a:ext cx="891540" cy="891540"/>
            <a:chOff x="0" y="0"/>
            <a:chExt cx="1188720" cy="118872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188720" cy="1188720"/>
            </a:xfrm>
            <a:custGeom>
              <a:avLst/>
              <a:gdLst/>
              <a:ahLst/>
              <a:cxnLst/>
              <a:rect l="l" t="t" r="r" b="b"/>
              <a:pathLst>
                <a:path w="1188720" h="1188720">
                  <a:moveTo>
                    <a:pt x="0" y="594360"/>
                  </a:moveTo>
                  <a:cubicBezTo>
                    <a:pt x="0" y="266065"/>
                    <a:pt x="266065" y="0"/>
                    <a:pt x="594360" y="0"/>
                  </a:cubicBezTo>
                  <a:cubicBezTo>
                    <a:pt x="922655" y="0"/>
                    <a:pt x="1188720" y="266065"/>
                    <a:pt x="1188720" y="594360"/>
                  </a:cubicBezTo>
                  <a:cubicBezTo>
                    <a:pt x="1188720" y="922655"/>
                    <a:pt x="922655" y="1188720"/>
                    <a:pt x="594360" y="1188720"/>
                  </a:cubicBezTo>
                  <a:cubicBezTo>
                    <a:pt x="266065" y="1188720"/>
                    <a:pt x="0" y="922655"/>
                    <a:pt x="0" y="5943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956476" y="6578536"/>
            <a:ext cx="490347" cy="490347"/>
            <a:chOff x="0" y="0"/>
            <a:chExt cx="653796" cy="653796"/>
          </a:xfrm>
        </p:grpSpPr>
        <p:sp>
          <p:nvSpPr>
            <p:cNvPr id="48" name="Freeform 48" descr="preencoded.png"/>
            <p:cNvSpPr/>
            <p:nvPr/>
          </p:nvSpPr>
          <p:spPr>
            <a:xfrm>
              <a:off x="0" y="0"/>
              <a:ext cx="653796" cy="653796"/>
            </a:xfrm>
            <a:custGeom>
              <a:avLst/>
              <a:gdLst/>
              <a:ahLst/>
              <a:cxnLst/>
              <a:rect l="l" t="t" r="r" b="b"/>
              <a:pathLst>
                <a:path w="653796" h="653796">
                  <a:moveTo>
                    <a:pt x="0" y="0"/>
                  </a:moveTo>
                  <a:lnTo>
                    <a:pt x="653796" y="0"/>
                  </a:lnTo>
                  <a:lnTo>
                    <a:pt x="653796" y="653796"/>
                  </a:lnTo>
                  <a:lnTo>
                    <a:pt x="0" y="653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12755880" y="7371588"/>
            <a:ext cx="4594860" cy="1379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90"/>
              </a:lnSpc>
            </a:pPr>
            <a:r>
              <a:rPr lang="en-US" sz="1950">
                <a:solidFill>
                  <a:srgbClr val="22303C"/>
                </a:solidFill>
                <a:latin typeface="Calibri (MS)"/>
                <a:ea typeface="Calibri (MS)"/>
                <a:cs typeface="Calibri (MS)"/>
                <a:sym typeface="Calibri (MS)"/>
              </a:rPr>
              <a:t>Yönderlerin liderlik ve iletişim becerilerini geliştirmek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685800" y="9710928"/>
            <a:ext cx="11658600" cy="411480"/>
            <a:chOff x="0" y="0"/>
            <a:chExt cx="15544800" cy="54864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5544800" cy="548640"/>
            </a:xfrm>
            <a:custGeom>
              <a:avLst/>
              <a:gdLst/>
              <a:ahLst/>
              <a:cxnLst/>
              <a:rect l="l" t="t" r="r" b="b"/>
              <a:pathLst>
                <a:path w="15544800" h="548640">
                  <a:moveTo>
                    <a:pt x="0" y="0"/>
                  </a:moveTo>
                  <a:lnTo>
                    <a:pt x="15544800" y="0"/>
                  </a:lnTo>
                  <a:lnTo>
                    <a:pt x="155448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02076" b="-502076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-28575"/>
              <a:ext cx="15544800" cy="5772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530"/>
                </a:lnSpc>
              </a:pPr>
              <a:r>
                <a:rPr lang="en-US" sz="1275">
                  <a:solidFill>
                    <a:srgbClr val="5B6B7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TOROS ÜNİVERSİTESİ  •  HEMŞİRELİK BÖLÜMÜ  •  AKRAN YÖNDERLİK PROGRAMI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6911828" y="9710928"/>
            <a:ext cx="685800" cy="411480"/>
            <a:chOff x="0" y="0"/>
            <a:chExt cx="914400" cy="54864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914400" cy="548640"/>
            </a:xfrm>
            <a:custGeom>
              <a:avLst/>
              <a:gdLst/>
              <a:ahLst/>
              <a:cxnLst/>
              <a:rect l="l" t="t" r="r" b="b"/>
              <a:pathLst>
                <a:path w="914400" h="548640">
                  <a:moveTo>
                    <a:pt x="0" y="0"/>
                  </a:moveTo>
                  <a:lnTo>
                    <a:pt x="914400" y="0"/>
                  </a:lnTo>
                  <a:lnTo>
                    <a:pt x="9144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6982" r="-26982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28575"/>
              <a:ext cx="914400" cy="5772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530"/>
                </a:lnSpc>
              </a:pPr>
              <a:r>
                <a:rPr lang="en-US" sz="1275">
                  <a:solidFill>
                    <a:srgbClr val="5B6B7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3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2960" y="576072"/>
            <a:ext cx="13716000" cy="480060"/>
            <a:chOff x="0" y="0"/>
            <a:chExt cx="18288000" cy="6400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88000" cy="640080"/>
            </a:xfrm>
            <a:custGeom>
              <a:avLst/>
              <a:gdLst/>
              <a:ahLst/>
              <a:cxnLst/>
              <a:rect l="l" t="t" r="r" b="b"/>
              <a:pathLst>
                <a:path w="18288000" h="640080">
                  <a:moveTo>
                    <a:pt x="0" y="0"/>
                  </a:moveTo>
                  <a:lnTo>
                    <a:pt x="18288000" y="0"/>
                  </a:lnTo>
                  <a:lnTo>
                    <a:pt x="1828800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06715" b="-506715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8288000" cy="6781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50"/>
                </a:lnSpc>
              </a:pPr>
              <a:r>
                <a:rPr lang="en-US" sz="1875" b="1" spc="300">
                  <a:solidFill>
                    <a:srgbClr val="1C729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KARŞILIKLI KAZANIM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22960" y="987552"/>
            <a:ext cx="16184880" cy="1165860"/>
            <a:chOff x="0" y="0"/>
            <a:chExt cx="21579840" cy="15544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579839" cy="1554480"/>
            </a:xfrm>
            <a:custGeom>
              <a:avLst/>
              <a:gdLst/>
              <a:ahLst/>
              <a:cxnLst/>
              <a:rect l="l" t="t" r="r" b="b"/>
              <a:pathLst>
                <a:path w="21579839" h="1554480">
                  <a:moveTo>
                    <a:pt x="0" y="0"/>
                  </a:moveTo>
                  <a:lnTo>
                    <a:pt x="21579839" y="0"/>
                  </a:lnTo>
                  <a:lnTo>
                    <a:pt x="21579839" y="1554480"/>
                  </a:lnTo>
                  <a:lnTo>
                    <a:pt x="0" y="15544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20498" b="-220498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21579840" cy="15735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400"/>
                </a:lnSpc>
              </a:pPr>
              <a:r>
                <a:rPr lang="en-US" sz="4500" b="1">
                  <a:solidFill>
                    <a:srgbClr val="21295C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Programın Sağladığı Kazanımlar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22960" y="2674620"/>
            <a:ext cx="7886700" cy="6515100"/>
            <a:chOff x="0" y="0"/>
            <a:chExt cx="10515600" cy="8686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515600" cy="8686800"/>
            </a:xfrm>
            <a:custGeom>
              <a:avLst/>
              <a:gdLst/>
              <a:ahLst/>
              <a:cxnLst/>
              <a:rect l="l" t="t" r="r" b="b"/>
              <a:pathLst>
                <a:path w="10515600" h="8686800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10369296" y="0"/>
                  </a:lnTo>
                  <a:cubicBezTo>
                    <a:pt x="10450068" y="0"/>
                    <a:pt x="10515600" y="65532"/>
                    <a:pt x="10515600" y="146304"/>
                  </a:cubicBezTo>
                  <a:lnTo>
                    <a:pt x="10515600" y="8540496"/>
                  </a:lnTo>
                  <a:cubicBezTo>
                    <a:pt x="10515600" y="8621268"/>
                    <a:pt x="10450068" y="8686800"/>
                    <a:pt x="10369296" y="8686800"/>
                  </a:cubicBezTo>
                  <a:lnTo>
                    <a:pt x="146304" y="8686800"/>
                  </a:lnTo>
                  <a:cubicBezTo>
                    <a:pt x="65532" y="8686800"/>
                    <a:pt x="0" y="8621268"/>
                    <a:pt x="0" y="854049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532620" y="2674620"/>
            <a:ext cx="7886700" cy="6515100"/>
            <a:chOff x="0" y="0"/>
            <a:chExt cx="10515600" cy="8686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515600" cy="8686800"/>
            </a:xfrm>
            <a:custGeom>
              <a:avLst/>
              <a:gdLst/>
              <a:ahLst/>
              <a:cxnLst/>
              <a:rect l="l" t="t" r="r" b="b"/>
              <a:pathLst>
                <a:path w="10515600" h="8686800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10369296" y="0"/>
                  </a:lnTo>
                  <a:cubicBezTo>
                    <a:pt x="10450068" y="0"/>
                    <a:pt x="10515600" y="65532"/>
                    <a:pt x="10515600" y="146304"/>
                  </a:cubicBezTo>
                  <a:lnTo>
                    <a:pt x="10515600" y="8540496"/>
                  </a:lnTo>
                  <a:cubicBezTo>
                    <a:pt x="10515600" y="8621268"/>
                    <a:pt x="10450068" y="8686800"/>
                    <a:pt x="10369296" y="8686800"/>
                  </a:cubicBezTo>
                  <a:lnTo>
                    <a:pt x="146304" y="8686800"/>
                  </a:lnTo>
                  <a:cubicBezTo>
                    <a:pt x="65532" y="8686800"/>
                    <a:pt x="0" y="8621268"/>
                    <a:pt x="0" y="8540496"/>
                  </a:cubicBezTo>
                  <a:close/>
                </a:path>
              </a:pathLst>
            </a:custGeom>
            <a:solidFill>
              <a:srgbClr val="21295C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03020" y="3154680"/>
            <a:ext cx="822960" cy="822960"/>
            <a:chOff x="0" y="0"/>
            <a:chExt cx="1097280" cy="109728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97280" cy="1097280"/>
            </a:xfrm>
            <a:custGeom>
              <a:avLst/>
              <a:gdLst/>
              <a:ahLst/>
              <a:cxnLst/>
              <a:rect l="l" t="t" r="r" b="b"/>
              <a:pathLst>
                <a:path w="1097280" h="1097280">
                  <a:moveTo>
                    <a:pt x="0" y="548640"/>
                  </a:moveTo>
                  <a:cubicBezTo>
                    <a:pt x="0" y="245618"/>
                    <a:pt x="245618" y="0"/>
                    <a:pt x="548640" y="0"/>
                  </a:cubicBezTo>
                  <a:cubicBezTo>
                    <a:pt x="851662" y="0"/>
                    <a:pt x="1097280" y="245618"/>
                    <a:pt x="1097280" y="548640"/>
                  </a:cubicBezTo>
                  <a:cubicBezTo>
                    <a:pt x="1097280" y="851662"/>
                    <a:pt x="851662" y="1097280"/>
                    <a:pt x="548640" y="1097280"/>
                  </a:cubicBezTo>
                  <a:cubicBezTo>
                    <a:pt x="245618" y="1097280"/>
                    <a:pt x="0" y="851662"/>
                    <a:pt x="0" y="548640"/>
                  </a:cubicBezTo>
                  <a:close/>
                </a:path>
              </a:pathLst>
            </a:custGeom>
            <a:solidFill>
              <a:srgbClr val="EAF3F6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88186" y="3339846"/>
            <a:ext cx="452628" cy="452628"/>
            <a:chOff x="0" y="0"/>
            <a:chExt cx="603504" cy="603504"/>
          </a:xfrm>
        </p:grpSpPr>
        <p:sp>
          <p:nvSpPr>
            <p:cNvPr id="15" name="Freeform 15" descr="preencoded.png"/>
            <p:cNvSpPr/>
            <p:nvPr/>
          </p:nvSpPr>
          <p:spPr>
            <a:xfrm>
              <a:off x="0" y="0"/>
              <a:ext cx="603504" cy="603504"/>
            </a:xfrm>
            <a:custGeom>
              <a:avLst/>
              <a:gdLst/>
              <a:ahLst/>
              <a:cxnLst/>
              <a:rect l="l" t="t" r="r" b="b"/>
              <a:pathLst>
                <a:path w="603504" h="603504">
                  <a:moveTo>
                    <a:pt x="0" y="0"/>
                  </a:moveTo>
                  <a:lnTo>
                    <a:pt x="603504" y="0"/>
                  </a:lnTo>
                  <a:lnTo>
                    <a:pt x="603504" y="603504"/>
                  </a:lnTo>
                  <a:lnTo>
                    <a:pt x="0" y="603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331720" y="3223260"/>
            <a:ext cx="5897880" cy="685800"/>
            <a:chOff x="0" y="0"/>
            <a:chExt cx="7863840" cy="914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863840" cy="914400"/>
            </a:xfrm>
            <a:custGeom>
              <a:avLst/>
              <a:gdLst/>
              <a:ahLst/>
              <a:cxnLst/>
              <a:rect l="l" t="t" r="r" b="b"/>
              <a:pathLst>
                <a:path w="7863840" h="914400">
                  <a:moveTo>
                    <a:pt x="0" y="0"/>
                  </a:moveTo>
                  <a:lnTo>
                    <a:pt x="7863840" y="0"/>
                  </a:lnTo>
                  <a:lnTo>
                    <a:pt x="786384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17571" b="-117571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9525"/>
              <a:ext cx="7863840" cy="9239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060"/>
                </a:lnSpc>
              </a:pPr>
              <a:r>
                <a:rPr lang="en-US" sz="2550" b="1">
                  <a:solidFill>
                    <a:srgbClr val="21295C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Yeni Öğrenciye Faydaları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03020" y="4334256"/>
            <a:ext cx="192024" cy="192024"/>
            <a:chOff x="0" y="0"/>
            <a:chExt cx="256032" cy="25603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56032" cy="256032"/>
            </a:xfrm>
            <a:custGeom>
              <a:avLst/>
              <a:gdLst/>
              <a:ahLst/>
              <a:cxnLst/>
              <a:rect l="l" t="t" r="r" b="b"/>
              <a:pathLst>
                <a:path w="256032" h="256032">
                  <a:moveTo>
                    <a:pt x="0" y="128016"/>
                  </a:moveTo>
                  <a:cubicBezTo>
                    <a:pt x="0" y="57277"/>
                    <a:pt x="57277" y="0"/>
                    <a:pt x="128016" y="0"/>
                  </a:cubicBezTo>
                  <a:cubicBezTo>
                    <a:pt x="198755" y="0"/>
                    <a:pt x="256032" y="57277"/>
                    <a:pt x="256032" y="128016"/>
                  </a:cubicBezTo>
                  <a:cubicBezTo>
                    <a:pt x="256032" y="198755"/>
                    <a:pt x="198755" y="256032"/>
                    <a:pt x="128016" y="256032"/>
                  </a:cubicBezTo>
                  <a:cubicBezTo>
                    <a:pt x="57277" y="256032"/>
                    <a:pt x="0" y="198755"/>
                    <a:pt x="0" y="128016"/>
                  </a:cubicBezTo>
                  <a:close/>
                </a:path>
              </a:pathLst>
            </a:custGeom>
            <a:solidFill>
              <a:srgbClr val="1C7293"/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714500" y="4075557"/>
            <a:ext cx="6515100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74"/>
              </a:lnSpc>
            </a:pPr>
            <a:r>
              <a:rPr lang="en-US" sz="1950">
                <a:solidFill>
                  <a:srgbClr val="22303C"/>
                </a:solidFill>
                <a:latin typeface="Calibri (MS)"/>
                <a:ea typeface="Calibri (MS)"/>
                <a:cs typeface="Calibri (MS)"/>
                <a:sym typeface="Calibri (MS)"/>
              </a:rPr>
              <a:t>Kampüse ve bölüme hızlı uyum sağlama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303020" y="5500116"/>
            <a:ext cx="192024" cy="192024"/>
            <a:chOff x="0" y="0"/>
            <a:chExt cx="256032" cy="25603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56032" cy="256032"/>
            </a:xfrm>
            <a:custGeom>
              <a:avLst/>
              <a:gdLst/>
              <a:ahLst/>
              <a:cxnLst/>
              <a:rect l="l" t="t" r="r" b="b"/>
              <a:pathLst>
                <a:path w="256032" h="256032">
                  <a:moveTo>
                    <a:pt x="0" y="128016"/>
                  </a:moveTo>
                  <a:cubicBezTo>
                    <a:pt x="0" y="57277"/>
                    <a:pt x="57277" y="0"/>
                    <a:pt x="128016" y="0"/>
                  </a:cubicBezTo>
                  <a:cubicBezTo>
                    <a:pt x="198755" y="0"/>
                    <a:pt x="256032" y="57277"/>
                    <a:pt x="256032" y="128016"/>
                  </a:cubicBezTo>
                  <a:cubicBezTo>
                    <a:pt x="256032" y="198755"/>
                    <a:pt x="198755" y="256032"/>
                    <a:pt x="128016" y="256032"/>
                  </a:cubicBezTo>
                  <a:cubicBezTo>
                    <a:pt x="57277" y="256032"/>
                    <a:pt x="0" y="198755"/>
                    <a:pt x="0" y="128016"/>
                  </a:cubicBezTo>
                  <a:close/>
                </a:path>
              </a:pathLst>
            </a:custGeom>
            <a:solidFill>
              <a:srgbClr val="1C7293"/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714500" y="5241417"/>
            <a:ext cx="6515100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74"/>
              </a:lnSpc>
            </a:pPr>
            <a:r>
              <a:rPr lang="en-US" sz="1950">
                <a:solidFill>
                  <a:srgbClr val="22303C"/>
                </a:solidFill>
                <a:latin typeface="Calibri (MS)"/>
                <a:ea typeface="Calibri (MS)"/>
                <a:cs typeface="Calibri (MS)"/>
                <a:sym typeface="Calibri (MS)"/>
              </a:rPr>
              <a:t>Akademik kaygının ve belirsizliğin azalması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303020" y="6665976"/>
            <a:ext cx="192024" cy="192024"/>
            <a:chOff x="0" y="0"/>
            <a:chExt cx="256032" cy="25603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56032" cy="256032"/>
            </a:xfrm>
            <a:custGeom>
              <a:avLst/>
              <a:gdLst/>
              <a:ahLst/>
              <a:cxnLst/>
              <a:rect l="l" t="t" r="r" b="b"/>
              <a:pathLst>
                <a:path w="256032" h="256032">
                  <a:moveTo>
                    <a:pt x="0" y="128016"/>
                  </a:moveTo>
                  <a:cubicBezTo>
                    <a:pt x="0" y="57277"/>
                    <a:pt x="57277" y="0"/>
                    <a:pt x="128016" y="0"/>
                  </a:cubicBezTo>
                  <a:cubicBezTo>
                    <a:pt x="198755" y="0"/>
                    <a:pt x="256032" y="57277"/>
                    <a:pt x="256032" y="128016"/>
                  </a:cubicBezTo>
                  <a:cubicBezTo>
                    <a:pt x="256032" y="198755"/>
                    <a:pt x="198755" y="256032"/>
                    <a:pt x="128016" y="256032"/>
                  </a:cubicBezTo>
                  <a:cubicBezTo>
                    <a:pt x="57277" y="256032"/>
                    <a:pt x="0" y="198755"/>
                    <a:pt x="0" y="128016"/>
                  </a:cubicBezTo>
                  <a:close/>
                </a:path>
              </a:pathLst>
            </a:custGeom>
            <a:solidFill>
              <a:srgbClr val="1C7293"/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714500" y="6407277"/>
            <a:ext cx="6515100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74"/>
              </a:lnSpc>
            </a:pPr>
            <a:r>
              <a:rPr lang="en-US" sz="1950">
                <a:solidFill>
                  <a:srgbClr val="22303C"/>
                </a:solidFill>
                <a:latin typeface="Calibri (MS)"/>
                <a:ea typeface="Calibri (MS)"/>
                <a:cs typeface="Calibri (MS)"/>
                <a:sym typeface="Calibri (MS)"/>
              </a:rPr>
              <a:t>Deneyimli bir öğrenciden pratik bilgi edinme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1303020" y="7831836"/>
            <a:ext cx="192024" cy="192024"/>
            <a:chOff x="0" y="0"/>
            <a:chExt cx="256032" cy="25603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56032" cy="256032"/>
            </a:xfrm>
            <a:custGeom>
              <a:avLst/>
              <a:gdLst/>
              <a:ahLst/>
              <a:cxnLst/>
              <a:rect l="l" t="t" r="r" b="b"/>
              <a:pathLst>
                <a:path w="256032" h="256032">
                  <a:moveTo>
                    <a:pt x="0" y="128016"/>
                  </a:moveTo>
                  <a:cubicBezTo>
                    <a:pt x="0" y="57277"/>
                    <a:pt x="57277" y="0"/>
                    <a:pt x="128016" y="0"/>
                  </a:cubicBezTo>
                  <a:cubicBezTo>
                    <a:pt x="198755" y="0"/>
                    <a:pt x="256032" y="57277"/>
                    <a:pt x="256032" y="128016"/>
                  </a:cubicBezTo>
                  <a:cubicBezTo>
                    <a:pt x="256032" y="198755"/>
                    <a:pt x="198755" y="256032"/>
                    <a:pt x="128016" y="256032"/>
                  </a:cubicBezTo>
                  <a:cubicBezTo>
                    <a:pt x="57277" y="256032"/>
                    <a:pt x="0" y="198755"/>
                    <a:pt x="0" y="128016"/>
                  </a:cubicBezTo>
                  <a:close/>
                </a:path>
              </a:pathLst>
            </a:custGeom>
            <a:solidFill>
              <a:srgbClr val="1C7293"/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714500" y="7573137"/>
            <a:ext cx="6515100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74"/>
              </a:lnSpc>
            </a:pPr>
            <a:r>
              <a:rPr lang="en-US" sz="1950">
                <a:solidFill>
                  <a:srgbClr val="22303C"/>
                </a:solidFill>
                <a:latin typeface="Calibri (MS)"/>
                <a:ea typeface="Calibri (MS)"/>
                <a:cs typeface="Calibri (MS)"/>
                <a:sym typeface="Calibri (MS)"/>
              </a:rPr>
              <a:t>Geniş bir sosyal çevre ve arkadaşlık ağı kurma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10012680" y="3154680"/>
            <a:ext cx="822960" cy="822960"/>
            <a:chOff x="0" y="0"/>
            <a:chExt cx="1097280" cy="109728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097280" cy="1097280"/>
            </a:xfrm>
            <a:custGeom>
              <a:avLst/>
              <a:gdLst/>
              <a:ahLst/>
              <a:cxnLst/>
              <a:rect l="l" t="t" r="r" b="b"/>
              <a:pathLst>
                <a:path w="1097280" h="1097280">
                  <a:moveTo>
                    <a:pt x="0" y="548640"/>
                  </a:moveTo>
                  <a:cubicBezTo>
                    <a:pt x="0" y="245618"/>
                    <a:pt x="245618" y="0"/>
                    <a:pt x="548640" y="0"/>
                  </a:cubicBezTo>
                  <a:cubicBezTo>
                    <a:pt x="851662" y="0"/>
                    <a:pt x="1097280" y="245618"/>
                    <a:pt x="1097280" y="548640"/>
                  </a:cubicBezTo>
                  <a:cubicBezTo>
                    <a:pt x="1097280" y="851662"/>
                    <a:pt x="851662" y="1097280"/>
                    <a:pt x="548640" y="1097280"/>
                  </a:cubicBezTo>
                  <a:cubicBezTo>
                    <a:pt x="245618" y="1097280"/>
                    <a:pt x="0" y="851662"/>
                    <a:pt x="0" y="548640"/>
                  </a:cubicBezTo>
                  <a:close/>
                </a:path>
              </a:pathLst>
            </a:custGeom>
            <a:solidFill>
              <a:srgbClr val="065A82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0197846" y="3339846"/>
            <a:ext cx="452628" cy="452628"/>
            <a:chOff x="0" y="0"/>
            <a:chExt cx="603504" cy="603504"/>
          </a:xfrm>
        </p:grpSpPr>
        <p:sp>
          <p:nvSpPr>
            <p:cNvPr id="34" name="Freeform 34" descr="preencoded.png"/>
            <p:cNvSpPr/>
            <p:nvPr/>
          </p:nvSpPr>
          <p:spPr>
            <a:xfrm>
              <a:off x="0" y="0"/>
              <a:ext cx="603504" cy="603504"/>
            </a:xfrm>
            <a:custGeom>
              <a:avLst/>
              <a:gdLst/>
              <a:ahLst/>
              <a:cxnLst/>
              <a:rect l="l" t="t" r="r" b="b"/>
              <a:pathLst>
                <a:path w="603504" h="603504">
                  <a:moveTo>
                    <a:pt x="0" y="0"/>
                  </a:moveTo>
                  <a:lnTo>
                    <a:pt x="603504" y="0"/>
                  </a:lnTo>
                  <a:lnTo>
                    <a:pt x="603504" y="603504"/>
                  </a:lnTo>
                  <a:lnTo>
                    <a:pt x="0" y="603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1041380" y="3223260"/>
            <a:ext cx="5897880" cy="685800"/>
            <a:chOff x="0" y="0"/>
            <a:chExt cx="7863840" cy="9144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7863840" cy="914400"/>
            </a:xfrm>
            <a:custGeom>
              <a:avLst/>
              <a:gdLst/>
              <a:ahLst/>
              <a:cxnLst/>
              <a:rect l="l" t="t" r="r" b="b"/>
              <a:pathLst>
                <a:path w="7863840" h="914400">
                  <a:moveTo>
                    <a:pt x="0" y="0"/>
                  </a:moveTo>
                  <a:lnTo>
                    <a:pt x="7863840" y="0"/>
                  </a:lnTo>
                  <a:lnTo>
                    <a:pt x="786384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17571" b="-117571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9525"/>
              <a:ext cx="7863840" cy="9239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060"/>
                </a:lnSpc>
              </a:pPr>
              <a:r>
                <a:rPr lang="en-US" sz="2550" b="1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Akran Yöndere Faydaları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0012680" y="4334256"/>
            <a:ext cx="192024" cy="192024"/>
            <a:chOff x="0" y="0"/>
            <a:chExt cx="256032" cy="256032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256032" cy="256032"/>
            </a:xfrm>
            <a:custGeom>
              <a:avLst/>
              <a:gdLst/>
              <a:ahLst/>
              <a:cxnLst/>
              <a:rect l="l" t="t" r="r" b="b"/>
              <a:pathLst>
                <a:path w="256032" h="256032">
                  <a:moveTo>
                    <a:pt x="0" y="128016"/>
                  </a:moveTo>
                  <a:cubicBezTo>
                    <a:pt x="0" y="57277"/>
                    <a:pt x="57277" y="0"/>
                    <a:pt x="128016" y="0"/>
                  </a:cubicBezTo>
                  <a:cubicBezTo>
                    <a:pt x="198755" y="0"/>
                    <a:pt x="256032" y="57277"/>
                    <a:pt x="256032" y="128016"/>
                  </a:cubicBezTo>
                  <a:cubicBezTo>
                    <a:pt x="256032" y="198755"/>
                    <a:pt x="198755" y="256032"/>
                    <a:pt x="128016" y="256032"/>
                  </a:cubicBezTo>
                  <a:cubicBezTo>
                    <a:pt x="57277" y="256032"/>
                    <a:pt x="0" y="198755"/>
                    <a:pt x="0" y="128016"/>
                  </a:cubicBezTo>
                  <a:close/>
                </a:path>
              </a:pathLst>
            </a:custGeom>
            <a:solidFill>
              <a:srgbClr val="E8A33D"/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10424160" y="4075557"/>
            <a:ext cx="6515100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74"/>
              </a:lnSpc>
            </a:pPr>
            <a:r>
              <a:rPr lang="en-US" sz="1950">
                <a:solidFill>
                  <a:srgbClr val="E9F1F7"/>
                </a:solidFill>
                <a:latin typeface="Calibri (MS)"/>
                <a:ea typeface="Calibri (MS)"/>
                <a:cs typeface="Calibri (MS)"/>
                <a:sym typeface="Calibri (MS)"/>
              </a:rPr>
              <a:t>Liderlik ve sorumluluk deneyimi kazanma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10012680" y="5500116"/>
            <a:ext cx="192024" cy="192024"/>
            <a:chOff x="0" y="0"/>
            <a:chExt cx="256032" cy="256032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256032" cy="256032"/>
            </a:xfrm>
            <a:custGeom>
              <a:avLst/>
              <a:gdLst/>
              <a:ahLst/>
              <a:cxnLst/>
              <a:rect l="l" t="t" r="r" b="b"/>
              <a:pathLst>
                <a:path w="256032" h="256032">
                  <a:moveTo>
                    <a:pt x="0" y="128016"/>
                  </a:moveTo>
                  <a:cubicBezTo>
                    <a:pt x="0" y="57277"/>
                    <a:pt x="57277" y="0"/>
                    <a:pt x="128016" y="0"/>
                  </a:cubicBezTo>
                  <a:cubicBezTo>
                    <a:pt x="198755" y="0"/>
                    <a:pt x="256032" y="57277"/>
                    <a:pt x="256032" y="128016"/>
                  </a:cubicBezTo>
                  <a:cubicBezTo>
                    <a:pt x="256032" y="198755"/>
                    <a:pt x="198755" y="256032"/>
                    <a:pt x="128016" y="256032"/>
                  </a:cubicBezTo>
                  <a:cubicBezTo>
                    <a:pt x="57277" y="256032"/>
                    <a:pt x="0" y="198755"/>
                    <a:pt x="0" y="128016"/>
                  </a:cubicBezTo>
                  <a:close/>
                </a:path>
              </a:pathLst>
            </a:custGeom>
            <a:solidFill>
              <a:srgbClr val="E8A33D"/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10424160" y="5241417"/>
            <a:ext cx="6515100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74"/>
              </a:lnSpc>
            </a:pPr>
            <a:r>
              <a:rPr lang="en-US" sz="1950">
                <a:solidFill>
                  <a:srgbClr val="E9F1F7"/>
                </a:solidFill>
                <a:latin typeface="Calibri (MS)"/>
                <a:ea typeface="Calibri (MS)"/>
                <a:cs typeface="Calibri (MS)"/>
                <a:sym typeface="Calibri (MS)"/>
              </a:rPr>
              <a:t>İletişim ve empati becerilerinde gelişim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10012680" y="6665976"/>
            <a:ext cx="192024" cy="192024"/>
            <a:chOff x="0" y="0"/>
            <a:chExt cx="256032" cy="256032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256032" cy="256032"/>
            </a:xfrm>
            <a:custGeom>
              <a:avLst/>
              <a:gdLst/>
              <a:ahLst/>
              <a:cxnLst/>
              <a:rect l="l" t="t" r="r" b="b"/>
              <a:pathLst>
                <a:path w="256032" h="256032">
                  <a:moveTo>
                    <a:pt x="0" y="128016"/>
                  </a:moveTo>
                  <a:cubicBezTo>
                    <a:pt x="0" y="57277"/>
                    <a:pt x="57277" y="0"/>
                    <a:pt x="128016" y="0"/>
                  </a:cubicBezTo>
                  <a:cubicBezTo>
                    <a:pt x="198755" y="0"/>
                    <a:pt x="256032" y="57277"/>
                    <a:pt x="256032" y="128016"/>
                  </a:cubicBezTo>
                  <a:cubicBezTo>
                    <a:pt x="256032" y="198755"/>
                    <a:pt x="198755" y="256032"/>
                    <a:pt x="128016" y="256032"/>
                  </a:cubicBezTo>
                  <a:cubicBezTo>
                    <a:pt x="57277" y="256032"/>
                    <a:pt x="0" y="198755"/>
                    <a:pt x="0" y="128016"/>
                  </a:cubicBezTo>
                  <a:close/>
                </a:path>
              </a:pathLst>
            </a:custGeom>
            <a:solidFill>
              <a:srgbClr val="E8A33D"/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10424160" y="6407277"/>
            <a:ext cx="6515100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74"/>
              </a:lnSpc>
            </a:pPr>
            <a:r>
              <a:rPr lang="en-US" sz="1950">
                <a:solidFill>
                  <a:srgbClr val="E9F1F7"/>
                </a:solidFill>
                <a:latin typeface="Calibri (MS)"/>
                <a:ea typeface="Calibri (MS)"/>
                <a:cs typeface="Calibri (MS)"/>
                <a:sym typeface="Calibri (MS)"/>
              </a:rPr>
              <a:t>Öz güven ve mesleki motivasyon artışı</a:t>
            </a:r>
          </a:p>
        </p:txBody>
      </p:sp>
      <p:grpSp>
        <p:nvGrpSpPr>
          <p:cNvPr id="47" name="Group 47"/>
          <p:cNvGrpSpPr/>
          <p:nvPr/>
        </p:nvGrpSpPr>
        <p:grpSpPr>
          <a:xfrm>
            <a:off x="10012680" y="7831836"/>
            <a:ext cx="192024" cy="192024"/>
            <a:chOff x="0" y="0"/>
            <a:chExt cx="256032" cy="256032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256032" cy="256032"/>
            </a:xfrm>
            <a:custGeom>
              <a:avLst/>
              <a:gdLst/>
              <a:ahLst/>
              <a:cxnLst/>
              <a:rect l="l" t="t" r="r" b="b"/>
              <a:pathLst>
                <a:path w="256032" h="256032">
                  <a:moveTo>
                    <a:pt x="0" y="128016"/>
                  </a:moveTo>
                  <a:cubicBezTo>
                    <a:pt x="0" y="57277"/>
                    <a:pt x="57277" y="0"/>
                    <a:pt x="128016" y="0"/>
                  </a:cubicBezTo>
                  <a:cubicBezTo>
                    <a:pt x="198755" y="0"/>
                    <a:pt x="256032" y="57277"/>
                    <a:pt x="256032" y="128016"/>
                  </a:cubicBezTo>
                  <a:cubicBezTo>
                    <a:pt x="256032" y="198755"/>
                    <a:pt x="198755" y="256032"/>
                    <a:pt x="128016" y="256032"/>
                  </a:cubicBezTo>
                  <a:cubicBezTo>
                    <a:pt x="57277" y="256032"/>
                    <a:pt x="0" y="198755"/>
                    <a:pt x="0" y="128016"/>
                  </a:cubicBezTo>
                  <a:close/>
                </a:path>
              </a:pathLst>
            </a:custGeom>
            <a:solidFill>
              <a:srgbClr val="E8A33D"/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10424160" y="7573137"/>
            <a:ext cx="6515100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74"/>
              </a:lnSpc>
            </a:pPr>
            <a:r>
              <a:rPr lang="en-US" sz="1950">
                <a:solidFill>
                  <a:srgbClr val="E9F1F7"/>
                </a:solidFill>
                <a:latin typeface="Calibri (MS)"/>
                <a:ea typeface="Calibri (MS)"/>
                <a:cs typeface="Calibri (MS)"/>
                <a:sym typeface="Calibri (MS)"/>
              </a:rPr>
              <a:t>Özgeçmişe değer katan gönüllülük deneyimi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685800" y="9710928"/>
            <a:ext cx="11658600" cy="411480"/>
            <a:chOff x="0" y="0"/>
            <a:chExt cx="15544800" cy="54864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5544800" cy="548640"/>
            </a:xfrm>
            <a:custGeom>
              <a:avLst/>
              <a:gdLst/>
              <a:ahLst/>
              <a:cxnLst/>
              <a:rect l="l" t="t" r="r" b="b"/>
              <a:pathLst>
                <a:path w="15544800" h="548640">
                  <a:moveTo>
                    <a:pt x="0" y="0"/>
                  </a:moveTo>
                  <a:lnTo>
                    <a:pt x="15544800" y="0"/>
                  </a:lnTo>
                  <a:lnTo>
                    <a:pt x="155448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02076" b="-502076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-28575"/>
              <a:ext cx="15544800" cy="5772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530"/>
                </a:lnSpc>
              </a:pPr>
              <a:r>
                <a:rPr lang="en-US" sz="1275">
                  <a:solidFill>
                    <a:srgbClr val="5B6B7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TOROS ÜNİVERSİTESİ  •  HEMŞİRELİK BÖLÜMÜ  •  AKRAN YÖNDERLİK PROGRAMI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6911828" y="9710928"/>
            <a:ext cx="685800" cy="411480"/>
            <a:chOff x="0" y="0"/>
            <a:chExt cx="914400" cy="54864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914400" cy="548640"/>
            </a:xfrm>
            <a:custGeom>
              <a:avLst/>
              <a:gdLst/>
              <a:ahLst/>
              <a:cxnLst/>
              <a:rect l="l" t="t" r="r" b="b"/>
              <a:pathLst>
                <a:path w="914400" h="548640">
                  <a:moveTo>
                    <a:pt x="0" y="0"/>
                  </a:moveTo>
                  <a:lnTo>
                    <a:pt x="914400" y="0"/>
                  </a:lnTo>
                  <a:lnTo>
                    <a:pt x="9144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6982" r="-26982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28575"/>
              <a:ext cx="914400" cy="5772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530"/>
                </a:lnSpc>
              </a:pPr>
              <a:r>
                <a:rPr lang="en-US" sz="1275">
                  <a:solidFill>
                    <a:srgbClr val="5B6B7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4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2960" y="576072"/>
            <a:ext cx="13716000" cy="480060"/>
            <a:chOff x="0" y="0"/>
            <a:chExt cx="18288000" cy="6400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88000" cy="640080"/>
            </a:xfrm>
            <a:custGeom>
              <a:avLst/>
              <a:gdLst/>
              <a:ahLst/>
              <a:cxnLst/>
              <a:rect l="l" t="t" r="r" b="b"/>
              <a:pathLst>
                <a:path w="18288000" h="640080">
                  <a:moveTo>
                    <a:pt x="0" y="0"/>
                  </a:moveTo>
                  <a:lnTo>
                    <a:pt x="18288000" y="0"/>
                  </a:lnTo>
                  <a:lnTo>
                    <a:pt x="1828800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06715" b="-506715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8288000" cy="6781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50"/>
                </a:lnSpc>
              </a:pPr>
              <a:r>
                <a:rPr lang="en-US" sz="1875" b="1" spc="300">
                  <a:solidFill>
                    <a:srgbClr val="1C729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NITELIKLER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22960" y="987552"/>
            <a:ext cx="16184880" cy="1165860"/>
            <a:chOff x="0" y="0"/>
            <a:chExt cx="21579840" cy="15544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579839" cy="1554480"/>
            </a:xfrm>
            <a:custGeom>
              <a:avLst/>
              <a:gdLst/>
              <a:ahLst/>
              <a:cxnLst/>
              <a:rect l="l" t="t" r="r" b="b"/>
              <a:pathLst>
                <a:path w="21579839" h="1554480">
                  <a:moveTo>
                    <a:pt x="0" y="0"/>
                  </a:moveTo>
                  <a:lnTo>
                    <a:pt x="21579839" y="0"/>
                  </a:lnTo>
                  <a:lnTo>
                    <a:pt x="21579839" y="1554480"/>
                  </a:lnTo>
                  <a:lnTo>
                    <a:pt x="0" y="15544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20498" b="-220498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21579840" cy="15735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400"/>
                </a:lnSpc>
              </a:pPr>
              <a:r>
                <a:rPr lang="en-US" sz="4500" b="1">
                  <a:solidFill>
                    <a:srgbClr val="21295C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Etkili Bir Akran Yönderde Aranan Özellikler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22960" y="2674620"/>
            <a:ext cx="5417820" cy="2948940"/>
            <a:chOff x="0" y="0"/>
            <a:chExt cx="7223760" cy="39319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223760" cy="3931920"/>
            </a:xfrm>
            <a:custGeom>
              <a:avLst/>
              <a:gdLst/>
              <a:ahLst/>
              <a:cxnLst/>
              <a:rect l="l" t="t" r="r" b="b"/>
              <a:pathLst>
                <a:path w="7223760" h="3931920">
                  <a:moveTo>
                    <a:pt x="0" y="128016"/>
                  </a:moveTo>
                  <a:cubicBezTo>
                    <a:pt x="0" y="57277"/>
                    <a:pt x="57277" y="0"/>
                    <a:pt x="128016" y="0"/>
                  </a:cubicBezTo>
                  <a:lnTo>
                    <a:pt x="7095744" y="0"/>
                  </a:lnTo>
                  <a:cubicBezTo>
                    <a:pt x="7166483" y="0"/>
                    <a:pt x="7223760" y="57277"/>
                    <a:pt x="7223760" y="128016"/>
                  </a:cubicBezTo>
                  <a:lnTo>
                    <a:pt x="7223760" y="3803904"/>
                  </a:lnTo>
                  <a:cubicBezTo>
                    <a:pt x="7223760" y="3874643"/>
                    <a:pt x="7166483" y="3931920"/>
                    <a:pt x="7095744" y="3931920"/>
                  </a:cubicBezTo>
                  <a:lnTo>
                    <a:pt x="128016" y="3931920"/>
                  </a:lnTo>
                  <a:cubicBezTo>
                    <a:pt x="57277" y="3931920"/>
                    <a:pt x="0" y="3874643"/>
                    <a:pt x="0" y="3803904"/>
                  </a:cubicBezTo>
                  <a:close/>
                </a:path>
              </a:pathLst>
            </a:custGeom>
            <a:solidFill>
              <a:srgbClr val="EAF3F6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983230" y="3113532"/>
            <a:ext cx="1097280" cy="1097280"/>
            <a:chOff x="0" y="0"/>
            <a:chExt cx="1463040" cy="14630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63040" cy="1463040"/>
            </a:xfrm>
            <a:custGeom>
              <a:avLst/>
              <a:gdLst/>
              <a:ahLst/>
              <a:cxnLst/>
              <a:rect l="l" t="t" r="r" b="b"/>
              <a:pathLst>
                <a:path w="1463040" h="1463040">
                  <a:moveTo>
                    <a:pt x="0" y="731520"/>
                  </a:moveTo>
                  <a:cubicBezTo>
                    <a:pt x="0" y="327533"/>
                    <a:pt x="327533" y="0"/>
                    <a:pt x="731520" y="0"/>
                  </a:cubicBezTo>
                  <a:cubicBezTo>
                    <a:pt x="1135507" y="0"/>
                    <a:pt x="1463040" y="327533"/>
                    <a:pt x="1463040" y="731520"/>
                  </a:cubicBezTo>
                  <a:cubicBezTo>
                    <a:pt x="1463040" y="1135507"/>
                    <a:pt x="1135507" y="1463040"/>
                    <a:pt x="731520" y="1463040"/>
                  </a:cubicBezTo>
                  <a:cubicBezTo>
                    <a:pt x="327533" y="1463040"/>
                    <a:pt x="0" y="1135507"/>
                    <a:pt x="0" y="73152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230118" y="3360420"/>
            <a:ext cx="603504" cy="603504"/>
            <a:chOff x="0" y="0"/>
            <a:chExt cx="804672" cy="804672"/>
          </a:xfrm>
        </p:grpSpPr>
        <p:sp>
          <p:nvSpPr>
            <p:cNvPr id="13" name="Freeform 13" descr="preencoded.png"/>
            <p:cNvSpPr/>
            <p:nvPr/>
          </p:nvSpPr>
          <p:spPr>
            <a:xfrm>
              <a:off x="0" y="0"/>
              <a:ext cx="804672" cy="804672"/>
            </a:xfrm>
            <a:custGeom>
              <a:avLst/>
              <a:gdLst/>
              <a:ahLst/>
              <a:cxnLst/>
              <a:rect l="l" t="t" r="r" b="b"/>
              <a:pathLst>
                <a:path w="804672" h="804672">
                  <a:moveTo>
                    <a:pt x="0" y="0"/>
                  </a:moveTo>
                  <a:lnTo>
                    <a:pt x="804672" y="0"/>
                  </a:lnTo>
                  <a:lnTo>
                    <a:pt x="804672" y="804672"/>
                  </a:lnTo>
                  <a:lnTo>
                    <a:pt x="0" y="804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165860" y="4437507"/>
            <a:ext cx="4732020" cy="939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>
                <a:solidFill>
                  <a:srgbClr val="21295C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İyi Bir Dinleyici Olmak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583680" y="2674620"/>
            <a:ext cx="5417820" cy="2948940"/>
            <a:chOff x="0" y="0"/>
            <a:chExt cx="7223760" cy="393192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223760" cy="3931920"/>
            </a:xfrm>
            <a:custGeom>
              <a:avLst/>
              <a:gdLst/>
              <a:ahLst/>
              <a:cxnLst/>
              <a:rect l="l" t="t" r="r" b="b"/>
              <a:pathLst>
                <a:path w="7223760" h="3931920">
                  <a:moveTo>
                    <a:pt x="0" y="128016"/>
                  </a:moveTo>
                  <a:cubicBezTo>
                    <a:pt x="0" y="57277"/>
                    <a:pt x="57277" y="0"/>
                    <a:pt x="128016" y="0"/>
                  </a:cubicBezTo>
                  <a:lnTo>
                    <a:pt x="7095744" y="0"/>
                  </a:lnTo>
                  <a:cubicBezTo>
                    <a:pt x="7166483" y="0"/>
                    <a:pt x="7223760" y="57277"/>
                    <a:pt x="7223760" y="128016"/>
                  </a:cubicBezTo>
                  <a:lnTo>
                    <a:pt x="7223760" y="3803904"/>
                  </a:lnTo>
                  <a:cubicBezTo>
                    <a:pt x="7223760" y="3874643"/>
                    <a:pt x="7166483" y="3931920"/>
                    <a:pt x="7095744" y="3931920"/>
                  </a:cubicBezTo>
                  <a:lnTo>
                    <a:pt x="128016" y="3931920"/>
                  </a:lnTo>
                  <a:cubicBezTo>
                    <a:pt x="57277" y="3931920"/>
                    <a:pt x="0" y="3874643"/>
                    <a:pt x="0" y="3803904"/>
                  </a:cubicBezTo>
                  <a:close/>
                </a:path>
              </a:pathLst>
            </a:custGeom>
            <a:solidFill>
              <a:srgbClr val="EAF3F6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743950" y="3113532"/>
            <a:ext cx="1097280" cy="1097280"/>
            <a:chOff x="0" y="0"/>
            <a:chExt cx="1463040" cy="14630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463040" cy="1463040"/>
            </a:xfrm>
            <a:custGeom>
              <a:avLst/>
              <a:gdLst/>
              <a:ahLst/>
              <a:cxnLst/>
              <a:rect l="l" t="t" r="r" b="b"/>
              <a:pathLst>
                <a:path w="1463040" h="1463040">
                  <a:moveTo>
                    <a:pt x="0" y="731520"/>
                  </a:moveTo>
                  <a:cubicBezTo>
                    <a:pt x="0" y="327533"/>
                    <a:pt x="327533" y="0"/>
                    <a:pt x="731520" y="0"/>
                  </a:cubicBezTo>
                  <a:cubicBezTo>
                    <a:pt x="1135507" y="0"/>
                    <a:pt x="1463040" y="327533"/>
                    <a:pt x="1463040" y="731520"/>
                  </a:cubicBezTo>
                  <a:cubicBezTo>
                    <a:pt x="1463040" y="1135507"/>
                    <a:pt x="1135507" y="1463040"/>
                    <a:pt x="731520" y="1463040"/>
                  </a:cubicBezTo>
                  <a:cubicBezTo>
                    <a:pt x="327533" y="1463040"/>
                    <a:pt x="0" y="1135507"/>
                    <a:pt x="0" y="73152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990838" y="3360420"/>
            <a:ext cx="603504" cy="603504"/>
            <a:chOff x="0" y="0"/>
            <a:chExt cx="804672" cy="804672"/>
          </a:xfrm>
        </p:grpSpPr>
        <p:sp>
          <p:nvSpPr>
            <p:cNvPr id="20" name="Freeform 20" descr="preencoded.png"/>
            <p:cNvSpPr/>
            <p:nvPr/>
          </p:nvSpPr>
          <p:spPr>
            <a:xfrm>
              <a:off x="0" y="0"/>
              <a:ext cx="804672" cy="804672"/>
            </a:xfrm>
            <a:custGeom>
              <a:avLst/>
              <a:gdLst/>
              <a:ahLst/>
              <a:cxnLst/>
              <a:rect l="l" t="t" r="r" b="b"/>
              <a:pathLst>
                <a:path w="804672" h="804672">
                  <a:moveTo>
                    <a:pt x="0" y="0"/>
                  </a:moveTo>
                  <a:lnTo>
                    <a:pt x="804672" y="0"/>
                  </a:lnTo>
                  <a:lnTo>
                    <a:pt x="804672" y="804672"/>
                  </a:lnTo>
                  <a:lnTo>
                    <a:pt x="0" y="804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6926580" y="4437507"/>
            <a:ext cx="4732020" cy="939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>
                <a:solidFill>
                  <a:srgbClr val="21295C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Empatik ve Sabırlı Yaklaşım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2344400" y="2674620"/>
            <a:ext cx="5417820" cy="2948940"/>
            <a:chOff x="0" y="0"/>
            <a:chExt cx="7223760" cy="393192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223760" cy="3931920"/>
            </a:xfrm>
            <a:custGeom>
              <a:avLst/>
              <a:gdLst/>
              <a:ahLst/>
              <a:cxnLst/>
              <a:rect l="l" t="t" r="r" b="b"/>
              <a:pathLst>
                <a:path w="7223760" h="3931920">
                  <a:moveTo>
                    <a:pt x="0" y="128016"/>
                  </a:moveTo>
                  <a:cubicBezTo>
                    <a:pt x="0" y="57277"/>
                    <a:pt x="57277" y="0"/>
                    <a:pt x="128016" y="0"/>
                  </a:cubicBezTo>
                  <a:lnTo>
                    <a:pt x="7095744" y="0"/>
                  </a:lnTo>
                  <a:cubicBezTo>
                    <a:pt x="7166483" y="0"/>
                    <a:pt x="7223760" y="57277"/>
                    <a:pt x="7223760" y="128016"/>
                  </a:cubicBezTo>
                  <a:lnTo>
                    <a:pt x="7223760" y="3803904"/>
                  </a:lnTo>
                  <a:cubicBezTo>
                    <a:pt x="7223760" y="3874643"/>
                    <a:pt x="7166483" y="3931920"/>
                    <a:pt x="7095744" y="3931920"/>
                  </a:cubicBezTo>
                  <a:lnTo>
                    <a:pt x="128016" y="3931920"/>
                  </a:lnTo>
                  <a:cubicBezTo>
                    <a:pt x="57277" y="3931920"/>
                    <a:pt x="0" y="3874643"/>
                    <a:pt x="0" y="3803904"/>
                  </a:cubicBezTo>
                  <a:close/>
                </a:path>
              </a:pathLst>
            </a:custGeom>
            <a:solidFill>
              <a:srgbClr val="EAF3F6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4504670" y="3113532"/>
            <a:ext cx="1097280" cy="1097280"/>
            <a:chOff x="0" y="0"/>
            <a:chExt cx="1463040" cy="146304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463040" cy="1463040"/>
            </a:xfrm>
            <a:custGeom>
              <a:avLst/>
              <a:gdLst/>
              <a:ahLst/>
              <a:cxnLst/>
              <a:rect l="l" t="t" r="r" b="b"/>
              <a:pathLst>
                <a:path w="1463040" h="1463040">
                  <a:moveTo>
                    <a:pt x="0" y="731520"/>
                  </a:moveTo>
                  <a:cubicBezTo>
                    <a:pt x="0" y="327533"/>
                    <a:pt x="327533" y="0"/>
                    <a:pt x="731520" y="0"/>
                  </a:cubicBezTo>
                  <a:cubicBezTo>
                    <a:pt x="1135507" y="0"/>
                    <a:pt x="1463040" y="327533"/>
                    <a:pt x="1463040" y="731520"/>
                  </a:cubicBezTo>
                  <a:cubicBezTo>
                    <a:pt x="1463040" y="1135507"/>
                    <a:pt x="1135507" y="1463040"/>
                    <a:pt x="731520" y="1463040"/>
                  </a:cubicBezTo>
                  <a:cubicBezTo>
                    <a:pt x="327533" y="1463040"/>
                    <a:pt x="0" y="1135507"/>
                    <a:pt x="0" y="73152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4751558" y="3360420"/>
            <a:ext cx="603504" cy="603504"/>
            <a:chOff x="0" y="0"/>
            <a:chExt cx="804672" cy="804672"/>
          </a:xfrm>
        </p:grpSpPr>
        <p:sp>
          <p:nvSpPr>
            <p:cNvPr id="27" name="Freeform 27" descr="preencoded.png"/>
            <p:cNvSpPr/>
            <p:nvPr/>
          </p:nvSpPr>
          <p:spPr>
            <a:xfrm>
              <a:off x="0" y="0"/>
              <a:ext cx="804672" cy="804672"/>
            </a:xfrm>
            <a:custGeom>
              <a:avLst/>
              <a:gdLst/>
              <a:ahLst/>
              <a:cxnLst/>
              <a:rect l="l" t="t" r="r" b="b"/>
              <a:pathLst>
                <a:path w="804672" h="804672">
                  <a:moveTo>
                    <a:pt x="0" y="0"/>
                  </a:moveTo>
                  <a:lnTo>
                    <a:pt x="804672" y="0"/>
                  </a:lnTo>
                  <a:lnTo>
                    <a:pt x="804672" y="804672"/>
                  </a:lnTo>
                  <a:lnTo>
                    <a:pt x="0" y="804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2687300" y="4437507"/>
            <a:ext cx="4732020" cy="939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>
                <a:solidFill>
                  <a:srgbClr val="21295C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Güvenilir ve Gizliliğe Saygılı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822960" y="5966460"/>
            <a:ext cx="5417820" cy="2948940"/>
            <a:chOff x="0" y="0"/>
            <a:chExt cx="7223760" cy="393192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7223760" cy="3931920"/>
            </a:xfrm>
            <a:custGeom>
              <a:avLst/>
              <a:gdLst/>
              <a:ahLst/>
              <a:cxnLst/>
              <a:rect l="l" t="t" r="r" b="b"/>
              <a:pathLst>
                <a:path w="7223760" h="3931920">
                  <a:moveTo>
                    <a:pt x="0" y="128016"/>
                  </a:moveTo>
                  <a:cubicBezTo>
                    <a:pt x="0" y="57277"/>
                    <a:pt x="57277" y="0"/>
                    <a:pt x="128016" y="0"/>
                  </a:cubicBezTo>
                  <a:lnTo>
                    <a:pt x="7095744" y="0"/>
                  </a:lnTo>
                  <a:cubicBezTo>
                    <a:pt x="7166483" y="0"/>
                    <a:pt x="7223760" y="57277"/>
                    <a:pt x="7223760" y="128016"/>
                  </a:cubicBezTo>
                  <a:lnTo>
                    <a:pt x="7223760" y="3803904"/>
                  </a:lnTo>
                  <a:cubicBezTo>
                    <a:pt x="7223760" y="3874643"/>
                    <a:pt x="7166483" y="3931920"/>
                    <a:pt x="7095744" y="3931920"/>
                  </a:cubicBezTo>
                  <a:lnTo>
                    <a:pt x="128016" y="3931920"/>
                  </a:lnTo>
                  <a:cubicBezTo>
                    <a:pt x="57277" y="3931920"/>
                    <a:pt x="0" y="3874643"/>
                    <a:pt x="0" y="3803904"/>
                  </a:cubicBezTo>
                  <a:close/>
                </a:path>
              </a:pathLst>
            </a:custGeom>
            <a:solidFill>
              <a:srgbClr val="EAF3F6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2983230" y="6405372"/>
            <a:ext cx="1097280" cy="1097280"/>
            <a:chOff x="0" y="0"/>
            <a:chExt cx="1463040" cy="146304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463040" cy="1463040"/>
            </a:xfrm>
            <a:custGeom>
              <a:avLst/>
              <a:gdLst/>
              <a:ahLst/>
              <a:cxnLst/>
              <a:rect l="l" t="t" r="r" b="b"/>
              <a:pathLst>
                <a:path w="1463040" h="1463040">
                  <a:moveTo>
                    <a:pt x="0" y="731520"/>
                  </a:moveTo>
                  <a:cubicBezTo>
                    <a:pt x="0" y="327533"/>
                    <a:pt x="327533" y="0"/>
                    <a:pt x="731520" y="0"/>
                  </a:cubicBezTo>
                  <a:cubicBezTo>
                    <a:pt x="1135507" y="0"/>
                    <a:pt x="1463040" y="327533"/>
                    <a:pt x="1463040" y="731520"/>
                  </a:cubicBezTo>
                  <a:cubicBezTo>
                    <a:pt x="1463040" y="1135507"/>
                    <a:pt x="1135507" y="1463040"/>
                    <a:pt x="731520" y="1463040"/>
                  </a:cubicBezTo>
                  <a:cubicBezTo>
                    <a:pt x="327533" y="1463040"/>
                    <a:pt x="0" y="1135507"/>
                    <a:pt x="0" y="73152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3230118" y="6652260"/>
            <a:ext cx="603504" cy="603504"/>
            <a:chOff x="0" y="0"/>
            <a:chExt cx="804672" cy="804672"/>
          </a:xfrm>
        </p:grpSpPr>
        <p:sp>
          <p:nvSpPr>
            <p:cNvPr id="34" name="Freeform 34" descr="preencoded.png"/>
            <p:cNvSpPr/>
            <p:nvPr/>
          </p:nvSpPr>
          <p:spPr>
            <a:xfrm>
              <a:off x="0" y="0"/>
              <a:ext cx="804672" cy="804672"/>
            </a:xfrm>
            <a:custGeom>
              <a:avLst/>
              <a:gdLst/>
              <a:ahLst/>
              <a:cxnLst/>
              <a:rect l="l" t="t" r="r" b="b"/>
              <a:pathLst>
                <a:path w="804672" h="804672">
                  <a:moveTo>
                    <a:pt x="0" y="0"/>
                  </a:moveTo>
                  <a:lnTo>
                    <a:pt x="804672" y="0"/>
                  </a:lnTo>
                  <a:lnTo>
                    <a:pt x="804672" y="804672"/>
                  </a:lnTo>
                  <a:lnTo>
                    <a:pt x="0" y="804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165860" y="7729347"/>
            <a:ext cx="4732020" cy="939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>
                <a:solidFill>
                  <a:srgbClr val="21295C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Olumlu Bir Rol Model Olma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6583680" y="5966460"/>
            <a:ext cx="5417820" cy="2948940"/>
            <a:chOff x="0" y="0"/>
            <a:chExt cx="7223760" cy="393192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7223760" cy="3931920"/>
            </a:xfrm>
            <a:custGeom>
              <a:avLst/>
              <a:gdLst/>
              <a:ahLst/>
              <a:cxnLst/>
              <a:rect l="l" t="t" r="r" b="b"/>
              <a:pathLst>
                <a:path w="7223760" h="3931920">
                  <a:moveTo>
                    <a:pt x="0" y="128016"/>
                  </a:moveTo>
                  <a:cubicBezTo>
                    <a:pt x="0" y="57277"/>
                    <a:pt x="57277" y="0"/>
                    <a:pt x="128016" y="0"/>
                  </a:cubicBezTo>
                  <a:lnTo>
                    <a:pt x="7095744" y="0"/>
                  </a:lnTo>
                  <a:cubicBezTo>
                    <a:pt x="7166483" y="0"/>
                    <a:pt x="7223760" y="57277"/>
                    <a:pt x="7223760" y="128016"/>
                  </a:cubicBezTo>
                  <a:lnTo>
                    <a:pt x="7223760" y="3803904"/>
                  </a:lnTo>
                  <a:cubicBezTo>
                    <a:pt x="7223760" y="3874643"/>
                    <a:pt x="7166483" y="3931920"/>
                    <a:pt x="7095744" y="3931920"/>
                  </a:cubicBezTo>
                  <a:lnTo>
                    <a:pt x="128016" y="3931920"/>
                  </a:lnTo>
                  <a:cubicBezTo>
                    <a:pt x="57277" y="3931920"/>
                    <a:pt x="0" y="3874643"/>
                    <a:pt x="0" y="3803904"/>
                  </a:cubicBezTo>
                  <a:close/>
                </a:path>
              </a:pathLst>
            </a:custGeom>
            <a:solidFill>
              <a:srgbClr val="EAF3F6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8743950" y="6405372"/>
            <a:ext cx="1097280" cy="1097280"/>
            <a:chOff x="0" y="0"/>
            <a:chExt cx="1463040" cy="146304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463040" cy="1463040"/>
            </a:xfrm>
            <a:custGeom>
              <a:avLst/>
              <a:gdLst/>
              <a:ahLst/>
              <a:cxnLst/>
              <a:rect l="l" t="t" r="r" b="b"/>
              <a:pathLst>
                <a:path w="1463040" h="1463040">
                  <a:moveTo>
                    <a:pt x="0" y="731520"/>
                  </a:moveTo>
                  <a:cubicBezTo>
                    <a:pt x="0" y="327533"/>
                    <a:pt x="327533" y="0"/>
                    <a:pt x="731520" y="0"/>
                  </a:cubicBezTo>
                  <a:cubicBezTo>
                    <a:pt x="1135507" y="0"/>
                    <a:pt x="1463040" y="327533"/>
                    <a:pt x="1463040" y="731520"/>
                  </a:cubicBezTo>
                  <a:cubicBezTo>
                    <a:pt x="1463040" y="1135507"/>
                    <a:pt x="1135507" y="1463040"/>
                    <a:pt x="731520" y="1463040"/>
                  </a:cubicBezTo>
                  <a:cubicBezTo>
                    <a:pt x="327533" y="1463040"/>
                    <a:pt x="0" y="1135507"/>
                    <a:pt x="0" y="73152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8990838" y="6652260"/>
            <a:ext cx="603504" cy="603504"/>
            <a:chOff x="0" y="0"/>
            <a:chExt cx="804672" cy="804672"/>
          </a:xfrm>
        </p:grpSpPr>
        <p:sp>
          <p:nvSpPr>
            <p:cNvPr id="41" name="Freeform 41" descr="preencoded.png"/>
            <p:cNvSpPr/>
            <p:nvPr/>
          </p:nvSpPr>
          <p:spPr>
            <a:xfrm>
              <a:off x="0" y="0"/>
              <a:ext cx="804672" cy="804672"/>
            </a:xfrm>
            <a:custGeom>
              <a:avLst/>
              <a:gdLst/>
              <a:ahLst/>
              <a:cxnLst/>
              <a:rect l="l" t="t" r="r" b="b"/>
              <a:pathLst>
                <a:path w="804672" h="804672">
                  <a:moveTo>
                    <a:pt x="0" y="0"/>
                  </a:moveTo>
                  <a:lnTo>
                    <a:pt x="804672" y="0"/>
                  </a:lnTo>
                  <a:lnTo>
                    <a:pt x="804672" y="804672"/>
                  </a:lnTo>
                  <a:lnTo>
                    <a:pt x="0" y="804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6926580" y="7729347"/>
            <a:ext cx="4732020" cy="939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>
                <a:solidFill>
                  <a:srgbClr val="21295C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Etkili İletişim Becerisi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12344400" y="5966460"/>
            <a:ext cx="5417820" cy="2948940"/>
            <a:chOff x="0" y="0"/>
            <a:chExt cx="7223760" cy="393192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7223760" cy="3931920"/>
            </a:xfrm>
            <a:custGeom>
              <a:avLst/>
              <a:gdLst/>
              <a:ahLst/>
              <a:cxnLst/>
              <a:rect l="l" t="t" r="r" b="b"/>
              <a:pathLst>
                <a:path w="7223760" h="3931920">
                  <a:moveTo>
                    <a:pt x="0" y="128016"/>
                  </a:moveTo>
                  <a:cubicBezTo>
                    <a:pt x="0" y="57277"/>
                    <a:pt x="57277" y="0"/>
                    <a:pt x="128016" y="0"/>
                  </a:cubicBezTo>
                  <a:lnTo>
                    <a:pt x="7095744" y="0"/>
                  </a:lnTo>
                  <a:cubicBezTo>
                    <a:pt x="7166483" y="0"/>
                    <a:pt x="7223760" y="57277"/>
                    <a:pt x="7223760" y="128016"/>
                  </a:cubicBezTo>
                  <a:lnTo>
                    <a:pt x="7223760" y="3803904"/>
                  </a:lnTo>
                  <a:cubicBezTo>
                    <a:pt x="7223760" y="3874643"/>
                    <a:pt x="7166483" y="3931920"/>
                    <a:pt x="7095744" y="3931920"/>
                  </a:cubicBezTo>
                  <a:lnTo>
                    <a:pt x="128016" y="3931920"/>
                  </a:lnTo>
                  <a:cubicBezTo>
                    <a:pt x="57277" y="3931920"/>
                    <a:pt x="0" y="3874643"/>
                    <a:pt x="0" y="3803904"/>
                  </a:cubicBezTo>
                  <a:close/>
                </a:path>
              </a:pathLst>
            </a:custGeom>
            <a:solidFill>
              <a:srgbClr val="EAF3F6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4504670" y="6405372"/>
            <a:ext cx="1097280" cy="1097280"/>
            <a:chOff x="0" y="0"/>
            <a:chExt cx="1463040" cy="146304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463040" cy="1463040"/>
            </a:xfrm>
            <a:custGeom>
              <a:avLst/>
              <a:gdLst/>
              <a:ahLst/>
              <a:cxnLst/>
              <a:rect l="l" t="t" r="r" b="b"/>
              <a:pathLst>
                <a:path w="1463040" h="1463040">
                  <a:moveTo>
                    <a:pt x="0" y="731520"/>
                  </a:moveTo>
                  <a:cubicBezTo>
                    <a:pt x="0" y="327533"/>
                    <a:pt x="327533" y="0"/>
                    <a:pt x="731520" y="0"/>
                  </a:cubicBezTo>
                  <a:cubicBezTo>
                    <a:pt x="1135507" y="0"/>
                    <a:pt x="1463040" y="327533"/>
                    <a:pt x="1463040" y="731520"/>
                  </a:cubicBezTo>
                  <a:cubicBezTo>
                    <a:pt x="1463040" y="1135507"/>
                    <a:pt x="1135507" y="1463040"/>
                    <a:pt x="731520" y="1463040"/>
                  </a:cubicBezTo>
                  <a:cubicBezTo>
                    <a:pt x="327533" y="1463040"/>
                    <a:pt x="0" y="1135507"/>
                    <a:pt x="0" y="73152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4751558" y="6652260"/>
            <a:ext cx="603504" cy="603504"/>
            <a:chOff x="0" y="0"/>
            <a:chExt cx="804672" cy="804672"/>
          </a:xfrm>
        </p:grpSpPr>
        <p:sp>
          <p:nvSpPr>
            <p:cNvPr id="48" name="Freeform 48" descr="preencoded.png"/>
            <p:cNvSpPr/>
            <p:nvPr/>
          </p:nvSpPr>
          <p:spPr>
            <a:xfrm>
              <a:off x="0" y="0"/>
              <a:ext cx="804672" cy="804672"/>
            </a:xfrm>
            <a:custGeom>
              <a:avLst/>
              <a:gdLst/>
              <a:ahLst/>
              <a:cxnLst/>
              <a:rect l="l" t="t" r="r" b="b"/>
              <a:pathLst>
                <a:path w="804672" h="804672">
                  <a:moveTo>
                    <a:pt x="0" y="0"/>
                  </a:moveTo>
                  <a:lnTo>
                    <a:pt x="804672" y="0"/>
                  </a:lnTo>
                  <a:lnTo>
                    <a:pt x="804672" y="804672"/>
                  </a:lnTo>
                  <a:lnTo>
                    <a:pt x="0" y="804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12687300" y="7729347"/>
            <a:ext cx="4732020" cy="939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>
                <a:solidFill>
                  <a:srgbClr val="21295C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Çözüm Odaklı Yaklaşım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685800" y="9710928"/>
            <a:ext cx="11658600" cy="411480"/>
            <a:chOff x="0" y="0"/>
            <a:chExt cx="15544800" cy="54864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5544800" cy="548640"/>
            </a:xfrm>
            <a:custGeom>
              <a:avLst/>
              <a:gdLst/>
              <a:ahLst/>
              <a:cxnLst/>
              <a:rect l="l" t="t" r="r" b="b"/>
              <a:pathLst>
                <a:path w="15544800" h="548640">
                  <a:moveTo>
                    <a:pt x="0" y="0"/>
                  </a:moveTo>
                  <a:lnTo>
                    <a:pt x="15544800" y="0"/>
                  </a:lnTo>
                  <a:lnTo>
                    <a:pt x="155448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02076" b="-502076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-28575"/>
              <a:ext cx="15544800" cy="5772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530"/>
                </a:lnSpc>
              </a:pPr>
              <a:r>
                <a:rPr lang="en-US" sz="1275">
                  <a:solidFill>
                    <a:srgbClr val="5B6B7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TOROS ÜNİVERSİTESİ  •  HEMŞİRELİK BÖLÜMÜ  •  AKRAN YÖNDERLİK PROGRAMI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6911828" y="9710928"/>
            <a:ext cx="685800" cy="411480"/>
            <a:chOff x="0" y="0"/>
            <a:chExt cx="914400" cy="54864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914400" cy="548640"/>
            </a:xfrm>
            <a:custGeom>
              <a:avLst/>
              <a:gdLst/>
              <a:ahLst/>
              <a:cxnLst/>
              <a:rect l="l" t="t" r="r" b="b"/>
              <a:pathLst>
                <a:path w="914400" h="548640">
                  <a:moveTo>
                    <a:pt x="0" y="0"/>
                  </a:moveTo>
                  <a:lnTo>
                    <a:pt x="914400" y="0"/>
                  </a:lnTo>
                  <a:lnTo>
                    <a:pt x="9144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6982" r="-26982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28575"/>
              <a:ext cx="914400" cy="5772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530"/>
                </a:lnSpc>
              </a:pPr>
              <a:r>
                <a:rPr lang="en-US" sz="1275">
                  <a:solidFill>
                    <a:srgbClr val="5B6B7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5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2960" y="576072"/>
            <a:ext cx="13716000" cy="480060"/>
            <a:chOff x="0" y="0"/>
            <a:chExt cx="18288000" cy="6400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88000" cy="640080"/>
            </a:xfrm>
            <a:custGeom>
              <a:avLst/>
              <a:gdLst/>
              <a:ahLst/>
              <a:cxnLst/>
              <a:rect l="l" t="t" r="r" b="b"/>
              <a:pathLst>
                <a:path w="18288000" h="640080">
                  <a:moveTo>
                    <a:pt x="0" y="0"/>
                  </a:moveTo>
                  <a:lnTo>
                    <a:pt x="18288000" y="0"/>
                  </a:lnTo>
                  <a:lnTo>
                    <a:pt x="1828800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06715" b="-506715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8288000" cy="6781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50"/>
                </a:lnSpc>
              </a:pPr>
              <a:r>
                <a:rPr lang="en-US" sz="1875" b="1" spc="300">
                  <a:solidFill>
                    <a:srgbClr val="1C729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GÖREV VE ROL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22960" y="987552"/>
            <a:ext cx="16184880" cy="1165860"/>
            <a:chOff x="0" y="0"/>
            <a:chExt cx="21579840" cy="15544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579839" cy="1554480"/>
            </a:xfrm>
            <a:custGeom>
              <a:avLst/>
              <a:gdLst/>
              <a:ahLst/>
              <a:cxnLst/>
              <a:rect l="l" t="t" r="r" b="b"/>
              <a:pathLst>
                <a:path w="21579839" h="1554480">
                  <a:moveTo>
                    <a:pt x="0" y="0"/>
                  </a:moveTo>
                  <a:lnTo>
                    <a:pt x="21579839" y="0"/>
                  </a:lnTo>
                  <a:lnTo>
                    <a:pt x="21579839" y="1554480"/>
                  </a:lnTo>
                  <a:lnTo>
                    <a:pt x="0" y="15544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20498" b="-220498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21579840" cy="15735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400"/>
                </a:lnSpc>
              </a:pPr>
              <a:r>
                <a:rPr lang="en-US" sz="4500" b="1">
                  <a:solidFill>
                    <a:srgbClr val="21295C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Akran Yönderin Sorumlulukları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22960" y="2674620"/>
            <a:ext cx="822960" cy="822960"/>
            <a:chOff x="0" y="0"/>
            <a:chExt cx="1097280" cy="10972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97280" cy="1097280"/>
            </a:xfrm>
            <a:custGeom>
              <a:avLst/>
              <a:gdLst/>
              <a:ahLst/>
              <a:cxnLst/>
              <a:rect l="l" t="t" r="r" b="b"/>
              <a:pathLst>
                <a:path w="1097280" h="1097280">
                  <a:moveTo>
                    <a:pt x="0" y="548640"/>
                  </a:moveTo>
                  <a:cubicBezTo>
                    <a:pt x="0" y="245618"/>
                    <a:pt x="245618" y="0"/>
                    <a:pt x="548640" y="0"/>
                  </a:cubicBezTo>
                  <a:cubicBezTo>
                    <a:pt x="851662" y="0"/>
                    <a:pt x="1097280" y="245618"/>
                    <a:pt x="1097280" y="548640"/>
                  </a:cubicBezTo>
                  <a:cubicBezTo>
                    <a:pt x="1097280" y="851662"/>
                    <a:pt x="851662" y="1097280"/>
                    <a:pt x="548640" y="1097280"/>
                  </a:cubicBezTo>
                  <a:cubicBezTo>
                    <a:pt x="245618" y="1097280"/>
                    <a:pt x="0" y="851662"/>
                    <a:pt x="0" y="548640"/>
                  </a:cubicBezTo>
                  <a:close/>
                </a:path>
              </a:pathLst>
            </a:custGeom>
            <a:solidFill>
              <a:srgbClr val="EAF3F6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08126" y="2859786"/>
            <a:ext cx="452628" cy="452628"/>
            <a:chOff x="0" y="0"/>
            <a:chExt cx="603504" cy="603504"/>
          </a:xfrm>
        </p:grpSpPr>
        <p:sp>
          <p:nvSpPr>
            <p:cNvPr id="11" name="Freeform 11" descr="preencoded.png"/>
            <p:cNvSpPr/>
            <p:nvPr/>
          </p:nvSpPr>
          <p:spPr>
            <a:xfrm>
              <a:off x="0" y="0"/>
              <a:ext cx="603504" cy="603504"/>
            </a:xfrm>
            <a:custGeom>
              <a:avLst/>
              <a:gdLst/>
              <a:ahLst/>
              <a:cxnLst/>
              <a:rect l="l" t="t" r="r" b="b"/>
              <a:pathLst>
                <a:path w="603504" h="603504">
                  <a:moveTo>
                    <a:pt x="0" y="0"/>
                  </a:moveTo>
                  <a:lnTo>
                    <a:pt x="603504" y="0"/>
                  </a:lnTo>
                  <a:lnTo>
                    <a:pt x="603504" y="603504"/>
                  </a:lnTo>
                  <a:lnTo>
                    <a:pt x="0" y="603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892808" y="2633472"/>
            <a:ext cx="6926580" cy="480060"/>
            <a:chOff x="0" y="0"/>
            <a:chExt cx="9235440" cy="64008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235440" cy="640080"/>
            </a:xfrm>
            <a:custGeom>
              <a:avLst/>
              <a:gdLst/>
              <a:ahLst/>
              <a:cxnLst/>
              <a:rect l="l" t="t" r="r" b="b"/>
              <a:pathLst>
                <a:path w="9235440" h="640080">
                  <a:moveTo>
                    <a:pt x="0" y="0"/>
                  </a:moveTo>
                  <a:lnTo>
                    <a:pt x="9235440" y="0"/>
                  </a:lnTo>
                  <a:lnTo>
                    <a:pt x="923544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31141" b="-231141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9235440" cy="6877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20"/>
                </a:lnSpc>
              </a:pPr>
              <a:r>
                <a:rPr lang="en-US" sz="2100" b="1">
                  <a:solidFill>
                    <a:srgbClr val="21295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Düzenli Görüşmeler Planlamak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892808" y="3113532"/>
            <a:ext cx="6926580" cy="1234440"/>
            <a:chOff x="0" y="0"/>
            <a:chExt cx="9235440" cy="164592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235440" cy="1645920"/>
            </a:xfrm>
            <a:custGeom>
              <a:avLst/>
              <a:gdLst/>
              <a:ahLst/>
              <a:cxnLst/>
              <a:rect l="l" t="t" r="r" b="b"/>
              <a:pathLst>
                <a:path w="9235440" h="1645920">
                  <a:moveTo>
                    <a:pt x="0" y="0"/>
                  </a:moveTo>
                  <a:lnTo>
                    <a:pt x="9235440" y="0"/>
                  </a:lnTo>
                  <a:lnTo>
                    <a:pt x="9235440" y="1645920"/>
                  </a:lnTo>
                  <a:lnTo>
                    <a:pt x="0" y="16459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9332" b="-59332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66675"/>
              <a:ext cx="9235440" cy="171259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80"/>
                </a:lnSpc>
              </a:pPr>
              <a:r>
                <a:rPr lang="en-US" sz="1725">
                  <a:solidFill>
                    <a:srgbClr val="5B6B7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Belirlenen sıklıkta yönderlenen öğrenci ile buluşma takvimi oluşturur.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258300" y="2674620"/>
            <a:ext cx="822960" cy="822960"/>
            <a:chOff x="0" y="0"/>
            <a:chExt cx="1097280" cy="109728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97280" cy="1097280"/>
            </a:xfrm>
            <a:custGeom>
              <a:avLst/>
              <a:gdLst/>
              <a:ahLst/>
              <a:cxnLst/>
              <a:rect l="l" t="t" r="r" b="b"/>
              <a:pathLst>
                <a:path w="1097280" h="1097280">
                  <a:moveTo>
                    <a:pt x="0" y="548640"/>
                  </a:moveTo>
                  <a:cubicBezTo>
                    <a:pt x="0" y="245618"/>
                    <a:pt x="245618" y="0"/>
                    <a:pt x="548640" y="0"/>
                  </a:cubicBezTo>
                  <a:cubicBezTo>
                    <a:pt x="851662" y="0"/>
                    <a:pt x="1097280" y="245618"/>
                    <a:pt x="1097280" y="548640"/>
                  </a:cubicBezTo>
                  <a:cubicBezTo>
                    <a:pt x="1097280" y="851662"/>
                    <a:pt x="851662" y="1097280"/>
                    <a:pt x="548640" y="1097280"/>
                  </a:cubicBezTo>
                  <a:cubicBezTo>
                    <a:pt x="245618" y="1097280"/>
                    <a:pt x="0" y="851662"/>
                    <a:pt x="0" y="548640"/>
                  </a:cubicBezTo>
                  <a:close/>
                </a:path>
              </a:pathLst>
            </a:custGeom>
            <a:solidFill>
              <a:srgbClr val="EAF3F6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443466" y="2859786"/>
            <a:ext cx="452628" cy="452628"/>
            <a:chOff x="0" y="0"/>
            <a:chExt cx="603504" cy="603504"/>
          </a:xfrm>
        </p:grpSpPr>
        <p:sp>
          <p:nvSpPr>
            <p:cNvPr id="21" name="Freeform 21" descr="preencoded.png"/>
            <p:cNvSpPr/>
            <p:nvPr/>
          </p:nvSpPr>
          <p:spPr>
            <a:xfrm>
              <a:off x="0" y="0"/>
              <a:ext cx="603504" cy="603504"/>
            </a:xfrm>
            <a:custGeom>
              <a:avLst/>
              <a:gdLst/>
              <a:ahLst/>
              <a:cxnLst/>
              <a:rect l="l" t="t" r="r" b="b"/>
              <a:pathLst>
                <a:path w="603504" h="603504">
                  <a:moveTo>
                    <a:pt x="0" y="0"/>
                  </a:moveTo>
                  <a:lnTo>
                    <a:pt x="603504" y="0"/>
                  </a:lnTo>
                  <a:lnTo>
                    <a:pt x="603504" y="603504"/>
                  </a:lnTo>
                  <a:lnTo>
                    <a:pt x="0" y="603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328148" y="2633472"/>
            <a:ext cx="6926580" cy="480060"/>
            <a:chOff x="0" y="0"/>
            <a:chExt cx="9235440" cy="64008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235440" cy="640080"/>
            </a:xfrm>
            <a:custGeom>
              <a:avLst/>
              <a:gdLst/>
              <a:ahLst/>
              <a:cxnLst/>
              <a:rect l="l" t="t" r="r" b="b"/>
              <a:pathLst>
                <a:path w="9235440" h="640080">
                  <a:moveTo>
                    <a:pt x="0" y="0"/>
                  </a:moveTo>
                  <a:lnTo>
                    <a:pt x="9235440" y="0"/>
                  </a:lnTo>
                  <a:lnTo>
                    <a:pt x="923544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31141" b="-231141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9235440" cy="6877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20"/>
                </a:lnSpc>
              </a:pPr>
              <a:r>
                <a:rPr lang="en-US" sz="2100" b="1">
                  <a:solidFill>
                    <a:srgbClr val="21295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Aktif Dinleme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328148" y="3113532"/>
            <a:ext cx="6926580" cy="1234440"/>
            <a:chOff x="0" y="0"/>
            <a:chExt cx="9235440" cy="164592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9235440" cy="1645920"/>
            </a:xfrm>
            <a:custGeom>
              <a:avLst/>
              <a:gdLst/>
              <a:ahLst/>
              <a:cxnLst/>
              <a:rect l="l" t="t" r="r" b="b"/>
              <a:pathLst>
                <a:path w="9235440" h="1645920">
                  <a:moveTo>
                    <a:pt x="0" y="0"/>
                  </a:moveTo>
                  <a:lnTo>
                    <a:pt x="9235440" y="0"/>
                  </a:lnTo>
                  <a:lnTo>
                    <a:pt x="9235440" y="1645920"/>
                  </a:lnTo>
                  <a:lnTo>
                    <a:pt x="0" y="16459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9332" b="-59332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66675"/>
              <a:ext cx="9235440" cy="171259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80"/>
                </a:lnSpc>
              </a:pPr>
              <a:r>
                <a:rPr lang="en-US" sz="1725">
                  <a:solidFill>
                    <a:srgbClr val="5B6B7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Yönderlenen öğrenciyi yargılamadan, dikkatle dinler.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822960" y="4732020"/>
            <a:ext cx="822960" cy="822960"/>
            <a:chOff x="0" y="0"/>
            <a:chExt cx="1097280" cy="109728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097280" cy="1097280"/>
            </a:xfrm>
            <a:custGeom>
              <a:avLst/>
              <a:gdLst/>
              <a:ahLst/>
              <a:cxnLst/>
              <a:rect l="l" t="t" r="r" b="b"/>
              <a:pathLst>
                <a:path w="1097280" h="1097280">
                  <a:moveTo>
                    <a:pt x="0" y="548640"/>
                  </a:moveTo>
                  <a:cubicBezTo>
                    <a:pt x="0" y="245618"/>
                    <a:pt x="245618" y="0"/>
                    <a:pt x="548640" y="0"/>
                  </a:cubicBezTo>
                  <a:cubicBezTo>
                    <a:pt x="851662" y="0"/>
                    <a:pt x="1097280" y="245618"/>
                    <a:pt x="1097280" y="548640"/>
                  </a:cubicBezTo>
                  <a:cubicBezTo>
                    <a:pt x="1097280" y="851662"/>
                    <a:pt x="851662" y="1097280"/>
                    <a:pt x="548640" y="1097280"/>
                  </a:cubicBezTo>
                  <a:cubicBezTo>
                    <a:pt x="245618" y="1097280"/>
                    <a:pt x="0" y="851662"/>
                    <a:pt x="0" y="548640"/>
                  </a:cubicBezTo>
                  <a:close/>
                </a:path>
              </a:pathLst>
            </a:custGeom>
            <a:solidFill>
              <a:srgbClr val="EAF3F6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008126" y="4917186"/>
            <a:ext cx="452628" cy="452628"/>
            <a:chOff x="0" y="0"/>
            <a:chExt cx="603504" cy="603504"/>
          </a:xfrm>
        </p:grpSpPr>
        <p:sp>
          <p:nvSpPr>
            <p:cNvPr id="31" name="Freeform 31" descr="preencoded.png"/>
            <p:cNvSpPr/>
            <p:nvPr/>
          </p:nvSpPr>
          <p:spPr>
            <a:xfrm>
              <a:off x="0" y="0"/>
              <a:ext cx="603504" cy="603504"/>
            </a:xfrm>
            <a:custGeom>
              <a:avLst/>
              <a:gdLst/>
              <a:ahLst/>
              <a:cxnLst/>
              <a:rect l="l" t="t" r="r" b="b"/>
              <a:pathLst>
                <a:path w="603504" h="603504">
                  <a:moveTo>
                    <a:pt x="0" y="0"/>
                  </a:moveTo>
                  <a:lnTo>
                    <a:pt x="603504" y="0"/>
                  </a:lnTo>
                  <a:lnTo>
                    <a:pt x="603504" y="603504"/>
                  </a:lnTo>
                  <a:lnTo>
                    <a:pt x="0" y="603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892808" y="4690872"/>
            <a:ext cx="6926580" cy="480060"/>
            <a:chOff x="0" y="0"/>
            <a:chExt cx="9235440" cy="64008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9235440" cy="640080"/>
            </a:xfrm>
            <a:custGeom>
              <a:avLst/>
              <a:gdLst/>
              <a:ahLst/>
              <a:cxnLst/>
              <a:rect l="l" t="t" r="r" b="b"/>
              <a:pathLst>
                <a:path w="9235440" h="640080">
                  <a:moveTo>
                    <a:pt x="0" y="0"/>
                  </a:moveTo>
                  <a:lnTo>
                    <a:pt x="9235440" y="0"/>
                  </a:lnTo>
                  <a:lnTo>
                    <a:pt x="923544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31141" b="-231141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9235440" cy="6877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20"/>
                </a:lnSpc>
              </a:pPr>
              <a:r>
                <a:rPr lang="en-US" sz="2100" b="1">
                  <a:solidFill>
                    <a:srgbClr val="21295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Bilgilendirme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892808" y="5170932"/>
            <a:ext cx="6926580" cy="1234440"/>
            <a:chOff x="0" y="0"/>
            <a:chExt cx="9235440" cy="164592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9235440" cy="1645920"/>
            </a:xfrm>
            <a:custGeom>
              <a:avLst/>
              <a:gdLst/>
              <a:ahLst/>
              <a:cxnLst/>
              <a:rect l="l" t="t" r="r" b="b"/>
              <a:pathLst>
                <a:path w="9235440" h="1645920">
                  <a:moveTo>
                    <a:pt x="0" y="0"/>
                  </a:moveTo>
                  <a:lnTo>
                    <a:pt x="9235440" y="0"/>
                  </a:lnTo>
                  <a:lnTo>
                    <a:pt x="9235440" y="1645920"/>
                  </a:lnTo>
                  <a:lnTo>
                    <a:pt x="0" y="16459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9332" b="-59332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66675"/>
              <a:ext cx="9235440" cy="171259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80"/>
                </a:lnSpc>
              </a:pPr>
              <a:r>
                <a:rPr lang="en-US" sz="1725">
                  <a:solidFill>
                    <a:srgbClr val="5B6B7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Bölüm imkanları, akademik kaynaklar ve süreçler hakkında yol gösterir.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258300" y="4732020"/>
            <a:ext cx="822960" cy="822960"/>
            <a:chOff x="0" y="0"/>
            <a:chExt cx="1097280" cy="109728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097280" cy="1097280"/>
            </a:xfrm>
            <a:custGeom>
              <a:avLst/>
              <a:gdLst/>
              <a:ahLst/>
              <a:cxnLst/>
              <a:rect l="l" t="t" r="r" b="b"/>
              <a:pathLst>
                <a:path w="1097280" h="1097280">
                  <a:moveTo>
                    <a:pt x="0" y="548640"/>
                  </a:moveTo>
                  <a:cubicBezTo>
                    <a:pt x="0" y="245618"/>
                    <a:pt x="245618" y="0"/>
                    <a:pt x="548640" y="0"/>
                  </a:cubicBezTo>
                  <a:cubicBezTo>
                    <a:pt x="851662" y="0"/>
                    <a:pt x="1097280" y="245618"/>
                    <a:pt x="1097280" y="548640"/>
                  </a:cubicBezTo>
                  <a:cubicBezTo>
                    <a:pt x="1097280" y="851662"/>
                    <a:pt x="851662" y="1097280"/>
                    <a:pt x="548640" y="1097280"/>
                  </a:cubicBezTo>
                  <a:cubicBezTo>
                    <a:pt x="245618" y="1097280"/>
                    <a:pt x="0" y="851662"/>
                    <a:pt x="0" y="548640"/>
                  </a:cubicBezTo>
                  <a:close/>
                </a:path>
              </a:pathLst>
            </a:custGeom>
            <a:solidFill>
              <a:srgbClr val="EAF3F6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9443466" y="4917186"/>
            <a:ext cx="452628" cy="452628"/>
            <a:chOff x="0" y="0"/>
            <a:chExt cx="603504" cy="603504"/>
          </a:xfrm>
        </p:grpSpPr>
        <p:sp>
          <p:nvSpPr>
            <p:cNvPr id="41" name="Freeform 41" descr="preencoded.png"/>
            <p:cNvSpPr/>
            <p:nvPr/>
          </p:nvSpPr>
          <p:spPr>
            <a:xfrm>
              <a:off x="0" y="0"/>
              <a:ext cx="603504" cy="603504"/>
            </a:xfrm>
            <a:custGeom>
              <a:avLst/>
              <a:gdLst/>
              <a:ahLst/>
              <a:cxnLst/>
              <a:rect l="l" t="t" r="r" b="b"/>
              <a:pathLst>
                <a:path w="603504" h="603504">
                  <a:moveTo>
                    <a:pt x="0" y="0"/>
                  </a:moveTo>
                  <a:lnTo>
                    <a:pt x="603504" y="0"/>
                  </a:lnTo>
                  <a:lnTo>
                    <a:pt x="603504" y="603504"/>
                  </a:lnTo>
                  <a:lnTo>
                    <a:pt x="0" y="603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0328148" y="4690872"/>
            <a:ext cx="6926580" cy="480060"/>
            <a:chOff x="0" y="0"/>
            <a:chExt cx="9235440" cy="64008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9235440" cy="640080"/>
            </a:xfrm>
            <a:custGeom>
              <a:avLst/>
              <a:gdLst/>
              <a:ahLst/>
              <a:cxnLst/>
              <a:rect l="l" t="t" r="r" b="b"/>
              <a:pathLst>
                <a:path w="9235440" h="640080">
                  <a:moveTo>
                    <a:pt x="0" y="0"/>
                  </a:moveTo>
                  <a:lnTo>
                    <a:pt x="9235440" y="0"/>
                  </a:lnTo>
                  <a:lnTo>
                    <a:pt x="923544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31141" b="-231141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47625"/>
              <a:ext cx="9235440" cy="6877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20"/>
                </a:lnSpc>
              </a:pPr>
              <a:r>
                <a:rPr lang="en-US" sz="2100" b="1">
                  <a:solidFill>
                    <a:srgbClr val="21295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İş Birliği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0328148" y="5170932"/>
            <a:ext cx="6926580" cy="1234440"/>
            <a:chOff x="0" y="0"/>
            <a:chExt cx="9235440" cy="164592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9235440" cy="1645920"/>
            </a:xfrm>
            <a:custGeom>
              <a:avLst/>
              <a:gdLst/>
              <a:ahLst/>
              <a:cxnLst/>
              <a:rect l="l" t="t" r="r" b="b"/>
              <a:pathLst>
                <a:path w="9235440" h="1645920">
                  <a:moveTo>
                    <a:pt x="0" y="0"/>
                  </a:moveTo>
                  <a:lnTo>
                    <a:pt x="9235440" y="0"/>
                  </a:lnTo>
                  <a:lnTo>
                    <a:pt x="9235440" y="1645920"/>
                  </a:lnTo>
                  <a:lnTo>
                    <a:pt x="0" y="16459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9332" b="-59332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66675"/>
              <a:ext cx="9235440" cy="171259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80"/>
                </a:lnSpc>
              </a:pPr>
              <a:r>
                <a:rPr lang="en-US" sz="1725">
                  <a:solidFill>
                    <a:srgbClr val="5B6B7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Akademik danışman ve program koordinatörü ile iletişimde kalır.</a:t>
              </a: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822960" y="6789420"/>
            <a:ext cx="822960" cy="822960"/>
            <a:chOff x="0" y="0"/>
            <a:chExt cx="1097280" cy="109728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097280" cy="1097280"/>
            </a:xfrm>
            <a:custGeom>
              <a:avLst/>
              <a:gdLst/>
              <a:ahLst/>
              <a:cxnLst/>
              <a:rect l="l" t="t" r="r" b="b"/>
              <a:pathLst>
                <a:path w="1097280" h="1097280">
                  <a:moveTo>
                    <a:pt x="0" y="548640"/>
                  </a:moveTo>
                  <a:cubicBezTo>
                    <a:pt x="0" y="245618"/>
                    <a:pt x="245618" y="0"/>
                    <a:pt x="548640" y="0"/>
                  </a:cubicBezTo>
                  <a:cubicBezTo>
                    <a:pt x="851662" y="0"/>
                    <a:pt x="1097280" y="245618"/>
                    <a:pt x="1097280" y="548640"/>
                  </a:cubicBezTo>
                  <a:cubicBezTo>
                    <a:pt x="1097280" y="851662"/>
                    <a:pt x="851662" y="1097280"/>
                    <a:pt x="548640" y="1097280"/>
                  </a:cubicBezTo>
                  <a:cubicBezTo>
                    <a:pt x="245618" y="1097280"/>
                    <a:pt x="0" y="851662"/>
                    <a:pt x="0" y="548640"/>
                  </a:cubicBezTo>
                  <a:close/>
                </a:path>
              </a:pathLst>
            </a:custGeom>
            <a:solidFill>
              <a:srgbClr val="EAF3F6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008126" y="6974586"/>
            <a:ext cx="452628" cy="452628"/>
            <a:chOff x="0" y="0"/>
            <a:chExt cx="603504" cy="603504"/>
          </a:xfrm>
        </p:grpSpPr>
        <p:sp>
          <p:nvSpPr>
            <p:cNvPr id="51" name="Freeform 51" descr="preencoded.png"/>
            <p:cNvSpPr/>
            <p:nvPr/>
          </p:nvSpPr>
          <p:spPr>
            <a:xfrm>
              <a:off x="0" y="0"/>
              <a:ext cx="603504" cy="603504"/>
            </a:xfrm>
            <a:custGeom>
              <a:avLst/>
              <a:gdLst/>
              <a:ahLst/>
              <a:cxnLst/>
              <a:rect l="l" t="t" r="r" b="b"/>
              <a:pathLst>
                <a:path w="603504" h="603504">
                  <a:moveTo>
                    <a:pt x="0" y="0"/>
                  </a:moveTo>
                  <a:lnTo>
                    <a:pt x="603504" y="0"/>
                  </a:lnTo>
                  <a:lnTo>
                    <a:pt x="603504" y="603504"/>
                  </a:lnTo>
                  <a:lnTo>
                    <a:pt x="0" y="603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892808" y="6748272"/>
            <a:ext cx="6926580" cy="480060"/>
            <a:chOff x="0" y="0"/>
            <a:chExt cx="9235440" cy="64008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9235440" cy="640080"/>
            </a:xfrm>
            <a:custGeom>
              <a:avLst/>
              <a:gdLst/>
              <a:ahLst/>
              <a:cxnLst/>
              <a:rect l="l" t="t" r="r" b="b"/>
              <a:pathLst>
                <a:path w="9235440" h="640080">
                  <a:moveTo>
                    <a:pt x="0" y="0"/>
                  </a:moveTo>
                  <a:lnTo>
                    <a:pt x="9235440" y="0"/>
                  </a:lnTo>
                  <a:lnTo>
                    <a:pt x="923544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31141" b="-231141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47625"/>
              <a:ext cx="9235440" cy="6877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20"/>
                </a:lnSpc>
              </a:pPr>
              <a:r>
                <a:rPr lang="en-US" sz="2100" b="1">
                  <a:solidFill>
                    <a:srgbClr val="21295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Sınırları Bilmek</a:t>
              </a:r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1892808" y="7228332"/>
            <a:ext cx="6926580" cy="1234440"/>
            <a:chOff x="0" y="0"/>
            <a:chExt cx="9235440" cy="164592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9235440" cy="1645920"/>
            </a:xfrm>
            <a:custGeom>
              <a:avLst/>
              <a:gdLst/>
              <a:ahLst/>
              <a:cxnLst/>
              <a:rect l="l" t="t" r="r" b="b"/>
              <a:pathLst>
                <a:path w="9235440" h="1645920">
                  <a:moveTo>
                    <a:pt x="0" y="0"/>
                  </a:moveTo>
                  <a:lnTo>
                    <a:pt x="9235440" y="0"/>
                  </a:lnTo>
                  <a:lnTo>
                    <a:pt x="9235440" y="1645920"/>
                  </a:lnTo>
                  <a:lnTo>
                    <a:pt x="0" y="16459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9332" b="-59332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0" y="-66675"/>
              <a:ext cx="9235440" cy="171259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80"/>
                </a:lnSpc>
              </a:pPr>
              <a:r>
                <a:rPr lang="en-US" sz="1725">
                  <a:solidFill>
                    <a:srgbClr val="5B6B7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Terapötik değil, destekleyici bir rol üstlendiğinin farkında olur.</a:t>
              </a:r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9258300" y="6789420"/>
            <a:ext cx="822960" cy="822960"/>
            <a:chOff x="0" y="0"/>
            <a:chExt cx="1097280" cy="1097280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1097280" cy="1097280"/>
            </a:xfrm>
            <a:custGeom>
              <a:avLst/>
              <a:gdLst/>
              <a:ahLst/>
              <a:cxnLst/>
              <a:rect l="l" t="t" r="r" b="b"/>
              <a:pathLst>
                <a:path w="1097280" h="1097280">
                  <a:moveTo>
                    <a:pt x="0" y="548640"/>
                  </a:moveTo>
                  <a:cubicBezTo>
                    <a:pt x="0" y="245618"/>
                    <a:pt x="245618" y="0"/>
                    <a:pt x="548640" y="0"/>
                  </a:cubicBezTo>
                  <a:cubicBezTo>
                    <a:pt x="851662" y="0"/>
                    <a:pt x="1097280" y="245618"/>
                    <a:pt x="1097280" y="548640"/>
                  </a:cubicBezTo>
                  <a:cubicBezTo>
                    <a:pt x="1097280" y="851662"/>
                    <a:pt x="851662" y="1097280"/>
                    <a:pt x="548640" y="1097280"/>
                  </a:cubicBezTo>
                  <a:cubicBezTo>
                    <a:pt x="245618" y="1097280"/>
                    <a:pt x="0" y="851662"/>
                    <a:pt x="0" y="548640"/>
                  </a:cubicBezTo>
                  <a:close/>
                </a:path>
              </a:pathLst>
            </a:custGeom>
            <a:solidFill>
              <a:srgbClr val="EAF3F6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9443466" y="6974586"/>
            <a:ext cx="452628" cy="452628"/>
            <a:chOff x="0" y="0"/>
            <a:chExt cx="603504" cy="603504"/>
          </a:xfrm>
        </p:grpSpPr>
        <p:sp>
          <p:nvSpPr>
            <p:cNvPr id="61" name="Freeform 61" descr="preencoded.png"/>
            <p:cNvSpPr/>
            <p:nvPr/>
          </p:nvSpPr>
          <p:spPr>
            <a:xfrm>
              <a:off x="0" y="0"/>
              <a:ext cx="603504" cy="603504"/>
            </a:xfrm>
            <a:custGeom>
              <a:avLst/>
              <a:gdLst/>
              <a:ahLst/>
              <a:cxnLst/>
              <a:rect l="l" t="t" r="r" b="b"/>
              <a:pathLst>
                <a:path w="603504" h="603504">
                  <a:moveTo>
                    <a:pt x="0" y="0"/>
                  </a:moveTo>
                  <a:lnTo>
                    <a:pt x="603504" y="0"/>
                  </a:lnTo>
                  <a:lnTo>
                    <a:pt x="603504" y="603504"/>
                  </a:lnTo>
                  <a:lnTo>
                    <a:pt x="0" y="603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0328148" y="6748272"/>
            <a:ext cx="6926580" cy="480060"/>
            <a:chOff x="0" y="0"/>
            <a:chExt cx="9235440" cy="64008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9235440" cy="640080"/>
            </a:xfrm>
            <a:custGeom>
              <a:avLst/>
              <a:gdLst/>
              <a:ahLst/>
              <a:cxnLst/>
              <a:rect l="l" t="t" r="r" b="b"/>
              <a:pathLst>
                <a:path w="9235440" h="640080">
                  <a:moveTo>
                    <a:pt x="0" y="0"/>
                  </a:moveTo>
                  <a:lnTo>
                    <a:pt x="9235440" y="0"/>
                  </a:lnTo>
                  <a:lnTo>
                    <a:pt x="923544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31141" b="-231141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0" y="-47625"/>
              <a:ext cx="9235440" cy="6877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20"/>
                </a:lnSpc>
              </a:pPr>
              <a:r>
                <a:rPr lang="en-US" sz="2100" b="1">
                  <a:solidFill>
                    <a:srgbClr val="21295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Raporlama</a:t>
              </a: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0328148" y="7228332"/>
            <a:ext cx="6926580" cy="1234440"/>
            <a:chOff x="0" y="0"/>
            <a:chExt cx="9235440" cy="164592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9235440" cy="1645920"/>
            </a:xfrm>
            <a:custGeom>
              <a:avLst/>
              <a:gdLst/>
              <a:ahLst/>
              <a:cxnLst/>
              <a:rect l="l" t="t" r="r" b="b"/>
              <a:pathLst>
                <a:path w="9235440" h="1645920">
                  <a:moveTo>
                    <a:pt x="0" y="0"/>
                  </a:moveTo>
                  <a:lnTo>
                    <a:pt x="9235440" y="0"/>
                  </a:lnTo>
                  <a:lnTo>
                    <a:pt x="9235440" y="1645920"/>
                  </a:lnTo>
                  <a:lnTo>
                    <a:pt x="0" y="16459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9332" b="-59332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0" y="-66675"/>
              <a:ext cx="9235440" cy="171259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80"/>
                </a:lnSpc>
              </a:pPr>
              <a:r>
                <a:rPr lang="en-US" sz="1725">
                  <a:solidFill>
                    <a:srgbClr val="5B6B7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Geri bildirim ve izleme formlarını zamanında doldurur.</a:t>
              </a: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685800" y="9710928"/>
            <a:ext cx="11658600" cy="411480"/>
            <a:chOff x="0" y="0"/>
            <a:chExt cx="15544800" cy="54864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15544800" cy="548640"/>
            </a:xfrm>
            <a:custGeom>
              <a:avLst/>
              <a:gdLst/>
              <a:ahLst/>
              <a:cxnLst/>
              <a:rect l="l" t="t" r="r" b="b"/>
              <a:pathLst>
                <a:path w="15544800" h="548640">
                  <a:moveTo>
                    <a:pt x="0" y="0"/>
                  </a:moveTo>
                  <a:lnTo>
                    <a:pt x="15544800" y="0"/>
                  </a:lnTo>
                  <a:lnTo>
                    <a:pt x="155448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02076" b="-502076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0" y="-28575"/>
              <a:ext cx="15544800" cy="5772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530"/>
                </a:lnSpc>
              </a:pPr>
              <a:r>
                <a:rPr lang="en-US" sz="1275">
                  <a:solidFill>
                    <a:srgbClr val="5B6B7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TOROS ÜNİVERSİTESİ  •  HEMŞİRELİK BÖLÜMÜ  •  AKRAN YÖNDERLİK PROGRAMI</a:t>
              </a: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6911828" y="9710928"/>
            <a:ext cx="685800" cy="411480"/>
            <a:chOff x="0" y="0"/>
            <a:chExt cx="914400" cy="54864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914400" cy="548640"/>
            </a:xfrm>
            <a:custGeom>
              <a:avLst/>
              <a:gdLst/>
              <a:ahLst/>
              <a:cxnLst/>
              <a:rect l="l" t="t" r="r" b="b"/>
              <a:pathLst>
                <a:path w="914400" h="548640">
                  <a:moveTo>
                    <a:pt x="0" y="0"/>
                  </a:moveTo>
                  <a:lnTo>
                    <a:pt x="914400" y="0"/>
                  </a:lnTo>
                  <a:lnTo>
                    <a:pt x="9144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6982" r="-26982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0" y="-28575"/>
              <a:ext cx="914400" cy="5772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530"/>
                </a:lnSpc>
              </a:pPr>
              <a:r>
                <a:rPr lang="en-US" sz="1275">
                  <a:solidFill>
                    <a:srgbClr val="5B6B7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6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2960" y="576072"/>
            <a:ext cx="13716000" cy="480060"/>
            <a:chOff x="0" y="0"/>
            <a:chExt cx="18288000" cy="6400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88000" cy="640080"/>
            </a:xfrm>
            <a:custGeom>
              <a:avLst/>
              <a:gdLst/>
              <a:ahLst/>
              <a:cxnLst/>
              <a:rect l="l" t="t" r="r" b="b"/>
              <a:pathLst>
                <a:path w="18288000" h="640080">
                  <a:moveTo>
                    <a:pt x="0" y="0"/>
                  </a:moveTo>
                  <a:lnTo>
                    <a:pt x="18288000" y="0"/>
                  </a:lnTo>
                  <a:lnTo>
                    <a:pt x="1828800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06715" b="-506715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8288000" cy="6781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50"/>
                </a:lnSpc>
              </a:pPr>
              <a:r>
                <a:rPr lang="en-US" sz="1875" b="1" spc="300">
                  <a:solidFill>
                    <a:srgbClr val="1C729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KARŞILIKLI SORUMLULUK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22960" y="987552"/>
            <a:ext cx="16184880" cy="1165860"/>
            <a:chOff x="0" y="0"/>
            <a:chExt cx="21579840" cy="15544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579839" cy="1554480"/>
            </a:xfrm>
            <a:custGeom>
              <a:avLst/>
              <a:gdLst/>
              <a:ahLst/>
              <a:cxnLst/>
              <a:rect l="l" t="t" r="r" b="b"/>
              <a:pathLst>
                <a:path w="21579839" h="1554480">
                  <a:moveTo>
                    <a:pt x="0" y="0"/>
                  </a:moveTo>
                  <a:lnTo>
                    <a:pt x="21579839" y="0"/>
                  </a:lnTo>
                  <a:lnTo>
                    <a:pt x="21579839" y="1554480"/>
                  </a:lnTo>
                  <a:lnTo>
                    <a:pt x="0" y="15544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20498" b="-220498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21579840" cy="15735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400"/>
                </a:lnSpc>
              </a:pPr>
              <a:r>
                <a:rPr lang="en-US" sz="4500" b="1">
                  <a:solidFill>
                    <a:srgbClr val="21295C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Yönderlenen Öğrenciden Beklentiler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22960" y="2674620"/>
            <a:ext cx="6309360" cy="6515100"/>
            <a:chOff x="0" y="0"/>
            <a:chExt cx="8412480" cy="8686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412480" cy="8686800"/>
            </a:xfrm>
            <a:custGeom>
              <a:avLst/>
              <a:gdLst/>
              <a:ahLst/>
              <a:cxnLst/>
              <a:rect l="l" t="t" r="r" b="b"/>
              <a:pathLst>
                <a:path w="8412480" h="8686800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8266176" y="0"/>
                  </a:lnTo>
                  <a:cubicBezTo>
                    <a:pt x="8346948" y="0"/>
                    <a:pt x="8412480" y="65532"/>
                    <a:pt x="8412480" y="146304"/>
                  </a:cubicBezTo>
                  <a:lnTo>
                    <a:pt x="8412480" y="8540496"/>
                  </a:lnTo>
                  <a:cubicBezTo>
                    <a:pt x="8412480" y="8621268"/>
                    <a:pt x="8346948" y="8686800"/>
                    <a:pt x="8266176" y="8686800"/>
                  </a:cubicBezTo>
                  <a:lnTo>
                    <a:pt x="146304" y="8686800"/>
                  </a:lnTo>
                  <a:cubicBezTo>
                    <a:pt x="65532" y="8686800"/>
                    <a:pt x="0" y="8621268"/>
                    <a:pt x="0" y="8540496"/>
                  </a:cubicBezTo>
                  <a:close/>
                </a:path>
              </a:pathLst>
            </a:custGeom>
            <a:solidFill>
              <a:srgbClr val="21295C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223260" y="3291840"/>
            <a:ext cx="1508760" cy="1508760"/>
            <a:chOff x="0" y="0"/>
            <a:chExt cx="2011680" cy="201168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11680" cy="2011680"/>
            </a:xfrm>
            <a:custGeom>
              <a:avLst/>
              <a:gdLst/>
              <a:ahLst/>
              <a:cxnLst/>
              <a:rect l="l" t="t" r="r" b="b"/>
              <a:pathLst>
                <a:path w="2011680" h="2011680">
                  <a:moveTo>
                    <a:pt x="0" y="1005840"/>
                  </a:moveTo>
                  <a:cubicBezTo>
                    <a:pt x="0" y="450342"/>
                    <a:pt x="450342" y="0"/>
                    <a:pt x="1005840" y="0"/>
                  </a:cubicBezTo>
                  <a:cubicBezTo>
                    <a:pt x="1561338" y="0"/>
                    <a:pt x="2011680" y="450342"/>
                    <a:pt x="2011680" y="1005840"/>
                  </a:cubicBezTo>
                  <a:cubicBezTo>
                    <a:pt x="2011680" y="1561338"/>
                    <a:pt x="1561338" y="2011680"/>
                    <a:pt x="1005840" y="2011680"/>
                  </a:cubicBezTo>
                  <a:cubicBezTo>
                    <a:pt x="450342" y="2011680"/>
                    <a:pt x="0" y="1561338"/>
                    <a:pt x="0" y="1005840"/>
                  </a:cubicBezTo>
                  <a:close/>
                </a:path>
              </a:pathLst>
            </a:custGeom>
            <a:solidFill>
              <a:srgbClr val="065A82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562731" y="3631311"/>
            <a:ext cx="829818" cy="829818"/>
            <a:chOff x="0" y="0"/>
            <a:chExt cx="1106424" cy="1106424"/>
          </a:xfrm>
        </p:grpSpPr>
        <p:sp>
          <p:nvSpPr>
            <p:cNvPr id="13" name="Freeform 13" descr="preencoded.png"/>
            <p:cNvSpPr/>
            <p:nvPr/>
          </p:nvSpPr>
          <p:spPr>
            <a:xfrm>
              <a:off x="0" y="0"/>
              <a:ext cx="1106424" cy="1106424"/>
            </a:xfrm>
            <a:custGeom>
              <a:avLst/>
              <a:gdLst/>
              <a:ahLst/>
              <a:cxnLst/>
              <a:rect l="l" t="t" r="r" b="b"/>
              <a:pathLst>
                <a:path w="1106424" h="1106424">
                  <a:moveTo>
                    <a:pt x="0" y="0"/>
                  </a:moveTo>
                  <a:lnTo>
                    <a:pt x="1106424" y="0"/>
                  </a:lnTo>
                  <a:lnTo>
                    <a:pt x="1106424" y="1106424"/>
                  </a:lnTo>
                  <a:lnTo>
                    <a:pt x="0" y="1106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34440" y="5280660"/>
            <a:ext cx="5486400" cy="2057400"/>
            <a:chOff x="0" y="0"/>
            <a:chExt cx="7315200" cy="27432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315200" cy="2743200"/>
            </a:xfrm>
            <a:custGeom>
              <a:avLst/>
              <a:gdLst/>
              <a:ahLst/>
              <a:cxnLst/>
              <a:rect l="l" t="t" r="r" b="b"/>
              <a:pathLst>
                <a:path w="7315200" h="2743200">
                  <a:moveTo>
                    <a:pt x="0" y="0"/>
                  </a:moveTo>
                  <a:lnTo>
                    <a:pt x="7315200" y="0"/>
                  </a:lnTo>
                  <a:lnTo>
                    <a:pt x="7315200" y="2743200"/>
                  </a:lnTo>
                  <a:lnTo>
                    <a:pt x="0" y="27432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960" b="-1960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7315200" cy="28098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72"/>
                </a:lnSpc>
              </a:pPr>
              <a:r>
                <a:rPr lang="en-US" sz="2550" b="1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Program, tek taraflı değil</a:t>
              </a:r>
            </a:p>
            <a:p>
              <a:pPr algn="ctr">
                <a:lnSpc>
                  <a:spcPts val="3672"/>
                </a:lnSpc>
              </a:pPr>
              <a:r>
                <a:rPr lang="en-US" sz="2550" b="1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karşılıklı sorumluluk</a:t>
              </a:r>
            </a:p>
            <a:p>
              <a:pPr algn="ctr">
                <a:lnSpc>
                  <a:spcPts val="3672"/>
                </a:lnSpc>
              </a:pPr>
              <a:r>
                <a:rPr lang="en-US" sz="2550" b="1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esasına dayanır.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612380" y="2674620"/>
            <a:ext cx="822960" cy="822960"/>
            <a:chOff x="0" y="0"/>
            <a:chExt cx="1097280" cy="10972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97280" cy="1097280"/>
            </a:xfrm>
            <a:custGeom>
              <a:avLst/>
              <a:gdLst/>
              <a:ahLst/>
              <a:cxnLst/>
              <a:rect l="l" t="t" r="r" b="b"/>
              <a:pathLst>
                <a:path w="1097280" h="1097280">
                  <a:moveTo>
                    <a:pt x="0" y="548640"/>
                  </a:moveTo>
                  <a:cubicBezTo>
                    <a:pt x="0" y="245618"/>
                    <a:pt x="245618" y="0"/>
                    <a:pt x="548640" y="0"/>
                  </a:cubicBezTo>
                  <a:cubicBezTo>
                    <a:pt x="851662" y="0"/>
                    <a:pt x="1097280" y="245618"/>
                    <a:pt x="1097280" y="548640"/>
                  </a:cubicBezTo>
                  <a:cubicBezTo>
                    <a:pt x="1097280" y="851662"/>
                    <a:pt x="851662" y="1097280"/>
                    <a:pt x="548640" y="1097280"/>
                  </a:cubicBezTo>
                  <a:cubicBezTo>
                    <a:pt x="245618" y="1097280"/>
                    <a:pt x="0" y="851662"/>
                    <a:pt x="0" y="548640"/>
                  </a:cubicBezTo>
                  <a:close/>
                </a:path>
              </a:pathLst>
            </a:custGeom>
            <a:solidFill>
              <a:srgbClr val="EAF3F6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797546" y="2859786"/>
            <a:ext cx="452628" cy="452628"/>
            <a:chOff x="0" y="0"/>
            <a:chExt cx="603504" cy="603504"/>
          </a:xfrm>
        </p:grpSpPr>
        <p:sp>
          <p:nvSpPr>
            <p:cNvPr id="20" name="Freeform 20" descr="preencoded.png"/>
            <p:cNvSpPr/>
            <p:nvPr/>
          </p:nvSpPr>
          <p:spPr>
            <a:xfrm>
              <a:off x="0" y="0"/>
              <a:ext cx="603504" cy="603504"/>
            </a:xfrm>
            <a:custGeom>
              <a:avLst/>
              <a:gdLst/>
              <a:ahLst/>
              <a:cxnLst/>
              <a:rect l="l" t="t" r="r" b="b"/>
              <a:pathLst>
                <a:path w="603504" h="603504">
                  <a:moveTo>
                    <a:pt x="0" y="0"/>
                  </a:moveTo>
                  <a:lnTo>
                    <a:pt x="603504" y="0"/>
                  </a:lnTo>
                  <a:lnTo>
                    <a:pt x="603504" y="603504"/>
                  </a:lnTo>
                  <a:lnTo>
                    <a:pt x="0" y="603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8709660" y="2647188"/>
            <a:ext cx="8503920" cy="480060"/>
            <a:chOff x="0" y="0"/>
            <a:chExt cx="11338560" cy="64008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1338560" cy="640080"/>
            </a:xfrm>
            <a:custGeom>
              <a:avLst/>
              <a:gdLst/>
              <a:ahLst/>
              <a:cxnLst/>
              <a:rect l="l" t="t" r="r" b="b"/>
              <a:pathLst>
                <a:path w="11338560" h="640080">
                  <a:moveTo>
                    <a:pt x="0" y="0"/>
                  </a:moveTo>
                  <a:lnTo>
                    <a:pt x="11338560" y="0"/>
                  </a:lnTo>
                  <a:lnTo>
                    <a:pt x="1133856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95163" b="-295163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11338560" cy="6877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20"/>
                </a:lnSpc>
              </a:pPr>
              <a:r>
                <a:rPr lang="en-US" sz="2100" b="1">
                  <a:solidFill>
                    <a:srgbClr val="21295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Görüşmelere Düzenli Katılım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8709660" y="3127248"/>
            <a:ext cx="8503920" cy="754380"/>
            <a:chOff x="0" y="0"/>
            <a:chExt cx="11338560" cy="100584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1338560" cy="1005840"/>
            </a:xfrm>
            <a:custGeom>
              <a:avLst/>
              <a:gdLst/>
              <a:ahLst/>
              <a:cxnLst/>
              <a:rect l="l" t="t" r="r" b="b"/>
              <a:pathLst>
                <a:path w="11338560" h="1005840">
                  <a:moveTo>
                    <a:pt x="0" y="0"/>
                  </a:moveTo>
                  <a:lnTo>
                    <a:pt x="11338560" y="0"/>
                  </a:lnTo>
                  <a:lnTo>
                    <a:pt x="11338560" y="1005840"/>
                  </a:lnTo>
                  <a:lnTo>
                    <a:pt x="0" y="10058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69649" b="-169649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66675"/>
              <a:ext cx="11338560" cy="10725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83"/>
                </a:lnSpc>
              </a:pPr>
              <a:r>
                <a:rPr lang="en-US" sz="1800">
                  <a:solidFill>
                    <a:srgbClr val="5B6B7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Planlanan buluşmalara zamanında ve düzenli katılım gösterir.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7612380" y="4293108"/>
            <a:ext cx="822960" cy="822960"/>
            <a:chOff x="0" y="0"/>
            <a:chExt cx="1097280" cy="109728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097280" cy="1097280"/>
            </a:xfrm>
            <a:custGeom>
              <a:avLst/>
              <a:gdLst/>
              <a:ahLst/>
              <a:cxnLst/>
              <a:rect l="l" t="t" r="r" b="b"/>
              <a:pathLst>
                <a:path w="1097280" h="1097280">
                  <a:moveTo>
                    <a:pt x="0" y="548640"/>
                  </a:moveTo>
                  <a:cubicBezTo>
                    <a:pt x="0" y="245618"/>
                    <a:pt x="245618" y="0"/>
                    <a:pt x="548640" y="0"/>
                  </a:cubicBezTo>
                  <a:cubicBezTo>
                    <a:pt x="851662" y="0"/>
                    <a:pt x="1097280" y="245618"/>
                    <a:pt x="1097280" y="548640"/>
                  </a:cubicBezTo>
                  <a:cubicBezTo>
                    <a:pt x="1097280" y="851662"/>
                    <a:pt x="851662" y="1097280"/>
                    <a:pt x="548640" y="1097280"/>
                  </a:cubicBezTo>
                  <a:cubicBezTo>
                    <a:pt x="245618" y="1097280"/>
                    <a:pt x="0" y="851662"/>
                    <a:pt x="0" y="548640"/>
                  </a:cubicBezTo>
                  <a:close/>
                </a:path>
              </a:pathLst>
            </a:custGeom>
            <a:solidFill>
              <a:srgbClr val="EAF3F6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797546" y="4478274"/>
            <a:ext cx="452628" cy="452628"/>
            <a:chOff x="0" y="0"/>
            <a:chExt cx="603504" cy="603504"/>
          </a:xfrm>
        </p:grpSpPr>
        <p:sp>
          <p:nvSpPr>
            <p:cNvPr id="30" name="Freeform 30" descr="preencoded.png"/>
            <p:cNvSpPr/>
            <p:nvPr/>
          </p:nvSpPr>
          <p:spPr>
            <a:xfrm>
              <a:off x="0" y="0"/>
              <a:ext cx="603504" cy="603504"/>
            </a:xfrm>
            <a:custGeom>
              <a:avLst/>
              <a:gdLst/>
              <a:ahLst/>
              <a:cxnLst/>
              <a:rect l="l" t="t" r="r" b="b"/>
              <a:pathLst>
                <a:path w="603504" h="603504">
                  <a:moveTo>
                    <a:pt x="0" y="0"/>
                  </a:moveTo>
                  <a:lnTo>
                    <a:pt x="603504" y="0"/>
                  </a:lnTo>
                  <a:lnTo>
                    <a:pt x="603504" y="603504"/>
                  </a:lnTo>
                  <a:lnTo>
                    <a:pt x="0" y="603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8709660" y="4265676"/>
            <a:ext cx="8503920" cy="480060"/>
            <a:chOff x="0" y="0"/>
            <a:chExt cx="11338560" cy="64008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1338560" cy="640080"/>
            </a:xfrm>
            <a:custGeom>
              <a:avLst/>
              <a:gdLst/>
              <a:ahLst/>
              <a:cxnLst/>
              <a:rect l="l" t="t" r="r" b="b"/>
              <a:pathLst>
                <a:path w="11338560" h="640080">
                  <a:moveTo>
                    <a:pt x="0" y="0"/>
                  </a:moveTo>
                  <a:lnTo>
                    <a:pt x="11338560" y="0"/>
                  </a:lnTo>
                  <a:lnTo>
                    <a:pt x="1133856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95163" b="-295163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11338560" cy="6877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20"/>
                </a:lnSpc>
              </a:pPr>
              <a:r>
                <a:rPr lang="en-US" sz="2100" b="1">
                  <a:solidFill>
                    <a:srgbClr val="21295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Açık ve Dürüst İletişim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8709660" y="4745736"/>
            <a:ext cx="8503920" cy="754380"/>
            <a:chOff x="0" y="0"/>
            <a:chExt cx="11338560" cy="100584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1338560" cy="1005840"/>
            </a:xfrm>
            <a:custGeom>
              <a:avLst/>
              <a:gdLst/>
              <a:ahLst/>
              <a:cxnLst/>
              <a:rect l="l" t="t" r="r" b="b"/>
              <a:pathLst>
                <a:path w="11338560" h="1005840">
                  <a:moveTo>
                    <a:pt x="0" y="0"/>
                  </a:moveTo>
                  <a:lnTo>
                    <a:pt x="11338560" y="0"/>
                  </a:lnTo>
                  <a:lnTo>
                    <a:pt x="11338560" y="1005840"/>
                  </a:lnTo>
                  <a:lnTo>
                    <a:pt x="0" y="10058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69649" b="-169649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66675"/>
              <a:ext cx="11338560" cy="10725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83"/>
                </a:lnSpc>
              </a:pPr>
              <a:r>
                <a:rPr lang="en-US" sz="1800">
                  <a:solidFill>
                    <a:srgbClr val="5B6B7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İhtiyaç ve beklentilerini açıkça ifade eder.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7612380" y="5911596"/>
            <a:ext cx="822960" cy="822960"/>
            <a:chOff x="0" y="0"/>
            <a:chExt cx="1097280" cy="109728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097280" cy="1097280"/>
            </a:xfrm>
            <a:custGeom>
              <a:avLst/>
              <a:gdLst/>
              <a:ahLst/>
              <a:cxnLst/>
              <a:rect l="l" t="t" r="r" b="b"/>
              <a:pathLst>
                <a:path w="1097280" h="1097280">
                  <a:moveTo>
                    <a:pt x="0" y="548640"/>
                  </a:moveTo>
                  <a:cubicBezTo>
                    <a:pt x="0" y="245618"/>
                    <a:pt x="245618" y="0"/>
                    <a:pt x="548640" y="0"/>
                  </a:cubicBezTo>
                  <a:cubicBezTo>
                    <a:pt x="851662" y="0"/>
                    <a:pt x="1097280" y="245618"/>
                    <a:pt x="1097280" y="548640"/>
                  </a:cubicBezTo>
                  <a:cubicBezTo>
                    <a:pt x="1097280" y="851662"/>
                    <a:pt x="851662" y="1097280"/>
                    <a:pt x="548640" y="1097280"/>
                  </a:cubicBezTo>
                  <a:cubicBezTo>
                    <a:pt x="245618" y="1097280"/>
                    <a:pt x="0" y="851662"/>
                    <a:pt x="0" y="548640"/>
                  </a:cubicBezTo>
                  <a:close/>
                </a:path>
              </a:pathLst>
            </a:custGeom>
            <a:solidFill>
              <a:srgbClr val="EAF3F6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7797546" y="6096762"/>
            <a:ext cx="452628" cy="452628"/>
            <a:chOff x="0" y="0"/>
            <a:chExt cx="603504" cy="603504"/>
          </a:xfrm>
        </p:grpSpPr>
        <p:sp>
          <p:nvSpPr>
            <p:cNvPr id="40" name="Freeform 40" descr="preencoded.png"/>
            <p:cNvSpPr/>
            <p:nvPr/>
          </p:nvSpPr>
          <p:spPr>
            <a:xfrm>
              <a:off x="0" y="0"/>
              <a:ext cx="603504" cy="603504"/>
            </a:xfrm>
            <a:custGeom>
              <a:avLst/>
              <a:gdLst/>
              <a:ahLst/>
              <a:cxnLst/>
              <a:rect l="l" t="t" r="r" b="b"/>
              <a:pathLst>
                <a:path w="603504" h="603504">
                  <a:moveTo>
                    <a:pt x="0" y="0"/>
                  </a:moveTo>
                  <a:lnTo>
                    <a:pt x="603504" y="0"/>
                  </a:lnTo>
                  <a:lnTo>
                    <a:pt x="603504" y="603504"/>
                  </a:lnTo>
                  <a:lnTo>
                    <a:pt x="0" y="603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8709660" y="5884164"/>
            <a:ext cx="8503920" cy="480060"/>
            <a:chOff x="0" y="0"/>
            <a:chExt cx="11338560" cy="64008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1338560" cy="640080"/>
            </a:xfrm>
            <a:custGeom>
              <a:avLst/>
              <a:gdLst/>
              <a:ahLst/>
              <a:cxnLst/>
              <a:rect l="l" t="t" r="r" b="b"/>
              <a:pathLst>
                <a:path w="11338560" h="640080">
                  <a:moveTo>
                    <a:pt x="0" y="0"/>
                  </a:moveTo>
                  <a:lnTo>
                    <a:pt x="11338560" y="0"/>
                  </a:lnTo>
                  <a:lnTo>
                    <a:pt x="1133856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95163" b="-295163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11338560" cy="6877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20"/>
                </a:lnSpc>
              </a:pPr>
              <a:r>
                <a:rPr lang="en-US" sz="2100" b="1">
                  <a:solidFill>
                    <a:srgbClr val="21295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Geri Bildirime Açık Olma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8709660" y="6364224"/>
            <a:ext cx="8503920" cy="754380"/>
            <a:chOff x="0" y="0"/>
            <a:chExt cx="11338560" cy="100584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1338560" cy="1005840"/>
            </a:xfrm>
            <a:custGeom>
              <a:avLst/>
              <a:gdLst/>
              <a:ahLst/>
              <a:cxnLst/>
              <a:rect l="l" t="t" r="r" b="b"/>
              <a:pathLst>
                <a:path w="11338560" h="1005840">
                  <a:moveTo>
                    <a:pt x="0" y="0"/>
                  </a:moveTo>
                  <a:lnTo>
                    <a:pt x="11338560" y="0"/>
                  </a:lnTo>
                  <a:lnTo>
                    <a:pt x="11338560" y="1005840"/>
                  </a:lnTo>
                  <a:lnTo>
                    <a:pt x="0" y="10058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69649" b="-169649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66675"/>
              <a:ext cx="11338560" cy="10725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83"/>
                </a:lnSpc>
              </a:pPr>
              <a:r>
                <a:rPr lang="en-US" sz="1800">
                  <a:solidFill>
                    <a:srgbClr val="5B6B7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Yönderinden aldığı önerileri değerlendirmeye istekli olur.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7612380" y="7530084"/>
            <a:ext cx="822960" cy="822960"/>
            <a:chOff x="0" y="0"/>
            <a:chExt cx="1097280" cy="109728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097280" cy="1097280"/>
            </a:xfrm>
            <a:custGeom>
              <a:avLst/>
              <a:gdLst/>
              <a:ahLst/>
              <a:cxnLst/>
              <a:rect l="l" t="t" r="r" b="b"/>
              <a:pathLst>
                <a:path w="1097280" h="1097280">
                  <a:moveTo>
                    <a:pt x="0" y="548640"/>
                  </a:moveTo>
                  <a:cubicBezTo>
                    <a:pt x="0" y="245618"/>
                    <a:pt x="245618" y="0"/>
                    <a:pt x="548640" y="0"/>
                  </a:cubicBezTo>
                  <a:cubicBezTo>
                    <a:pt x="851662" y="0"/>
                    <a:pt x="1097280" y="245618"/>
                    <a:pt x="1097280" y="548640"/>
                  </a:cubicBezTo>
                  <a:cubicBezTo>
                    <a:pt x="1097280" y="851662"/>
                    <a:pt x="851662" y="1097280"/>
                    <a:pt x="548640" y="1097280"/>
                  </a:cubicBezTo>
                  <a:cubicBezTo>
                    <a:pt x="245618" y="1097280"/>
                    <a:pt x="0" y="851662"/>
                    <a:pt x="0" y="548640"/>
                  </a:cubicBezTo>
                  <a:close/>
                </a:path>
              </a:pathLst>
            </a:custGeom>
            <a:solidFill>
              <a:srgbClr val="EAF3F6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7797546" y="7715250"/>
            <a:ext cx="452628" cy="452628"/>
            <a:chOff x="0" y="0"/>
            <a:chExt cx="603504" cy="603504"/>
          </a:xfrm>
        </p:grpSpPr>
        <p:sp>
          <p:nvSpPr>
            <p:cNvPr id="50" name="Freeform 50" descr="preencoded.png"/>
            <p:cNvSpPr/>
            <p:nvPr/>
          </p:nvSpPr>
          <p:spPr>
            <a:xfrm>
              <a:off x="0" y="0"/>
              <a:ext cx="603504" cy="603504"/>
            </a:xfrm>
            <a:custGeom>
              <a:avLst/>
              <a:gdLst/>
              <a:ahLst/>
              <a:cxnLst/>
              <a:rect l="l" t="t" r="r" b="b"/>
              <a:pathLst>
                <a:path w="603504" h="603504">
                  <a:moveTo>
                    <a:pt x="0" y="0"/>
                  </a:moveTo>
                  <a:lnTo>
                    <a:pt x="603504" y="0"/>
                  </a:lnTo>
                  <a:lnTo>
                    <a:pt x="603504" y="603504"/>
                  </a:lnTo>
                  <a:lnTo>
                    <a:pt x="0" y="603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8709660" y="7502652"/>
            <a:ext cx="8503920" cy="480060"/>
            <a:chOff x="0" y="0"/>
            <a:chExt cx="11338560" cy="64008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11338560" cy="640080"/>
            </a:xfrm>
            <a:custGeom>
              <a:avLst/>
              <a:gdLst/>
              <a:ahLst/>
              <a:cxnLst/>
              <a:rect l="l" t="t" r="r" b="b"/>
              <a:pathLst>
                <a:path w="11338560" h="640080">
                  <a:moveTo>
                    <a:pt x="0" y="0"/>
                  </a:moveTo>
                  <a:lnTo>
                    <a:pt x="11338560" y="0"/>
                  </a:lnTo>
                  <a:lnTo>
                    <a:pt x="1133856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95163" b="-295163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-47625"/>
              <a:ext cx="11338560" cy="6877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20"/>
                </a:lnSpc>
              </a:pPr>
              <a:r>
                <a:rPr lang="en-US" sz="2100" b="1">
                  <a:solidFill>
                    <a:srgbClr val="21295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Proaktif Olma</a:t>
              </a: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8709660" y="7982712"/>
            <a:ext cx="8503920" cy="754380"/>
            <a:chOff x="0" y="0"/>
            <a:chExt cx="11338560" cy="100584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11338560" cy="1005840"/>
            </a:xfrm>
            <a:custGeom>
              <a:avLst/>
              <a:gdLst/>
              <a:ahLst/>
              <a:cxnLst/>
              <a:rect l="l" t="t" r="r" b="b"/>
              <a:pathLst>
                <a:path w="11338560" h="1005840">
                  <a:moveTo>
                    <a:pt x="0" y="0"/>
                  </a:moveTo>
                  <a:lnTo>
                    <a:pt x="11338560" y="0"/>
                  </a:lnTo>
                  <a:lnTo>
                    <a:pt x="11338560" y="1005840"/>
                  </a:lnTo>
                  <a:lnTo>
                    <a:pt x="0" y="10058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69649" b="-169649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-66675"/>
              <a:ext cx="11338560" cy="10725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83"/>
                </a:lnSpc>
              </a:pPr>
              <a:r>
                <a:rPr lang="en-US" sz="1800">
                  <a:solidFill>
                    <a:srgbClr val="5B6B7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Kendi öğrenme ve uyum sürecinde sorumluluk üstlenir.</a:t>
              </a: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685800" y="9710928"/>
            <a:ext cx="11658600" cy="411480"/>
            <a:chOff x="0" y="0"/>
            <a:chExt cx="15544800" cy="54864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15544800" cy="548640"/>
            </a:xfrm>
            <a:custGeom>
              <a:avLst/>
              <a:gdLst/>
              <a:ahLst/>
              <a:cxnLst/>
              <a:rect l="l" t="t" r="r" b="b"/>
              <a:pathLst>
                <a:path w="15544800" h="548640">
                  <a:moveTo>
                    <a:pt x="0" y="0"/>
                  </a:moveTo>
                  <a:lnTo>
                    <a:pt x="15544800" y="0"/>
                  </a:lnTo>
                  <a:lnTo>
                    <a:pt x="155448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02076" b="-502076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0" y="-28575"/>
              <a:ext cx="15544800" cy="5772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530"/>
                </a:lnSpc>
              </a:pPr>
              <a:r>
                <a:rPr lang="en-US" sz="1275">
                  <a:solidFill>
                    <a:srgbClr val="5B6B7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TOROS ÜNİVERSİTESİ  •  HEMŞİRELİK BÖLÜMÜ  •  AKRAN YÖNDERLİK PROGRAMI</a:t>
              </a: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6911828" y="9710928"/>
            <a:ext cx="685800" cy="411480"/>
            <a:chOff x="0" y="0"/>
            <a:chExt cx="914400" cy="54864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914400" cy="548640"/>
            </a:xfrm>
            <a:custGeom>
              <a:avLst/>
              <a:gdLst/>
              <a:ahLst/>
              <a:cxnLst/>
              <a:rect l="l" t="t" r="r" b="b"/>
              <a:pathLst>
                <a:path w="914400" h="548640">
                  <a:moveTo>
                    <a:pt x="0" y="0"/>
                  </a:moveTo>
                  <a:lnTo>
                    <a:pt x="914400" y="0"/>
                  </a:lnTo>
                  <a:lnTo>
                    <a:pt x="9144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6982" r="-26982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0" y="-28575"/>
              <a:ext cx="914400" cy="5772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530"/>
                </a:lnSpc>
              </a:pPr>
              <a:r>
                <a:rPr lang="en-US" sz="1275">
                  <a:solidFill>
                    <a:srgbClr val="5B6B7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7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2960" y="576072"/>
            <a:ext cx="13716000" cy="480060"/>
            <a:chOff x="0" y="0"/>
            <a:chExt cx="18288000" cy="6400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88000" cy="640080"/>
            </a:xfrm>
            <a:custGeom>
              <a:avLst/>
              <a:gdLst/>
              <a:ahLst/>
              <a:cxnLst/>
              <a:rect l="l" t="t" r="r" b="b"/>
              <a:pathLst>
                <a:path w="18288000" h="640080">
                  <a:moveTo>
                    <a:pt x="0" y="0"/>
                  </a:moveTo>
                  <a:lnTo>
                    <a:pt x="18288000" y="0"/>
                  </a:lnTo>
                  <a:lnTo>
                    <a:pt x="1828800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06715" b="-506715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8288000" cy="6781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50"/>
                </a:lnSpc>
              </a:pPr>
              <a:r>
                <a:rPr lang="en-US" sz="1875" b="1" spc="300">
                  <a:solidFill>
                    <a:srgbClr val="1C729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UYGULAMA AKIŞI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22960" y="987552"/>
            <a:ext cx="16184880" cy="1165860"/>
            <a:chOff x="0" y="0"/>
            <a:chExt cx="21579840" cy="15544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579839" cy="1554480"/>
            </a:xfrm>
            <a:custGeom>
              <a:avLst/>
              <a:gdLst/>
              <a:ahLst/>
              <a:cxnLst/>
              <a:rect l="l" t="t" r="r" b="b"/>
              <a:pathLst>
                <a:path w="21579839" h="1554480">
                  <a:moveTo>
                    <a:pt x="0" y="0"/>
                  </a:moveTo>
                  <a:lnTo>
                    <a:pt x="21579839" y="0"/>
                  </a:lnTo>
                  <a:lnTo>
                    <a:pt x="21579839" y="1554480"/>
                  </a:lnTo>
                  <a:lnTo>
                    <a:pt x="0" y="15544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20498" b="-220498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21579840" cy="15735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400"/>
                </a:lnSpc>
              </a:pPr>
              <a:r>
                <a:rPr lang="en-US" sz="4500" b="1">
                  <a:solidFill>
                    <a:srgbClr val="21295C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Program Süreci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84948" y="4845368"/>
            <a:ext cx="15340965" cy="47625"/>
            <a:chOff x="0" y="0"/>
            <a:chExt cx="20454620" cy="635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454620" cy="63500"/>
            </a:xfrm>
            <a:custGeom>
              <a:avLst/>
              <a:gdLst/>
              <a:ahLst/>
              <a:cxnLst/>
              <a:rect l="l" t="t" r="r" b="b"/>
              <a:pathLst>
                <a:path w="20454620" h="63500">
                  <a:moveTo>
                    <a:pt x="0" y="0"/>
                  </a:moveTo>
                  <a:lnTo>
                    <a:pt x="20454620" y="63500"/>
                  </a:lnTo>
                </a:path>
              </a:pathLst>
            </a:custGeom>
            <a:blipFill>
              <a:blip r:embed="rId3">
                <a:alphaModFix amt="0"/>
              </a:blip>
              <a:stretch>
                <a:fillRect t="-6226520" b="-6226520"/>
              </a:stretch>
            </a:blipFill>
            <a:ln w="47625" cap="sq">
              <a:solidFill>
                <a:srgbClr val="C7D6DE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11480" y="4320540"/>
            <a:ext cx="1097280" cy="1097280"/>
            <a:chOff x="0" y="0"/>
            <a:chExt cx="1463040" cy="14630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63040" cy="1463040"/>
            </a:xfrm>
            <a:custGeom>
              <a:avLst/>
              <a:gdLst/>
              <a:ahLst/>
              <a:cxnLst/>
              <a:rect l="l" t="t" r="r" b="b"/>
              <a:pathLst>
                <a:path w="1463040" h="1463040">
                  <a:moveTo>
                    <a:pt x="0" y="731520"/>
                  </a:moveTo>
                  <a:cubicBezTo>
                    <a:pt x="0" y="327533"/>
                    <a:pt x="327533" y="0"/>
                    <a:pt x="731520" y="0"/>
                  </a:cubicBezTo>
                  <a:cubicBezTo>
                    <a:pt x="1135507" y="0"/>
                    <a:pt x="1463040" y="327533"/>
                    <a:pt x="1463040" y="731520"/>
                  </a:cubicBezTo>
                  <a:cubicBezTo>
                    <a:pt x="1463040" y="1135507"/>
                    <a:pt x="1135507" y="1463040"/>
                    <a:pt x="731520" y="1463040"/>
                  </a:cubicBezTo>
                  <a:cubicBezTo>
                    <a:pt x="327533" y="1463040"/>
                    <a:pt x="0" y="1135507"/>
                    <a:pt x="0" y="731520"/>
                  </a:cubicBezTo>
                  <a:close/>
                </a:path>
              </a:pathLst>
            </a:custGeom>
            <a:solidFill>
              <a:srgbClr val="065A82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11480" y="4320540"/>
            <a:ext cx="1097280" cy="1097280"/>
            <a:chOff x="0" y="0"/>
            <a:chExt cx="1463040" cy="146304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63040" cy="1463040"/>
            </a:xfrm>
            <a:custGeom>
              <a:avLst/>
              <a:gdLst/>
              <a:ahLst/>
              <a:cxnLst/>
              <a:rect l="l" t="t" r="r" b="b"/>
              <a:pathLst>
                <a:path w="1463040" h="1463040">
                  <a:moveTo>
                    <a:pt x="0" y="0"/>
                  </a:moveTo>
                  <a:lnTo>
                    <a:pt x="1463040" y="0"/>
                  </a:lnTo>
                  <a:lnTo>
                    <a:pt x="146304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78303" r="-78303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1463040" cy="14820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00"/>
                </a:lnSpc>
              </a:pPr>
              <a:r>
                <a:rPr lang="en-US" sz="3000" b="1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1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617220" y="2057400"/>
            <a:ext cx="3154680" cy="754380"/>
            <a:chOff x="0" y="0"/>
            <a:chExt cx="4206240" cy="100584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206240" cy="1005840"/>
            </a:xfrm>
            <a:custGeom>
              <a:avLst/>
              <a:gdLst/>
              <a:ahLst/>
              <a:cxnLst/>
              <a:rect l="l" t="t" r="r" b="b"/>
              <a:pathLst>
                <a:path w="4206240" h="1005840">
                  <a:moveTo>
                    <a:pt x="0" y="0"/>
                  </a:moveTo>
                  <a:lnTo>
                    <a:pt x="4206240" y="0"/>
                  </a:lnTo>
                  <a:lnTo>
                    <a:pt x="4206240" y="1005840"/>
                  </a:lnTo>
                  <a:lnTo>
                    <a:pt x="0" y="10058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1482" b="-31482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4206240" cy="1053465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2340"/>
                </a:lnSpc>
              </a:pPr>
              <a:r>
                <a:rPr lang="en-US" sz="1950" b="1">
                  <a:solidFill>
                    <a:srgbClr val="21295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Başvuru ve Eşleştirme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-754380" y="2770632"/>
            <a:ext cx="3429000" cy="1577340"/>
            <a:chOff x="0" y="0"/>
            <a:chExt cx="4572000" cy="210312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572000" cy="2103120"/>
            </a:xfrm>
            <a:custGeom>
              <a:avLst/>
              <a:gdLst/>
              <a:ahLst/>
              <a:cxnLst/>
              <a:rect l="l" t="t" r="r" b="b"/>
              <a:pathLst>
                <a:path w="4572000" h="2103120">
                  <a:moveTo>
                    <a:pt x="0" y="0"/>
                  </a:moveTo>
                  <a:lnTo>
                    <a:pt x="4572000" y="0"/>
                  </a:lnTo>
                  <a:lnTo>
                    <a:pt x="4572000" y="2103120"/>
                  </a:lnTo>
                  <a:lnTo>
                    <a:pt x="0" y="21031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9019" r="-9019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4572000" cy="21412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079"/>
                </a:lnSpc>
              </a:pPr>
              <a:r>
                <a:rPr lang="en-US" sz="1575">
                  <a:solidFill>
                    <a:srgbClr val="5B6B7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Yönder ve yönderlenen öğrenci başvuruları alınır, uygun eşleştirmeler yapılır.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45832" y="4306253"/>
            <a:ext cx="28575" cy="508635"/>
            <a:chOff x="0" y="0"/>
            <a:chExt cx="38100" cy="67818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8100" cy="678180"/>
            </a:xfrm>
            <a:custGeom>
              <a:avLst/>
              <a:gdLst/>
              <a:ahLst/>
              <a:cxnLst/>
              <a:rect l="l" t="t" r="r" b="b"/>
              <a:pathLst>
                <a:path w="38100" h="678180">
                  <a:moveTo>
                    <a:pt x="0" y="0"/>
                  </a:moveTo>
                  <a:lnTo>
                    <a:pt x="38100" y="678180"/>
                  </a:lnTo>
                </a:path>
              </a:pathLst>
            </a:custGeom>
            <a:blipFill>
              <a:blip r:embed="rId3">
                <a:alphaModFix amt="0"/>
              </a:blip>
              <a:stretch>
                <a:fillRect l="-2233803" r="-2233803"/>
              </a:stretch>
            </a:blipFill>
            <a:ln w="28575" cap="sq">
              <a:solidFill>
                <a:srgbClr val="C7D6DE"/>
              </a:solidFill>
              <a:prstDash val="dash"/>
              <a:miter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509135" y="4320540"/>
            <a:ext cx="1097280" cy="1097280"/>
            <a:chOff x="0" y="0"/>
            <a:chExt cx="1463040" cy="146304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463040" cy="1463040"/>
            </a:xfrm>
            <a:custGeom>
              <a:avLst/>
              <a:gdLst/>
              <a:ahLst/>
              <a:cxnLst/>
              <a:rect l="l" t="t" r="r" b="b"/>
              <a:pathLst>
                <a:path w="1463040" h="1463040">
                  <a:moveTo>
                    <a:pt x="0" y="731520"/>
                  </a:moveTo>
                  <a:cubicBezTo>
                    <a:pt x="0" y="327533"/>
                    <a:pt x="327533" y="0"/>
                    <a:pt x="731520" y="0"/>
                  </a:cubicBezTo>
                  <a:cubicBezTo>
                    <a:pt x="1135507" y="0"/>
                    <a:pt x="1463040" y="327533"/>
                    <a:pt x="1463040" y="731520"/>
                  </a:cubicBezTo>
                  <a:cubicBezTo>
                    <a:pt x="1463040" y="1135507"/>
                    <a:pt x="1135507" y="1463040"/>
                    <a:pt x="731520" y="1463040"/>
                  </a:cubicBezTo>
                  <a:cubicBezTo>
                    <a:pt x="327533" y="1463040"/>
                    <a:pt x="0" y="1135507"/>
                    <a:pt x="0" y="731520"/>
                  </a:cubicBezTo>
                  <a:close/>
                </a:path>
              </a:pathLst>
            </a:custGeom>
            <a:solidFill>
              <a:srgbClr val="065A82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4509135" y="4320540"/>
            <a:ext cx="1097280" cy="1097280"/>
            <a:chOff x="0" y="0"/>
            <a:chExt cx="1463040" cy="146304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463040" cy="1463040"/>
            </a:xfrm>
            <a:custGeom>
              <a:avLst/>
              <a:gdLst/>
              <a:ahLst/>
              <a:cxnLst/>
              <a:rect l="l" t="t" r="r" b="b"/>
              <a:pathLst>
                <a:path w="1463040" h="1463040">
                  <a:moveTo>
                    <a:pt x="0" y="0"/>
                  </a:moveTo>
                  <a:lnTo>
                    <a:pt x="1463040" y="0"/>
                  </a:lnTo>
                  <a:lnTo>
                    <a:pt x="146304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78303" r="-78303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19050"/>
              <a:ext cx="1463040" cy="14820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00"/>
                </a:lnSpc>
              </a:pPr>
              <a:r>
                <a:rPr lang="en-US" sz="3000" b="1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2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480435" y="5760720"/>
            <a:ext cx="3154680" cy="754380"/>
            <a:chOff x="0" y="0"/>
            <a:chExt cx="4206240" cy="100584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206240" cy="1005840"/>
            </a:xfrm>
            <a:custGeom>
              <a:avLst/>
              <a:gdLst/>
              <a:ahLst/>
              <a:cxnLst/>
              <a:rect l="l" t="t" r="r" b="b"/>
              <a:pathLst>
                <a:path w="4206240" h="1005840">
                  <a:moveTo>
                    <a:pt x="0" y="0"/>
                  </a:moveTo>
                  <a:lnTo>
                    <a:pt x="4206240" y="0"/>
                  </a:lnTo>
                  <a:lnTo>
                    <a:pt x="4206240" y="1005840"/>
                  </a:lnTo>
                  <a:lnTo>
                    <a:pt x="0" y="10058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1482" b="-31482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47625"/>
              <a:ext cx="4206240" cy="1053465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2340"/>
                </a:lnSpc>
              </a:pPr>
              <a:r>
                <a:rPr lang="en-US" sz="1950" b="1">
                  <a:solidFill>
                    <a:srgbClr val="21295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Oryantasyon Eğitimi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3343275" y="6446520"/>
            <a:ext cx="3429000" cy="1577340"/>
            <a:chOff x="0" y="0"/>
            <a:chExt cx="4572000" cy="210312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4572000" cy="2103120"/>
            </a:xfrm>
            <a:custGeom>
              <a:avLst/>
              <a:gdLst/>
              <a:ahLst/>
              <a:cxnLst/>
              <a:rect l="l" t="t" r="r" b="b"/>
              <a:pathLst>
                <a:path w="4572000" h="2103120">
                  <a:moveTo>
                    <a:pt x="0" y="0"/>
                  </a:moveTo>
                  <a:lnTo>
                    <a:pt x="4572000" y="0"/>
                  </a:lnTo>
                  <a:lnTo>
                    <a:pt x="4572000" y="2103120"/>
                  </a:lnTo>
                  <a:lnTo>
                    <a:pt x="0" y="21031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9019" r="-9019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4572000" cy="21412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079"/>
                </a:lnSpc>
              </a:pPr>
              <a:r>
                <a:rPr lang="en-US" sz="1575">
                  <a:solidFill>
                    <a:srgbClr val="5B6B7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Yönderlere iletişim, etik ilkeler ve program işleyişi konusunda eğitim verilir.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8606790" y="4320540"/>
            <a:ext cx="1097280" cy="1097280"/>
            <a:chOff x="0" y="0"/>
            <a:chExt cx="1463040" cy="146304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463040" cy="1463040"/>
            </a:xfrm>
            <a:custGeom>
              <a:avLst/>
              <a:gdLst/>
              <a:ahLst/>
              <a:cxnLst/>
              <a:rect l="l" t="t" r="r" b="b"/>
              <a:pathLst>
                <a:path w="1463040" h="1463040">
                  <a:moveTo>
                    <a:pt x="0" y="731520"/>
                  </a:moveTo>
                  <a:cubicBezTo>
                    <a:pt x="0" y="327533"/>
                    <a:pt x="327533" y="0"/>
                    <a:pt x="731520" y="0"/>
                  </a:cubicBezTo>
                  <a:cubicBezTo>
                    <a:pt x="1135507" y="0"/>
                    <a:pt x="1463040" y="327533"/>
                    <a:pt x="1463040" y="731520"/>
                  </a:cubicBezTo>
                  <a:cubicBezTo>
                    <a:pt x="1463040" y="1135507"/>
                    <a:pt x="1135507" y="1463040"/>
                    <a:pt x="731520" y="1463040"/>
                  </a:cubicBezTo>
                  <a:cubicBezTo>
                    <a:pt x="327533" y="1463040"/>
                    <a:pt x="0" y="1135507"/>
                    <a:pt x="0" y="731520"/>
                  </a:cubicBezTo>
                  <a:close/>
                </a:path>
              </a:pathLst>
            </a:custGeom>
            <a:solidFill>
              <a:srgbClr val="065A82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8606790" y="4320540"/>
            <a:ext cx="1097280" cy="1097280"/>
            <a:chOff x="0" y="0"/>
            <a:chExt cx="1463040" cy="146304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463040" cy="1463040"/>
            </a:xfrm>
            <a:custGeom>
              <a:avLst/>
              <a:gdLst/>
              <a:ahLst/>
              <a:cxnLst/>
              <a:rect l="l" t="t" r="r" b="b"/>
              <a:pathLst>
                <a:path w="1463040" h="1463040">
                  <a:moveTo>
                    <a:pt x="0" y="0"/>
                  </a:moveTo>
                  <a:lnTo>
                    <a:pt x="1463040" y="0"/>
                  </a:lnTo>
                  <a:lnTo>
                    <a:pt x="146304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78303" r="-78303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19050"/>
              <a:ext cx="1463040" cy="14820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00"/>
                </a:lnSpc>
              </a:pPr>
              <a:r>
                <a:rPr lang="en-US" sz="3000" b="1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3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7578090" y="2057400"/>
            <a:ext cx="3154680" cy="754380"/>
            <a:chOff x="0" y="0"/>
            <a:chExt cx="4206240" cy="100584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4206240" cy="1005840"/>
            </a:xfrm>
            <a:custGeom>
              <a:avLst/>
              <a:gdLst/>
              <a:ahLst/>
              <a:cxnLst/>
              <a:rect l="l" t="t" r="r" b="b"/>
              <a:pathLst>
                <a:path w="4206240" h="1005840">
                  <a:moveTo>
                    <a:pt x="0" y="0"/>
                  </a:moveTo>
                  <a:lnTo>
                    <a:pt x="4206240" y="0"/>
                  </a:lnTo>
                  <a:lnTo>
                    <a:pt x="4206240" y="1005840"/>
                  </a:lnTo>
                  <a:lnTo>
                    <a:pt x="0" y="10058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1482" b="-31482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47625"/>
              <a:ext cx="4206240" cy="1053465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2340"/>
                </a:lnSpc>
              </a:pPr>
              <a:r>
                <a:rPr lang="en-US" sz="1950" b="1">
                  <a:solidFill>
                    <a:srgbClr val="21295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Düzenli Görüşmeler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7440930" y="2770632"/>
            <a:ext cx="3429000" cy="1577340"/>
            <a:chOff x="0" y="0"/>
            <a:chExt cx="4572000" cy="210312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4572000" cy="2103120"/>
            </a:xfrm>
            <a:custGeom>
              <a:avLst/>
              <a:gdLst/>
              <a:ahLst/>
              <a:cxnLst/>
              <a:rect l="l" t="t" r="r" b="b"/>
              <a:pathLst>
                <a:path w="4572000" h="2103120">
                  <a:moveTo>
                    <a:pt x="0" y="0"/>
                  </a:moveTo>
                  <a:lnTo>
                    <a:pt x="4572000" y="0"/>
                  </a:lnTo>
                  <a:lnTo>
                    <a:pt x="4572000" y="2103120"/>
                  </a:lnTo>
                  <a:lnTo>
                    <a:pt x="0" y="21031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9019" r="-9019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38100"/>
              <a:ext cx="4572000" cy="21412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079"/>
                </a:lnSpc>
              </a:pPr>
              <a:r>
                <a:rPr lang="en-US" sz="1575">
                  <a:solidFill>
                    <a:srgbClr val="5B6B7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Belirlenen sıklıkla yüz yüze veya çevrimiçi görüşmeler gerçekleştirilir.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9141143" y="4306253"/>
            <a:ext cx="28575" cy="508635"/>
            <a:chOff x="0" y="0"/>
            <a:chExt cx="38100" cy="67818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38100" cy="678180"/>
            </a:xfrm>
            <a:custGeom>
              <a:avLst/>
              <a:gdLst/>
              <a:ahLst/>
              <a:cxnLst/>
              <a:rect l="l" t="t" r="r" b="b"/>
              <a:pathLst>
                <a:path w="38100" h="678180">
                  <a:moveTo>
                    <a:pt x="0" y="0"/>
                  </a:moveTo>
                  <a:lnTo>
                    <a:pt x="38100" y="678180"/>
                  </a:lnTo>
                </a:path>
              </a:pathLst>
            </a:custGeom>
            <a:blipFill>
              <a:blip r:embed="rId3">
                <a:alphaModFix amt="0"/>
              </a:blip>
              <a:stretch>
                <a:fillRect l="-2233803" r="-2233803"/>
              </a:stretch>
            </a:blipFill>
            <a:ln w="28575" cap="sq">
              <a:solidFill>
                <a:srgbClr val="C7D6DE"/>
              </a:solidFill>
              <a:prstDash val="dash"/>
              <a:miter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704445" y="4320540"/>
            <a:ext cx="1097280" cy="1097280"/>
            <a:chOff x="0" y="0"/>
            <a:chExt cx="1463040" cy="146304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463040" cy="1463040"/>
            </a:xfrm>
            <a:custGeom>
              <a:avLst/>
              <a:gdLst/>
              <a:ahLst/>
              <a:cxnLst/>
              <a:rect l="l" t="t" r="r" b="b"/>
              <a:pathLst>
                <a:path w="1463040" h="1463040">
                  <a:moveTo>
                    <a:pt x="0" y="731520"/>
                  </a:moveTo>
                  <a:cubicBezTo>
                    <a:pt x="0" y="327533"/>
                    <a:pt x="327533" y="0"/>
                    <a:pt x="731520" y="0"/>
                  </a:cubicBezTo>
                  <a:cubicBezTo>
                    <a:pt x="1135507" y="0"/>
                    <a:pt x="1463040" y="327533"/>
                    <a:pt x="1463040" y="731520"/>
                  </a:cubicBezTo>
                  <a:cubicBezTo>
                    <a:pt x="1463040" y="1135507"/>
                    <a:pt x="1135507" y="1463040"/>
                    <a:pt x="731520" y="1463040"/>
                  </a:cubicBezTo>
                  <a:cubicBezTo>
                    <a:pt x="327533" y="1463040"/>
                    <a:pt x="0" y="1135507"/>
                    <a:pt x="0" y="731520"/>
                  </a:cubicBezTo>
                  <a:close/>
                </a:path>
              </a:pathLst>
            </a:custGeom>
            <a:solidFill>
              <a:srgbClr val="065A82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12704445" y="4320540"/>
            <a:ext cx="1097280" cy="1097280"/>
            <a:chOff x="0" y="0"/>
            <a:chExt cx="1463040" cy="146304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1463040" cy="1463040"/>
            </a:xfrm>
            <a:custGeom>
              <a:avLst/>
              <a:gdLst/>
              <a:ahLst/>
              <a:cxnLst/>
              <a:rect l="l" t="t" r="r" b="b"/>
              <a:pathLst>
                <a:path w="1463040" h="1463040">
                  <a:moveTo>
                    <a:pt x="0" y="0"/>
                  </a:moveTo>
                  <a:lnTo>
                    <a:pt x="1463040" y="0"/>
                  </a:lnTo>
                  <a:lnTo>
                    <a:pt x="146304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78303" r="-78303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19050"/>
              <a:ext cx="1463040" cy="14820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00"/>
                </a:lnSpc>
              </a:pPr>
              <a:r>
                <a:rPr lang="en-US" sz="3000" b="1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4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1675745" y="5760720"/>
            <a:ext cx="3154680" cy="754380"/>
            <a:chOff x="0" y="0"/>
            <a:chExt cx="4206240" cy="100584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4206240" cy="1005840"/>
            </a:xfrm>
            <a:custGeom>
              <a:avLst/>
              <a:gdLst/>
              <a:ahLst/>
              <a:cxnLst/>
              <a:rect l="l" t="t" r="r" b="b"/>
              <a:pathLst>
                <a:path w="4206240" h="1005840">
                  <a:moveTo>
                    <a:pt x="0" y="0"/>
                  </a:moveTo>
                  <a:lnTo>
                    <a:pt x="4206240" y="0"/>
                  </a:lnTo>
                  <a:lnTo>
                    <a:pt x="4206240" y="1005840"/>
                  </a:lnTo>
                  <a:lnTo>
                    <a:pt x="0" y="10058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1482" b="-31482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47625"/>
              <a:ext cx="4206240" cy="1053465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2340"/>
                </a:lnSpc>
              </a:pPr>
              <a:r>
                <a:rPr lang="en-US" sz="1950" b="1">
                  <a:solidFill>
                    <a:srgbClr val="21295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İzleme ve Destek</a:t>
              </a:r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11538585" y="6446520"/>
            <a:ext cx="3429000" cy="1577340"/>
            <a:chOff x="0" y="0"/>
            <a:chExt cx="4572000" cy="210312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4572000" cy="2103120"/>
            </a:xfrm>
            <a:custGeom>
              <a:avLst/>
              <a:gdLst/>
              <a:ahLst/>
              <a:cxnLst/>
              <a:rect l="l" t="t" r="r" b="b"/>
              <a:pathLst>
                <a:path w="4572000" h="2103120">
                  <a:moveTo>
                    <a:pt x="0" y="0"/>
                  </a:moveTo>
                  <a:lnTo>
                    <a:pt x="4572000" y="0"/>
                  </a:lnTo>
                  <a:lnTo>
                    <a:pt x="4572000" y="2103120"/>
                  </a:lnTo>
                  <a:lnTo>
                    <a:pt x="0" y="21031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9019" r="-9019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0" y="-38100"/>
              <a:ext cx="4572000" cy="21412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079"/>
                </a:lnSpc>
              </a:pPr>
              <a:r>
                <a:rPr lang="en-US" sz="1575">
                  <a:solidFill>
                    <a:srgbClr val="5B6B7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Program koordinatörü süreci düzenli aralıklarla izler ve destek sağlar.</a:t>
              </a:r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16802100" y="4320540"/>
            <a:ext cx="1097280" cy="1097280"/>
            <a:chOff x="0" y="0"/>
            <a:chExt cx="1463040" cy="1463040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1463040" cy="1463040"/>
            </a:xfrm>
            <a:custGeom>
              <a:avLst/>
              <a:gdLst/>
              <a:ahLst/>
              <a:cxnLst/>
              <a:rect l="l" t="t" r="r" b="b"/>
              <a:pathLst>
                <a:path w="1463040" h="1463040">
                  <a:moveTo>
                    <a:pt x="0" y="731520"/>
                  </a:moveTo>
                  <a:cubicBezTo>
                    <a:pt x="0" y="327533"/>
                    <a:pt x="327533" y="0"/>
                    <a:pt x="731520" y="0"/>
                  </a:cubicBezTo>
                  <a:cubicBezTo>
                    <a:pt x="1135507" y="0"/>
                    <a:pt x="1463040" y="327533"/>
                    <a:pt x="1463040" y="731520"/>
                  </a:cubicBezTo>
                  <a:cubicBezTo>
                    <a:pt x="1463040" y="1135507"/>
                    <a:pt x="1135507" y="1463040"/>
                    <a:pt x="731520" y="1463040"/>
                  </a:cubicBezTo>
                  <a:cubicBezTo>
                    <a:pt x="327533" y="1463040"/>
                    <a:pt x="0" y="1135507"/>
                    <a:pt x="0" y="731520"/>
                  </a:cubicBezTo>
                  <a:close/>
                </a:path>
              </a:pathLst>
            </a:custGeom>
            <a:solidFill>
              <a:srgbClr val="065A82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6802100" y="4320540"/>
            <a:ext cx="1097280" cy="1097280"/>
            <a:chOff x="0" y="0"/>
            <a:chExt cx="1463040" cy="146304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1463040" cy="1463040"/>
            </a:xfrm>
            <a:custGeom>
              <a:avLst/>
              <a:gdLst/>
              <a:ahLst/>
              <a:cxnLst/>
              <a:rect l="l" t="t" r="r" b="b"/>
              <a:pathLst>
                <a:path w="1463040" h="1463040">
                  <a:moveTo>
                    <a:pt x="0" y="0"/>
                  </a:moveTo>
                  <a:lnTo>
                    <a:pt x="1463040" y="0"/>
                  </a:lnTo>
                  <a:lnTo>
                    <a:pt x="146304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78303" r="-78303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0" y="-19050"/>
              <a:ext cx="1463040" cy="14820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00"/>
                </a:lnSpc>
              </a:pPr>
              <a:r>
                <a:rPr lang="en-US" sz="3000" b="1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5</a:t>
              </a: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5773400" y="2057400"/>
            <a:ext cx="3154680" cy="754380"/>
            <a:chOff x="0" y="0"/>
            <a:chExt cx="4206240" cy="100584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4206240" cy="1005840"/>
            </a:xfrm>
            <a:custGeom>
              <a:avLst/>
              <a:gdLst/>
              <a:ahLst/>
              <a:cxnLst/>
              <a:rect l="l" t="t" r="r" b="b"/>
              <a:pathLst>
                <a:path w="4206240" h="1005840">
                  <a:moveTo>
                    <a:pt x="0" y="0"/>
                  </a:moveTo>
                  <a:lnTo>
                    <a:pt x="4206240" y="0"/>
                  </a:lnTo>
                  <a:lnTo>
                    <a:pt x="4206240" y="1005840"/>
                  </a:lnTo>
                  <a:lnTo>
                    <a:pt x="0" y="10058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1482" b="-31482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0" y="-47625"/>
              <a:ext cx="4206240" cy="1053465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2340"/>
                </a:lnSpc>
              </a:pPr>
              <a:r>
                <a:rPr lang="en-US" sz="1950" b="1">
                  <a:solidFill>
                    <a:srgbClr val="21295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Değerlendirme</a:t>
              </a: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5636240" y="2770632"/>
            <a:ext cx="3429000" cy="1577340"/>
            <a:chOff x="0" y="0"/>
            <a:chExt cx="4572000" cy="210312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4572000" cy="2103120"/>
            </a:xfrm>
            <a:custGeom>
              <a:avLst/>
              <a:gdLst/>
              <a:ahLst/>
              <a:cxnLst/>
              <a:rect l="l" t="t" r="r" b="b"/>
              <a:pathLst>
                <a:path w="4572000" h="2103120">
                  <a:moveTo>
                    <a:pt x="0" y="0"/>
                  </a:moveTo>
                  <a:lnTo>
                    <a:pt x="4572000" y="0"/>
                  </a:lnTo>
                  <a:lnTo>
                    <a:pt x="4572000" y="2103120"/>
                  </a:lnTo>
                  <a:lnTo>
                    <a:pt x="0" y="21031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9019" r="-9019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0" y="-38100"/>
              <a:ext cx="4572000" cy="21412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079"/>
                </a:lnSpc>
              </a:pPr>
              <a:r>
                <a:rPr lang="en-US" sz="1575">
                  <a:solidFill>
                    <a:srgbClr val="5B6B7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Dönem sonunda program çıktıları ve geri bildirimler değerlendirilir.</a:t>
              </a: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7336452" y="4306253"/>
            <a:ext cx="28575" cy="508635"/>
            <a:chOff x="0" y="0"/>
            <a:chExt cx="38100" cy="67818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38100" cy="678180"/>
            </a:xfrm>
            <a:custGeom>
              <a:avLst/>
              <a:gdLst/>
              <a:ahLst/>
              <a:cxnLst/>
              <a:rect l="l" t="t" r="r" b="b"/>
              <a:pathLst>
                <a:path w="38100" h="678180">
                  <a:moveTo>
                    <a:pt x="0" y="0"/>
                  </a:moveTo>
                  <a:lnTo>
                    <a:pt x="38100" y="678180"/>
                  </a:lnTo>
                </a:path>
              </a:pathLst>
            </a:custGeom>
            <a:blipFill>
              <a:blip r:embed="rId3">
                <a:alphaModFix amt="0"/>
              </a:blip>
              <a:stretch>
                <a:fillRect l="-2233803" r="-2233803"/>
              </a:stretch>
            </a:blipFill>
            <a:ln w="28575" cap="sq">
              <a:solidFill>
                <a:srgbClr val="C7D6DE"/>
              </a:solidFill>
              <a:prstDash val="dash"/>
              <a:miter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685800" y="9710928"/>
            <a:ext cx="11658600" cy="411480"/>
            <a:chOff x="0" y="0"/>
            <a:chExt cx="15544800" cy="54864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15544800" cy="548640"/>
            </a:xfrm>
            <a:custGeom>
              <a:avLst/>
              <a:gdLst/>
              <a:ahLst/>
              <a:cxnLst/>
              <a:rect l="l" t="t" r="r" b="b"/>
              <a:pathLst>
                <a:path w="15544800" h="548640">
                  <a:moveTo>
                    <a:pt x="0" y="0"/>
                  </a:moveTo>
                  <a:lnTo>
                    <a:pt x="15544800" y="0"/>
                  </a:lnTo>
                  <a:lnTo>
                    <a:pt x="155448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02076" b="-502076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0" y="-28575"/>
              <a:ext cx="15544800" cy="5772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530"/>
                </a:lnSpc>
              </a:pPr>
              <a:r>
                <a:rPr lang="en-US" sz="1275">
                  <a:solidFill>
                    <a:srgbClr val="5B6B7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TOROS ÜNİVERSİTESİ  •  HEMŞİRELİK BÖLÜMÜ  •  AKRAN YÖNDERLİK PROGRAMI</a:t>
              </a: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16911828" y="9710928"/>
            <a:ext cx="685800" cy="411480"/>
            <a:chOff x="0" y="0"/>
            <a:chExt cx="914400" cy="54864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914400" cy="548640"/>
            </a:xfrm>
            <a:custGeom>
              <a:avLst/>
              <a:gdLst/>
              <a:ahLst/>
              <a:cxnLst/>
              <a:rect l="l" t="t" r="r" b="b"/>
              <a:pathLst>
                <a:path w="914400" h="548640">
                  <a:moveTo>
                    <a:pt x="0" y="0"/>
                  </a:moveTo>
                  <a:lnTo>
                    <a:pt x="914400" y="0"/>
                  </a:lnTo>
                  <a:lnTo>
                    <a:pt x="9144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6982" r="-26982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6" name="TextBox 76"/>
            <p:cNvSpPr txBox="1"/>
            <p:nvPr/>
          </p:nvSpPr>
          <p:spPr>
            <a:xfrm>
              <a:off x="0" y="-28575"/>
              <a:ext cx="914400" cy="5772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530"/>
                </a:lnSpc>
              </a:pPr>
              <a:r>
                <a:rPr lang="en-US" sz="1275">
                  <a:solidFill>
                    <a:srgbClr val="5B6B7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8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2960" y="576072"/>
            <a:ext cx="13716000" cy="480060"/>
            <a:chOff x="0" y="0"/>
            <a:chExt cx="18288000" cy="6400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88000" cy="640080"/>
            </a:xfrm>
            <a:custGeom>
              <a:avLst/>
              <a:gdLst/>
              <a:ahLst/>
              <a:cxnLst/>
              <a:rect l="l" t="t" r="r" b="b"/>
              <a:pathLst>
                <a:path w="18288000" h="640080">
                  <a:moveTo>
                    <a:pt x="0" y="0"/>
                  </a:moveTo>
                  <a:lnTo>
                    <a:pt x="18288000" y="0"/>
                  </a:lnTo>
                  <a:lnTo>
                    <a:pt x="1828800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06715" b="-506715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8288000" cy="6781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50"/>
                </a:lnSpc>
              </a:pPr>
              <a:r>
                <a:rPr lang="en-US" sz="1875" b="1" spc="300">
                  <a:solidFill>
                    <a:srgbClr val="1C729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BECERI GELIŞTIRME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22960" y="987552"/>
            <a:ext cx="16184880" cy="1165860"/>
            <a:chOff x="0" y="0"/>
            <a:chExt cx="21579840" cy="15544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579839" cy="1554480"/>
            </a:xfrm>
            <a:custGeom>
              <a:avLst/>
              <a:gdLst/>
              <a:ahLst/>
              <a:cxnLst/>
              <a:rect l="l" t="t" r="r" b="b"/>
              <a:pathLst>
                <a:path w="21579839" h="1554480">
                  <a:moveTo>
                    <a:pt x="0" y="0"/>
                  </a:moveTo>
                  <a:lnTo>
                    <a:pt x="21579839" y="0"/>
                  </a:lnTo>
                  <a:lnTo>
                    <a:pt x="21579839" y="1554480"/>
                  </a:lnTo>
                  <a:lnTo>
                    <a:pt x="0" y="15544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20498" b="-220498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21579840" cy="15735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400"/>
                </a:lnSpc>
              </a:pPr>
              <a:r>
                <a:rPr lang="en-US" sz="4500" b="1">
                  <a:solidFill>
                    <a:srgbClr val="21295C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Etkili İletişim Becerileri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22960" y="2674620"/>
            <a:ext cx="5417820" cy="2948940"/>
            <a:chOff x="0" y="0"/>
            <a:chExt cx="7223760" cy="39319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223760" cy="3931920"/>
            </a:xfrm>
            <a:custGeom>
              <a:avLst/>
              <a:gdLst/>
              <a:ahLst/>
              <a:cxnLst/>
              <a:rect l="l" t="t" r="r" b="b"/>
              <a:pathLst>
                <a:path w="7223760" h="3931920">
                  <a:moveTo>
                    <a:pt x="0" y="128016"/>
                  </a:moveTo>
                  <a:cubicBezTo>
                    <a:pt x="0" y="57277"/>
                    <a:pt x="57277" y="0"/>
                    <a:pt x="128016" y="0"/>
                  </a:cubicBezTo>
                  <a:lnTo>
                    <a:pt x="7095744" y="0"/>
                  </a:lnTo>
                  <a:cubicBezTo>
                    <a:pt x="7166483" y="0"/>
                    <a:pt x="7223760" y="57277"/>
                    <a:pt x="7223760" y="128016"/>
                  </a:cubicBezTo>
                  <a:lnTo>
                    <a:pt x="7223760" y="3803904"/>
                  </a:lnTo>
                  <a:cubicBezTo>
                    <a:pt x="7223760" y="3874643"/>
                    <a:pt x="7166483" y="3931920"/>
                    <a:pt x="7095744" y="3931920"/>
                  </a:cubicBezTo>
                  <a:lnTo>
                    <a:pt x="128016" y="3931920"/>
                  </a:lnTo>
                  <a:cubicBezTo>
                    <a:pt x="57277" y="3931920"/>
                    <a:pt x="0" y="3874643"/>
                    <a:pt x="0" y="3803904"/>
                  </a:cubicBezTo>
                  <a:close/>
                </a:path>
              </a:pathLst>
            </a:custGeom>
            <a:solidFill>
              <a:srgbClr val="EAF3F6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34440" y="3086100"/>
            <a:ext cx="891540" cy="891540"/>
            <a:chOff x="0" y="0"/>
            <a:chExt cx="1188720" cy="118872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88720" cy="1188720"/>
            </a:xfrm>
            <a:custGeom>
              <a:avLst/>
              <a:gdLst/>
              <a:ahLst/>
              <a:cxnLst/>
              <a:rect l="l" t="t" r="r" b="b"/>
              <a:pathLst>
                <a:path w="1188720" h="1188720">
                  <a:moveTo>
                    <a:pt x="0" y="594360"/>
                  </a:moveTo>
                  <a:cubicBezTo>
                    <a:pt x="0" y="266065"/>
                    <a:pt x="266065" y="0"/>
                    <a:pt x="594360" y="0"/>
                  </a:cubicBezTo>
                  <a:cubicBezTo>
                    <a:pt x="922655" y="0"/>
                    <a:pt x="1188720" y="266065"/>
                    <a:pt x="1188720" y="594360"/>
                  </a:cubicBezTo>
                  <a:cubicBezTo>
                    <a:pt x="1188720" y="922655"/>
                    <a:pt x="922655" y="1188720"/>
                    <a:pt x="594360" y="1188720"/>
                  </a:cubicBezTo>
                  <a:cubicBezTo>
                    <a:pt x="266065" y="1188720"/>
                    <a:pt x="0" y="922655"/>
                    <a:pt x="0" y="5943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35036" y="3286696"/>
            <a:ext cx="490347" cy="490347"/>
            <a:chOff x="0" y="0"/>
            <a:chExt cx="653796" cy="653796"/>
          </a:xfrm>
        </p:grpSpPr>
        <p:sp>
          <p:nvSpPr>
            <p:cNvPr id="13" name="Freeform 13" descr="preencoded.png"/>
            <p:cNvSpPr/>
            <p:nvPr/>
          </p:nvSpPr>
          <p:spPr>
            <a:xfrm>
              <a:off x="0" y="0"/>
              <a:ext cx="653796" cy="653796"/>
            </a:xfrm>
            <a:custGeom>
              <a:avLst/>
              <a:gdLst/>
              <a:ahLst/>
              <a:cxnLst/>
              <a:rect l="l" t="t" r="r" b="b"/>
              <a:pathLst>
                <a:path w="653796" h="653796">
                  <a:moveTo>
                    <a:pt x="0" y="0"/>
                  </a:moveTo>
                  <a:lnTo>
                    <a:pt x="653796" y="0"/>
                  </a:lnTo>
                  <a:lnTo>
                    <a:pt x="653796" y="653796"/>
                  </a:lnTo>
                  <a:lnTo>
                    <a:pt x="0" y="653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34440" y="4155948"/>
            <a:ext cx="4594860" cy="480060"/>
            <a:chOff x="0" y="0"/>
            <a:chExt cx="6126480" cy="64008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126480" cy="640080"/>
            </a:xfrm>
            <a:custGeom>
              <a:avLst/>
              <a:gdLst/>
              <a:ahLst/>
              <a:cxnLst/>
              <a:rect l="l" t="t" r="r" b="b"/>
              <a:pathLst>
                <a:path w="6126480" h="640080">
                  <a:moveTo>
                    <a:pt x="0" y="0"/>
                  </a:moveTo>
                  <a:lnTo>
                    <a:pt x="6126480" y="0"/>
                  </a:lnTo>
                  <a:lnTo>
                    <a:pt x="612648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36499" b="-136499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6126480" cy="6781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30"/>
                </a:lnSpc>
              </a:pPr>
              <a:r>
                <a:rPr lang="en-US" sz="2025" b="1">
                  <a:solidFill>
                    <a:srgbClr val="21295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Aktif Dinleme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34440" y="4622292"/>
            <a:ext cx="4594860" cy="822960"/>
            <a:chOff x="0" y="0"/>
            <a:chExt cx="6126480" cy="10972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126480" cy="1097280"/>
            </a:xfrm>
            <a:custGeom>
              <a:avLst/>
              <a:gdLst/>
              <a:ahLst/>
              <a:cxnLst/>
              <a:rect l="l" t="t" r="r" b="b"/>
              <a:pathLst>
                <a:path w="6126480" h="1097280">
                  <a:moveTo>
                    <a:pt x="0" y="0"/>
                  </a:moveTo>
                  <a:lnTo>
                    <a:pt x="6126480" y="0"/>
                  </a:lnTo>
                  <a:lnTo>
                    <a:pt x="6126480" y="1097280"/>
                  </a:lnTo>
                  <a:lnTo>
                    <a:pt x="0" y="10972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8791" b="-58791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6126480" cy="11353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079"/>
                </a:lnSpc>
              </a:pPr>
              <a:r>
                <a:rPr lang="en-US" sz="1575">
                  <a:solidFill>
                    <a:srgbClr val="5B6B7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Sözel ve sözsüz mesajlara tam dikkatle odaklanmak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583680" y="2674620"/>
            <a:ext cx="5417820" cy="2948940"/>
            <a:chOff x="0" y="0"/>
            <a:chExt cx="7223760" cy="393192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223760" cy="3931920"/>
            </a:xfrm>
            <a:custGeom>
              <a:avLst/>
              <a:gdLst/>
              <a:ahLst/>
              <a:cxnLst/>
              <a:rect l="l" t="t" r="r" b="b"/>
              <a:pathLst>
                <a:path w="7223760" h="3931920">
                  <a:moveTo>
                    <a:pt x="0" y="128016"/>
                  </a:moveTo>
                  <a:cubicBezTo>
                    <a:pt x="0" y="57277"/>
                    <a:pt x="57277" y="0"/>
                    <a:pt x="128016" y="0"/>
                  </a:cubicBezTo>
                  <a:lnTo>
                    <a:pt x="7095744" y="0"/>
                  </a:lnTo>
                  <a:cubicBezTo>
                    <a:pt x="7166483" y="0"/>
                    <a:pt x="7223760" y="57277"/>
                    <a:pt x="7223760" y="128016"/>
                  </a:cubicBezTo>
                  <a:lnTo>
                    <a:pt x="7223760" y="3803904"/>
                  </a:lnTo>
                  <a:cubicBezTo>
                    <a:pt x="7223760" y="3874643"/>
                    <a:pt x="7166483" y="3931920"/>
                    <a:pt x="7095744" y="3931920"/>
                  </a:cubicBezTo>
                  <a:lnTo>
                    <a:pt x="128016" y="3931920"/>
                  </a:lnTo>
                  <a:cubicBezTo>
                    <a:pt x="57277" y="3931920"/>
                    <a:pt x="0" y="3874643"/>
                    <a:pt x="0" y="3803904"/>
                  </a:cubicBezTo>
                  <a:close/>
                </a:path>
              </a:pathLst>
            </a:custGeom>
            <a:solidFill>
              <a:srgbClr val="EAF3F6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6995160" y="3086100"/>
            <a:ext cx="891540" cy="891540"/>
            <a:chOff x="0" y="0"/>
            <a:chExt cx="1188720" cy="118872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188720" cy="1188720"/>
            </a:xfrm>
            <a:custGeom>
              <a:avLst/>
              <a:gdLst/>
              <a:ahLst/>
              <a:cxnLst/>
              <a:rect l="l" t="t" r="r" b="b"/>
              <a:pathLst>
                <a:path w="1188720" h="1188720">
                  <a:moveTo>
                    <a:pt x="0" y="594360"/>
                  </a:moveTo>
                  <a:cubicBezTo>
                    <a:pt x="0" y="266065"/>
                    <a:pt x="266065" y="0"/>
                    <a:pt x="594360" y="0"/>
                  </a:cubicBezTo>
                  <a:cubicBezTo>
                    <a:pt x="922655" y="0"/>
                    <a:pt x="1188720" y="266065"/>
                    <a:pt x="1188720" y="594360"/>
                  </a:cubicBezTo>
                  <a:cubicBezTo>
                    <a:pt x="1188720" y="922655"/>
                    <a:pt x="922655" y="1188720"/>
                    <a:pt x="594360" y="1188720"/>
                  </a:cubicBezTo>
                  <a:cubicBezTo>
                    <a:pt x="266065" y="1188720"/>
                    <a:pt x="0" y="922655"/>
                    <a:pt x="0" y="5943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195756" y="3286696"/>
            <a:ext cx="490347" cy="490347"/>
            <a:chOff x="0" y="0"/>
            <a:chExt cx="653796" cy="653796"/>
          </a:xfrm>
        </p:grpSpPr>
        <p:sp>
          <p:nvSpPr>
            <p:cNvPr id="25" name="Freeform 25" descr="preencoded.png"/>
            <p:cNvSpPr/>
            <p:nvPr/>
          </p:nvSpPr>
          <p:spPr>
            <a:xfrm>
              <a:off x="0" y="0"/>
              <a:ext cx="653796" cy="653796"/>
            </a:xfrm>
            <a:custGeom>
              <a:avLst/>
              <a:gdLst/>
              <a:ahLst/>
              <a:cxnLst/>
              <a:rect l="l" t="t" r="r" b="b"/>
              <a:pathLst>
                <a:path w="653796" h="653796">
                  <a:moveTo>
                    <a:pt x="0" y="0"/>
                  </a:moveTo>
                  <a:lnTo>
                    <a:pt x="653796" y="0"/>
                  </a:lnTo>
                  <a:lnTo>
                    <a:pt x="653796" y="653796"/>
                  </a:lnTo>
                  <a:lnTo>
                    <a:pt x="0" y="653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995160" y="4155948"/>
            <a:ext cx="4594860" cy="480060"/>
            <a:chOff x="0" y="0"/>
            <a:chExt cx="6126480" cy="64008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126480" cy="640080"/>
            </a:xfrm>
            <a:custGeom>
              <a:avLst/>
              <a:gdLst/>
              <a:ahLst/>
              <a:cxnLst/>
              <a:rect l="l" t="t" r="r" b="b"/>
              <a:pathLst>
                <a:path w="6126480" h="640080">
                  <a:moveTo>
                    <a:pt x="0" y="0"/>
                  </a:moveTo>
                  <a:lnTo>
                    <a:pt x="6126480" y="0"/>
                  </a:lnTo>
                  <a:lnTo>
                    <a:pt x="612648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36499" b="-136499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6126480" cy="6781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30"/>
                </a:lnSpc>
              </a:pPr>
              <a:r>
                <a:rPr lang="en-US" sz="2025" b="1">
                  <a:solidFill>
                    <a:srgbClr val="21295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Açık Uçlu Sorular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995160" y="4622292"/>
            <a:ext cx="4594860" cy="822960"/>
            <a:chOff x="0" y="0"/>
            <a:chExt cx="6126480" cy="109728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126480" cy="1097280"/>
            </a:xfrm>
            <a:custGeom>
              <a:avLst/>
              <a:gdLst/>
              <a:ahLst/>
              <a:cxnLst/>
              <a:rect l="l" t="t" r="r" b="b"/>
              <a:pathLst>
                <a:path w="6126480" h="1097280">
                  <a:moveTo>
                    <a:pt x="0" y="0"/>
                  </a:moveTo>
                  <a:lnTo>
                    <a:pt x="6126480" y="0"/>
                  </a:lnTo>
                  <a:lnTo>
                    <a:pt x="6126480" y="1097280"/>
                  </a:lnTo>
                  <a:lnTo>
                    <a:pt x="0" y="10972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8791" b="-58791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6126480" cy="11353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079"/>
                </a:lnSpc>
              </a:pPr>
              <a:r>
                <a:rPr lang="en-US" sz="1575">
                  <a:solidFill>
                    <a:srgbClr val="5B6B7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Öğrencinin kendi düşüncesini keşfetmesine alan açmak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344400" y="2674620"/>
            <a:ext cx="5417820" cy="2948940"/>
            <a:chOff x="0" y="0"/>
            <a:chExt cx="7223760" cy="393192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7223760" cy="3931920"/>
            </a:xfrm>
            <a:custGeom>
              <a:avLst/>
              <a:gdLst/>
              <a:ahLst/>
              <a:cxnLst/>
              <a:rect l="l" t="t" r="r" b="b"/>
              <a:pathLst>
                <a:path w="7223760" h="3931920">
                  <a:moveTo>
                    <a:pt x="0" y="128016"/>
                  </a:moveTo>
                  <a:cubicBezTo>
                    <a:pt x="0" y="57277"/>
                    <a:pt x="57277" y="0"/>
                    <a:pt x="128016" y="0"/>
                  </a:cubicBezTo>
                  <a:lnTo>
                    <a:pt x="7095744" y="0"/>
                  </a:lnTo>
                  <a:cubicBezTo>
                    <a:pt x="7166483" y="0"/>
                    <a:pt x="7223760" y="57277"/>
                    <a:pt x="7223760" y="128016"/>
                  </a:cubicBezTo>
                  <a:lnTo>
                    <a:pt x="7223760" y="3803904"/>
                  </a:lnTo>
                  <a:cubicBezTo>
                    <a:pt x="7223760" y="3874643"/>
                    <a:pt x="7166483" y="3931920"/>
                    <a:pt x="7095744" y="3931920"/>
                  </a:cubicBezTo>
                  <a:lnTo>
                    <a:pt x="128016" y="3931920"/>
                  </a:lnTo>
                  <a:cubicBezTo>
                    <a:pt x="57277" y="3931920"/>
                    <a:pt x="0" y="3874643"/>
                    <a:pt x="0" y="3803904"/>
                  </a:cubicBezTo>
                  <a:close/>
                </a:path>
              </a:pathLst>
            </a:custGeom>
            <a:solidFill>
              <a:srgbClr val="EAF3F6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2755880" y="3086100"/>
            <a:ext cx="891540" cy="891540"/>
            <a:chOff x="0" y="0"/>
            <a:chExt cx="1188720" cy="118872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188720" cy="1188720"/>
            </a:xfrm>
            <a:custGeom>
              <a:avLst/>
              <a:gdLst/>
              <a:ahLst/>
              <a:cxnLst/>
              <a:rect l="l" t="t" r="r" b="b"/>
              <a:pathLst>
                <a:path w="1188720" h="1188720">
                  <a:moveTo>
                    <a:pt x="0" y="594360"/>
                  </a:moveTo>
                  <a:cubicBezTo>
                    <a:pt x="0" y="266065"/>
                    <a:pt x="266065" y="0"/>
                    <a:pt x="594360" y="0"/>
                  </a:cubicBezTo>
                  <a:cubicBezTo>
                    <a:pt x="922655" y="0"/>
                    <a:pt x="1188720" y="266065"/>
                    <a:pt x="1188720" y="594360"/>
                  </a:cubicBezTo>
                  <a:cubicBezTo>
                    <a:pt x="1188720" y="922655"/>
                    <a:pt x="922655" y="1188720"/>
                    <a:pt x="594360" y="1188720"/>
                  </a:cubicBezTo>
                  <a:cubicBezTo>
                    <a:pt x="266065" y="1188720"/>
                    <a:pt x="0" y="922655"/>
                    <a:pt x="0" y="5943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2956476" y="3286696"/>
            <a:ext cx="490347" cy="490347"/>
            <a:chOff x="0" y="0"/>
            <a:chExt cx="653796" cy="653796"/>
          </a:xfrm>
        </p:grpSpPr>
        <p:sp>
          <p:nvSpPr>
            <p:cNvPr id="37" name="Freeform 37" descr="preencoded.png"/>
            <p:cNvSpPr/>
            <p:nvPr/>
          </p:nvSpPr>
          <p:spPr>
            <a:xfrm>
              <a:off x="0" y="0"/>
              <a:ext cx="653796" cy="653796"/>
            </a:xfrm>
            <a:custGeom>
              <a:avLst/>
              <a:gdLst/>
              <a:ahLst/>
              <a:cxnLst/>
              <a:rect l="l" t="t" r="r" b="b"/>
              <a:pathLst>
                <a:path w="653796" h="653796">
                  <a:moveTo>
                    <a:pt x="0" y="0"/>
                  </a:moveTo>
                  <a:lnTo>
                    <a:pt x="653796" y="0"/>
                  </a:lnTo>
                  <a:lnTo>
                    <a:pt x="653796" y="653796"/>
                  </a:lnTo>
                  <a:lnTo>
                    <a:pt x="0" y="653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2755880" y="4155948"/>
            <a:ext cx="4594860" cy="480060"/>
            <a:chOff x="0" y="0"/>
            <a:chExt cx="6126480" cy="64008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6126480" cy="640080"/>
            </a:xfrm>
            <a:custGeom>
              <a:avLst/>
              <a:gdLst/>
              <a:ahLst/>
              <a:cxnLst/>
              <a:rect l="l" t="t" r="r" b="b"/>
              <a:pathLst>
                <a:path w="6126480" h="640080">
                  <a:moveTo>
                    <a:pt x="0" y="0"/>
                  </a:moveTo>
                  <a:lnTo>
                    <a:pt x="6126480" y="0"/>
                  </a:lnTo>
                  <a:lnTo>
                    <a:pt x="612648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36499" b="-136499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6126480" cy="6781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30"/>
                </a:lnSpc>
              </a:pPr>
              <a:r>
                <a:rPr lang="en-US" sz="2025" b="1">
                  <a:solidFill>
                    <a:srgbClr val="21295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Beden Dili ve Göz Teması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2755880" y="4622292"/>
            <a:ext cx="4594860" cy="822960"/>
            <a:chOff x="0" y="0"/>
            <a:chExt cx="6126480" cy="109728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6126480" cy="1097280"/>
            </a:xfrm>
            <a:custGeom>
              <a:avLst/>
              <a:gdLst/>
              <a:ahLst/>
              <a:cxnLst/>
              <a:rect l="l" t="t" r="r" b="b"/>
              <a:pathLst>
                <a:path w="6126480" h="1097280">
                  <a:moveTo>
                    <a:pt x="0" y="0"/>
                  </a:moveTo>
                  <a:lnTo>
                    <a:pt x="6126480" y="0"/>
                  </a:lnTo>
                  <a:lnTo>
                    <a:pt x="6126480" y="1097280"/>
                  </a:lnTo>
                  <a:lnTo>
                    <a:pt x="0" y="10972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8791" b="-58791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38100"/>
              <a:ext cx="6126480" cy="11353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079"/>
                </a:lnSpc>
              </a:pPr>
              <a:r>
                <a:rPr lang="en-US" sz="1575">
                  <a:solidFill>
                    <a:srgbClr val="5B6B7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Sözel olmayan iletişimle ilgi ve samimiyet göstermek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822960" y="5966460"/>
            <a:ext cx="5417820" cy="2948940"/>
            <a:chOff x="0" y="0"/>
            <a:chExt cx="7223760" cy="393192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7223760" cy="3931920"/>
            </a:xfrm>
            <a:custGeom>
              <a:avLst/>
              <a:gdLst/>
              <a:ahLst/>
              <a:cxnLst/>
              <a:rect l="l" t="t" r="r" b="b"/>
              <a:pathLst>
                <a:path w="7223760" h="3931920">
                  <a:moveTo>
                    <a:pt x="0" y="128016"/>
                  </a:moveTo>
                  <a:cubicBezTo>
                    <a:pt x="0" y="57277"/>
                    <a:pt x="57277" y="0"/>
                    <a:pt x="128016" y="0"/>
                  </a:cubicBezTo>
                  <a:lnTo>
                    <a:pt x="7095744" y="0"/>
                  </a:lnTo>
                  <a:cubicBezTo>
                    <a:pt x="7166483" y="0"/>
                    <a:pt x="7223760" y="57277"/>
                    <a:pt x="7223760" y="128016"/>
                  </a:cubicBezTo>
                  <a:lnTo>
                    <a:pt x="7223760" y="3803904"/>
                  </a:lnTo>
                  <a:cubicBezTo>
                    <a:pt x="7223760" y="3874643"/>
                    <a:pt x="7166483" y="3931920"/>
                    <a:pt x="7095744" y="3931920"/>
                  </a:cubicBezTo>
                  <a:lnTo>
                    <a:pt x="128016" y="3931920"/>
                  </a:lnTo>
                  <a:cubicBezTo>
                    <a:pt x="57277" y="3931920"/>
                    <a:pt x="0" y="3874643"/>
                    <a:pt x="0" y="3803904"/>
                  </a:cubicBezTo>
                  <a:close/>
                </a:path>
              </a:pathLst>
            </a:custGeom>
            <a:solidFill>
              <a:srgbClr val="EAF3F6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234440" y="6377940"/>
            <a:ext cx="891540" cy="891540"/>
            <a:chOff x="0" y="0"/>
            <a:chExt cx="1188720" cy="118872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188720" cy="1188720"/>
            </a:xfrm>
            <a:custGeom>
              <a:avLst/>
              <a:gdLst/>
              <a:ahLst/>
              <a:cxnLst/>
              <a:rect l="l" t="t" r="r" b="b"/>
              <a:pathLst>
                <a:path w="1188720" h="1188720">
                  <a:moveTo>
                    <a:pt x="0" y="594360"/>
                  </a:moveTo>
                  <a:cubicBezTo>
                    <a:pt x="0" y="266065"/>
                    <a:pt x="266065" y="0"/>
                    <a:pt x="594360" y="0"/>
                  </a:cubicBezTo>
                  <a:cubicBezTo>
                    <a:pt x="922655" y="0"/>
                    <a:pt x="1188720" y="266065"/>
                    <a:pt x="1188720" y="594360"/>
                  </a:cubicBezTo>
                  <a:cubicBezTo>
                    <a:pt x="1188720" y="922655"/>
                    <a:pt x="922655" y="1188720"/>
                    <a:pt x="594360" y="1188720"/>
                  </a:cubicBezTo>
                  <a:cubicBezTo>
                    <a:pt x="266065" y="1188720"/>
                    <a:pt x="0" y="922655"/>
                    <a:pt x="0" y="5943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435036" y="6578536"/>
            <a:ext cx="490347" cy="490347"/>
            <a:chOff x="0" y="0"/>
            <a:chExt cx="653796" cy="653796"/>
          </a:xfrm>
        </p:grpSpPr>
        <p:sp>
          <p:nvSpPr>
            <p:cNvPr id="49" name="Freeform 49" descr="preencoded.png"/>
            <p:cNvSpPr/>
            <p:nvPr/>
          </p:nvSpPr>
          <p:spPr>
            <a:xfrm>
              <a:off x="0" y="0"/>
              <a:ext cx="653796" cy="653796"/>
            </a:xfrm>
            <a:custGeom>
              <a:avLst/>
              <a:gdLst/>
              <a:ahLst/>
              <a:cxnLst/>
              <a:rect l="l" t="t" r="r" b="b"/>
              <a:pathLst>
                <a:path w="653796" h="653796">
                  <a:moveTo>
                    <a:pt x="0" y="0"/>
                  </a:moveTo>
                  <a:lnTo>
                    <a:pt x="653796" y="0"/>
                  </a:lnTo>
                  <a:lnTo>
                    <a:pt x="653796" y="653796"/>
                  </a:lnTo>
                  <a:lnTo>
                    <a:pt x="0" y="653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34440" y="7447788"/>
            <a:ext cx="4594860" cy="480060"/>
            <a:chOff x="0" y="0"/>
            <a:chExt cx="6126480" cy="64008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6126480" cy="640080"/>
            </a:xfrm>
            <a:custGeom>
              <a:avLst/>
              <a:gdLst/>
              <a:ahLst/>
              <a:cxnLst/>
              <a:rect l="l" t="t" r="r" b="b"/>
              <a:pathLst>
                <a:path w="6126480" h="640080">
                  <a:moveTo>
                    <a:pt x="0" y="0"/>
                  </a:moveTo>
                  <a:lnTo>
                    <a:pt x="6126480" y="0"/>
                  </a:lnTo>
                  <a:lnTo>
                    <a:pt x="612648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36499" b="-136499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-38100"/>
              <a:ext cx="6126480" cy="6781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30"/>
                </a:lnSpc>
              </a:pPr>
              <a:r>
                <a:rPr lang="en-US" sz="2025" b="1">
                  <a:solidFill>
                    <a:srgbClr val="21295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Yargılamadan Yaklaşım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234440" y="7914132"/>
            <a:ext cx="4594860" cy="822960"/>
            <a:chOff x="0" y="0"/>
            <a:chExt cx="6126480" cy="109728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6126480" cy="1097280"/>
            </a:xfrm>
            <a:custGeom>
              <a:avLst/>
              <a:gdLst/>
              <a:ahLst/>
              <a:cxnLst/>
              <a:rect l="l" t="t" r="r" b="b"/>
              <a:pathLst>
                <a:path w="6126480" h="1097280">
                  <a:moveTo>
                    <a:pt x="0" y="0"/>
                  </a:moveTo>
                  <a:lnTo>
                    <a:pt x="6126480" y="0"/>
                  </a:lnTo>
                  <a:lnTo>
                    <a:pt x="6126480" y="1097280"/>
                  </a:lnTo>
                  <a:lnTo>
                    <a:pt x="0" y="10972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8791" b="-58791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38100"/>
              <a:ext cx="6126480" cy="11353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079"/>
                </a:lnSpc>
              </a:pPr>
              <a:r>
                <a:rPr lang="en-US" sz="1575">
                  <a:solidFill>
                    <a:srgbClr val="5B6B7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Ön yargısız ve kabul edici bir tutum sergilemek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6583680" y="5966460"/>
            <a:ext cx="5417820" cy="2948940"/>
            <a:chOff x="0" y="0"/>
            <a:chExt cx="7223760" cy="393192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7223760" cy="3931920"/>
            </a:xfrm>
            <a:custGeom>
              <a:avLst/>
              <a:gdLst/>
              <a:ahLst/>
              <a:cxnLst/>
              <a:rect l="l" t="t" r="r" b="b"/>
              <a:pathLst>
                <a:path w="7223760" h="3931920">
                  <a:moveTo>
                    <a:pt x="0" y="128016"/>
                  </a:moveTo>
                  <a:cubicBezTo>
                    <a:pt x="0" y="57277"/>
                    <a:pt x="57277" y="0"/>
                    <a:pt x="128016" y="0"/>
                  </a:cubicBezTo>
                  <a:lnTo>
                    <a:pt x="7095744" y="0"/>
                  </a:lnTo>
                  <a:cubicBezTo>
                    <a:pt x="7166483" y="0"/>
                    <a:pt x="7223760" y="57277"/>
                    <a:pt x="7223760" y="128016"/>
                  </a:cubicBezTo>
                  <a:lnTo>
                    <a:pt x="7223760" y="3803904"/>
                  </a:lnTo>
                  <a:cubicBezTo>
                    <a:pt x="7223760" y="3874643"/>
                    <a:pt x="7166483" y="3931920"/>
                    <a:pt x="7095744" y="3931920"/>
                  </a:cubicBezTo>
                  <a:lnTo>
                    <a:pt x="128016" y="3931920"/>
                  </a:lnTo>
                  <a:cubicBezTo>
                    <a:pt x="57277" y="3931920"/>
                    <a:pt x="0" y="3874643"/>
                    <a:pt x="0" y="3803904"/>
                  </a:cubicBezTo>
                  <a:close/>
                </a:path>
              </a:pathLst>
            </a:custGeom>
            <a:solidFill>
              <a:srgbClr val="EAF3F6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6995160" y="6377940"/>
            <a:ext cx="891540" cy="891540"/>
            <a:chOff x="0" y="0"/>
            <a:chExt cx="1188720" cy="1188720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1188720" cy="1188720"/>
            </a:xfrm>
            <a:custGeom>
              <a:avLst/>
              <a:gdLst/>
              <a:ahLst/>
              <a:cxnLst/>
              <a:rect l="l" t="t" r="r" b="b"/>
              <a:pathLst>
                <a:path w="1188720" h="1188720">
                  <a:moveTo>
                    <a:pt x="0" y="594360"/>
                  </a:moveTo>
                  <a:cubicBezTo>
                    <a:pt x="0" y="266065"/>
                    <a:pt x="266065" y="0"/>
                    <a:pt x="594360" y="0"/>
                  </a:cubicBezTo>
                  <a:cubicBezTo>
                    <a:pt x="922655" y="0"/>
                    <a:pt x="1188720" y="266065"/>
                    <a:pt x="1188720" y="594360"/>
                  </a:cubicBezTo>
                  <a:cubicBezTo>
                    <a:pt x="1188720" y="922655"/>
                    <a:pt x="922655" y="1188720"/>
                    <a:pt x="594360" y="1188720"/>
                  </a:cubicBezTo>
                  <a:cubicBezTo>
                    <a:pt x="266065" y="1188720"/>
                    <a:pt x="0" y="922655"/>
                    <a:pt x="0" y="5943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7195756" y="6578536"/>
            <a:ext cx="490347" cy="490347"/>
            <a:chOff x="0" y="0"/>
            <a:chExt cx="653796" cy="653796"/>
          </a:xfrm>
        </p:grpSpPr>
        <p:sp>
          <p:nvSpPr>
            <p:cNvPr id="61" name="Freeform 61" descr="preencoded.png"/>
            <p:cNvSpPr/>
            <p:nvPr/>
          </p:nvSpPr>
          <p:spPr>
            <a:xfrm>
              <a:off x="0" y="0"/>
              <a:ext cx="653796" cy="653796"/>
            </a:xfrm>
            <a:custGeom>
              <a:avLst/>
              <a:gdLst/>
              <a:ahLst/>
              <a:cxnLst/>
              <a:rect l="l" t="t" r="r" b="b"/>
              <a:pathLst>
                <a:path w="653796" h="653796">
                  <a:moveTo>
                    <a:pt x="0" y="0"/>
                  </a:moveTo>
                  <a:lnTo>
                    <a:pt x="653796" y="0"/>
                  </a:lnTo>
                  <a:lnTo>
                    <a:pt x="653796" y="653796"/>
                  </a:lnTo>
                  <a:lnTo>
                    <a:pt x="0" y="653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6995160" y="7447788"/>
            <a:ext cx="4594860" cy="480060"/>
            <a:chOff x="0" y="0"/>
            <a:chExt cx="6126480" cy="64008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6126480" cy="640080"/>
            </a:xfrm>
            <a:custGeom>
              <a:avLst/>
              <a:gdLst/>
              <a:ahLst/>
              <a:cxnLst/>
              <a:rect l="l" t="t" r="r" b="b"/>
              <a:pathLst>
                <a:path w="6126480" h="640080">
                  <a:moveTo>
                    <a:pt x="0" y="0"/>
                  </a:moveTo>
                  <a:lnTo>
                    <a:pt x="6126480" y="0"/>
                  </a:lnTo>
                  <a:lnTo>
                    <a:pt x="612648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36499" b="-136499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0" y="-38100"/>
              <a:ext cx="6126480" cy="6781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30"/>
                </a:lnSpc>
              </a:pPr>
              <a:r>
                <a:rPr lang="en-US" sz="2025" b="1">
                  <a:solidFill>
                    <a:srgbClr val="21295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Yapıcı Geri Bildirim</a:t>
              </a: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6995160" y="7914132"/>
            <a:ext cx="4594860" cy="822960"/>
            <a:chOff x="0" y="0"/>
            <a:chExt cx="6126480" cy="109728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6126480" cy="1097280"/>
            </a:xfrm>
            <a:custGeom>
              <a:avLst/>
              <a:gdLst/>
              <a:ahLst/>
              <a:cxnLst/>
              <a:rect l="l" t="t" r="r" b="b"/>
              <a:pathLst>
                <a:path w="6126480" h="1097280">
                  <a:moveTo>
                    <a:pt x="0" y="0"/>
                  </a:moveTo>
                  <a:lnTo>
                    <a:pt x="6126480" y="0"/>
                  </a:lnTo>
                  <a:lnTo>
                    <a:pt x="6126480" y="1097280"/>
                  </a:lnTo>
                  <a:lnTo>
                    <a:pt x="0" y="10972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8791" b="-58791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0" y="-38100"/>
              <a:ext cx="6126480" cy="11353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079"/>
                </a:lnSpc>
              </a:pPr>
              <a:r>
                <a:rPr lang="en-US" sz="1575">
                  <a:solidFill>
                    <a:srgbClr val="5B6B7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Geliştirici ve destekleyici biçimde geri bildirim vermek</a:t>
              </a: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12344400" y="5966460"/>
            <a:ext cx="5417820" cy="2948940"/>
            <a:chOff x="0" y="0"/>
            <a:chExt cx="7223760" cy="393192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7223760" cy="3931920"/>
            </a:xfrm>
            <a:custGeom>
              <a:avLst/>
              <a:gdLst/>
              <a:ahLst/>
              <a:cxnLst/>
              <a:rect l="l" t="t" r="r" b="b"/>
              <a:pathLst>
                <a:path w="7223760" h="3931920">
                  <a:moveTo>
                    <a:pt x="0" y="128016"/>
                  </a:moveTo>
                  <a:cubicBezTo>
                    <a:pt x="0" y="57277"/>
                    <a:pt x="57277" y="0"/>
                    <a:pt x="128016" y="0"/>
                  </a:cubicBezTo>
                  <a:lnTo>
                    <a:pt x="7095744" y="0"/>
                  </a:lnTo>
                  <a:cubicBezTo>
                    <a:pt x="7166483" y="0"/>
                    <a:pt x="7223760" y="57277"/>
                    <a:pt x="7223760" y="128016"/>
                  </a:cubicBezTo>
                  <a:lnTo>
                    <a:pt x="7223760" y="3803904"/>
                  </a:lnTo>
                  <a:cubicBezTo>
                    <a:pt x="7223760" y="3874643"/>
                    <a:pt x="7166483" y="3931920"/>
                    <a:pt x="7095744" y="3931920"/>
                  </a:cubicBezTo>
                  <a:lnTo>
                    <a:pt x="128016" y="3931920"/>
                  </a:lnTo>
                  <a:cubicBezTo>
                    <a:pt x="57277" y="3931920"/>
                    <a:pt x="0" y="3874643"/>
                    <a:pt x="0" y="3803904"/>
                  </a:cubicBezTo>
                  <a:close/>
                </a:path>
              </a:pathLst>
            </a:custGeom>
            <a:solidFill>
              <a:srgbClr val="EAF3F6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2755880" y="6377940"/>
            <a:ext cx="891540" cy="891540"/>
            <a:chOff x="0" y="0"/>
            <a:chExt cx="1188720" cy="118872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1188720" cy="1188720"/>
            </a:xfrm>
            <a:custGeom>
              <a:avLst/>
              <a:gdLst/>
              <a:ahLst/>
              <a:cxnLst/>
              <a:rect l="l" t="t" r="r" b="b"/>
              <a:pathLst>
                <a:path w="1188720" h="1188720">
                  <a:moveTo>
                    <a:pt x="0" y="594360"/>
                  </a:moveTo>
                  <a:cubicBezTo>
                    <a:pt x="0" y="266065"/>
                    <a:pt x="266065" y="0"/>
                    <a:pt x="594360" y="0"/>
                  </a:cubicBezTo>
                  <a:cubicBezTo>
                    <a:pt x="922655" y="0"/>
                    <a:pt x="1188720" y="266065"/>
                    <a:pt x="1188720" y="594360"/>
                  </a:cubicBezTo>
                  <a:cubicBezTo>
                    <a:pt x="1188720" y="922655"/>
                    <a:pt x="922655" y="1188720"/>
                    <a:pt x="594360" y="1188720"/>
                  </a:cubicBezTo>
                  <a:cubicBezTo>
                    <a:pt x="266065" y="1188720"/>
                    <a:pt x="0" y="922655"/>
                    <a:pt x="0" y="5943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2956476" y="6578536"/>
            <a:ext cx="490347" cy="490347"/>
            <a:chOff x="0" y="0"/>
            <a:chExt cx="653796" cy="653796"/>
          </a:xfrm>
        </p:grpSpPr>
        <p:sp>
          <p:nvSpPr>
            <p:cNvPr id="73" name="Freeform 73" descr="preencoded.png"/>
            <p:cNvSpPr/>
            <p:nvPr/>
          </p:nvSpPr>
          <p:spPr>
            <a:xfrm>
              <a:off x="0" y="0"/>
              <a:ext cx="653796" cy="653796"/>
            </a:xfrm>
            <a:custGeom>
              <a:avLst/>
              <a:gdLst/>
              <a:ahLst/>
              <a:cxnLst/>
              <a:rect l="l" t="t" r="r" b="b"/>
              <a:pathLst>
                <a:path w="653796" h="653796">
                  <a:moveTo>
                    <a:pt x="0" y="0"/>
                  </a:moveTo>
                  <a:lnTo>
                    <a:pt x="653796" y="0"/>
                  </a:lnTo>
                  <a:lnTo>
                    <a:pt x="653796" y="653796"/>
                  </a:lnTo>
                  <a:lnTo>
                    <a:pt x="0" y="653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12755880" y="7447788"/>
            <a:ext cx="4594860" cy="480060"/>
            <a:chOff x="0" y="0"/>
            <a:chExt cx="6126480" cy="64008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6126480" cy="640080"/>
            </a:xfrm>
            <a:custGeom>
              <a:avLst/>
              <a:gdLst/>
              <a:ahLst/>
              <a:cxnLst/>
              <a:rect l="l" t="t" r="r" b="b"/>
              <a:pathLst>
                <a:path w="6126480" h="640080">
                  <a:moveTo>
                    <a:pt x="0" y="0"/>
                  </a:moveTo>
                  <a:lnTo>
                    <a:pt x="6126480" y="0"/>
                  </a:lnTo>
                  <a:lnTo>
                    <a:pt x="612648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36499" b="-136499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6" name="TextBox 76"/>
            <p:cNvSpPr txBox="1"/>
            <p:nvPr/>
          </p:nvSpPr>
          <p:spPr>
            <a:xfrm>
              <a:off x="0" y="-38100"/>
              <a:ext cx="6126480" cy="6781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30"/>
                </a:lnSpc>
              </a:pPr>
              <a:r>
                <a:rPr lang="en-US" sz="2025" b="1">
                  <a:solidFill>
                    <a:srgbClr val="21295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Empati Kurma</a:t>
              </a: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12755880" y="7914132"/>
            <a:ext cx="4594860" cy="822960"/>
            <a:chOff x="0" y="0"/>
            <a:chExt cx="6126480" cy="109728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6126480" cy="1097280"/>
            </a:xfrm>
            <a:custGeom>
              <a:avLst/>
              <a:gdLst/>
              <a:ahLst/>
              <a:cxnLst/>
              <a:rect l="l" t="t" r="r" b="b"/>
              <a:pathLst>
                <a:path w="6126480" h="1097280">
                  <a:moveTo>
                    <a:pt x="0" y="0"/>
                  </a:moveTo>
                  <a:lnTo>
                    <a:pt x="6126480" y="0"/>
                  </a:lnTo>
                  <a:lnTo>
                    <a:pt x="6126480" y="1097280"/>
                  </a:lnTo>
                  <a:lnTo>
                    <a:pt x="0" y="10972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8791" b="-58791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0" y="-38100"/>
              <a:ext cx="6126480" cy="11353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079"/>
                </a:lnSpc>
              </a:pPr>
              <a:r>
                <a:rPr lang="en-US" sz="1575">
                  <a:solidFill>
                    <a:srgbClr val="5B6B7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Öğrencinin duygu ve bakış açısını anlamaya çalışmak</a:t>
              </a: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685800" y="9710928"/>
            <a:ext cx="11658600" cy="411480"/>
            <a:chOff x="0" y="0"/>
            <a:chExt cx="15544800" cy="54864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15544800" cy="548640"/>
            </a:xfrm>
            <a:custGeom>
              <a:avLst/>
              <a:gdLst/>
              <a:ahLst/>
              <a:cxnLst/>
              <a:rect l="l" t="t" r="r" b="b"/>
              <a:pathLst>
                <a:path w="15544800" h="548640">
                  <a:moveTo>
                    <a:pt x="0" y="0"/>
                  </a:moveTo>
                  <a:lnTo>
                    <a:pt x="15544800" y="0"/>
                  </a:lnTo>
                  <a:lnTo>
                    <a:pt x="155448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02076" b="-502076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2" name="TextBox 82"/>
            <p:cNvSpPr txBox="1"/>
            <p:nvPr/>
          </p:nvSpPr>
          <p:spPr>
            <a:xfrm>
              <a:off x="0" y="-28575"/>
              <a:ext cx="15544800" cy="5772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530"/>
                </a:lnSpc>
              </a:pPr>
              <a:r>
                <a:rPr lang="en-US" sz="1275">
                  <a:solidFill>
                    <a:srgbClr val="5B6B7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TOROS ÜNİVERSİTESİ  •  HEMŞİRELİK BÖLÜMÜ  •  AKRAN YÖNDERLİK PROGRAMI</a:t>
              </a:r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16911828" y="9710928"/>
            <a:ext cx="685800" cy="411480"/>
            <a:chOff x="0" y="0"/>
            <a:chExt cx="914400" cy="548640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914400" cy="548640"/>
            </a:xfrm>
            <a:custGeom>
              <a:avLst/>
              <a:gdLst/>
              <a:ahLst/>
              <a:cxnLst/>
              <a:rect l="l" t="t" r="r" b="b"/>
              <a:pathLst>
                <a:path w="914400" h="548640">
                  <a:moveTo>
                    <a:pt x="0" y="0"/>
                  </a:moveTo>
                  <a:lnTo>
                    <a:pt x="914400" y="0"/>
                  </a:lnTo>
                  <a:lnTo>
                    <a:pt x="9144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6982" r="-26982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5" name="TextBox 85"/>
            <p:cNvSpPr txBox="1"/>
            <p:nvPr/>
          </p:nvSpPr>
          <p:spPr>
            <a:xfrm>
              <a:off x="0" y="-28575"/>
              <a:ext cx="914400" cy="5772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530"/>
                </a:lnSpc>
              </a:pPr>
              <a:r>
                <a:rPr lang="en-US" sz="1275">
                  <a:solidFill>
                    <a:srgbClr val="5B6B7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9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875</Words>
  <Application>Microsoft Office PowerPoint</Application>
  <PresentationFormat>Özel</PresentationFormat>
  <Paragraphs>206</Paragraphs>
  <Slides>13</Slides>
  <Notes>13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20" baseType="lpstr">
      <vt:lpstr>Cambria Bold</vt:lpstr>
      <vt:lpstr>Calibri (MS)</vt:lpstr>
      <vt:lpstr>Calibri</vt:lpstr>
      <vt:lpstr>Calibri (MS) Italics</vt:lpstr>
      <vt:lpstr>Arial</vt:lpstr>
      <vt:lpstr>Calibri (MS) Bold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Akran_Yonderlik_Programi_Egitimi (7).pptx</dc:title>
  <cp:lastModifiedBy>Didem POLAT KÜLCÜ</cp:lastModifiedBy>
  <cp:revision>1</cp:revision>
  <dcterms:created xsi:type="dcterms:W3CDTF">2006-08-16T00:00:00Z</dcterms:created>
  <dcterms:modified xsi:type="dcterms:W3CDTF">2026-07-03T10:16:43Z</dcterms:modified>
  <dc:identifier>DAHOUtvmXr0</dc:identifier>
</cp:coreProperties>
</file>