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notesMasterIdLst>
    <p:notesMasterId r:id="rId38"/>
  </p:notesMasterIdLst>
  <p:sldIdLst>
    <p:sldId id="276" r:id="rId3"/>
    <p:sldId id="440" r:id="rId4"/>
    <p:sldId id="442" r:id="rId5"/>
    <p:sldId id="441" r:id="rId6"/>
    <p:sldId id="449" r:id="rId7"/>
    <p:sldId id="444" r:id="rId8"/>
    <p:sldId id="472" r:id="rId9"/>
    <p:sldId id="445" r:id="rId10"/>
    <p:sldId id="450" r:id="rId11"/>
    <p:sldId id="446" r:id="rId12"/>
    <p:sldId id="473" r:id="rId13"/>
    <p:sldId id="451" r:id="rId14"/>
    <p:sldId id="469" r:id="rId15"/>
    <p:sldId id="470" r:id="rId16"/>
    <p:sldId id="452" r:id="rId17"/>
    <p:sldId id="471" r:id="rId18"/>
    <p:sldId id="453" r:id="rId19"/>
    <p:sldId id="454" r:id="rId20"/>
    <p:sldId id="455" r:id="rId21"/>
    <p:sldId id="456" r:id="rId22"/>
    <p:sldId id="457" r:id="rId23"/>
    <p:sldId id="458" r:id="rId24"/>
    <p:sldId id="459" r:id="rId25"/>
    <p:sldId id="460" r:id="rId26"/>
    <p:sldId id="461" r:id="rId27"/>
    <p:sldId id="462" r:id="rId28"/>
    <p:sldId id="463" r:id="rId29"/>
    <p:sldId id="464" r:id="rId30"/>
    <p:sldId id="465" r:id="rId31"/>
    <p:sldId id="466" r:id="rId32"/>
    <p:sldId id="467" r:id="rId33"/>
    <p:sldId id="468" r:id="rId34"/>
    <p:sldId id="474" r:id="rId35"/>
    <p:sldId id="448" r:id="rId36"/>
    <p:sldId id="297" r:id="rId37"/>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DFFDBDF-481B-460A-833A-5AFBF18FF4FE}">
          <p14:sldIdLst>
            <p14:sldId id="276"/>
            <p14:sldId id="440"/>
            <p14:sldId id="442"/>
            <p14:sldId id="441"/>
            <p14:sldId id="449"/>
            <p14:sldId id="444"/>
            <p14:sldId id="472"/>
            <p14:sldId id="445"/>
            <p14:sldId id="450"/>
            <p14:sldId id="446"/>
            <p14:sldId id="473"/>
            <p14:sldId id="451"/>
            <p14:sldId id="469"/>
            <p14:sldId id="470"/>
            <p14:sldId id="452"/>
            <p14:sldId id="471"/>
            <p14:sldId id="453"/>
            <p14:sldId id="454"/>
            <p14:sldId id="455"/>
            <p14:sldId id="456"/>
            <p14:sldId id="457"/>
            <p14:sldId id="458"/>
            <p14:sldId id="459"/>
            <p14:sldId id="460"/>
            <p14:sldId id="461"/>
            <p14:sldId id="462"/>
            <p14:sldId id="463"/>
            <p14:sldId id="464"/>
            <p14:sldId id="465"/>
            <p14:sldId id="466"/>
            <p14:sldId id="467"/>
            <p14:sldId id="468"/>
            <p14:sldId id="474"/>
            <p14:sldId id="448"/>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400"/>
    <a:srgbClr val="D28C00"/>
    <a:srgbClr val="996600"/>
    <a:srgbClr val="BCB800"/>
    <a:srgbClr val="FFFF00"/>
    <a:srgbClr val="71AF9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364" autoAdjust="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235C5-BF1E-43DC-B136-ADAA7E008C80}" type="doc">
      <dgm:prSet loTypeId="urn:microsoft.com/office/officeart/2005/8/layout/chart3" loCatId="relationship" qsTypeId="urn:microsoft.com/office/officeart/2005/8/quickstyle/simple1" qsCatId="simple" csTypeId="urn:microsoft.com/office/officeart/2005/8/colors/colorful1" csCatId="colorful" phldr="1"/>
      <dgm:spPr/>
    </dgm:pt>
    <dgm:pt modelId="{84B466C7-9405-4AEE-A81A-55A9D3EECFBD}">
      <dgm:prSet phldrT="[Metin]"/>
      <dgm:spPr/>
      <dgm:t>
        <a:bodyPr/>
        <a:lstStyle/>
        <a:p>
          <a:r>
            <a:rPr lang="tr-TR" dirty="0" smtClean="0"/>
            <a:t>BGBR</a:t>
          </a:r>
          <a:endParaRPr lang="tr-TR" dirty="0"/>
        </a:p>
      </dgm:t>
    </dgm:pt>
    <dgm:pt modelId="{427BA305-48BC-434C-944A-8E041240473E}" type="parTrans" cxnId="{E7CC64E5-C45E-4650-AA9A-A53EAA520C10}">
      <dgm:prSet/>
      <dgm:spPr/>
      <dgm:t>
        <a:bodyPr/>
        <a:lstStyle/>
        <a:p>
          <a:endParaRPr lang="tr-TR"/>
        </a:p>
      </dgm:t>
    </dgm:pt>
    <dgm:pt modelId="{66BEAF3C-87DD-47EC-9AA7-4A0C02BE01A4}" type="sibTrans" cxnId="{E7CC64E5-C45E-4650-AA9A-A53EAA520C10}">
      <dgm:prSet/>
      <dgm:spPr/>
      <dgm:t>
        <a:bodyPr/>
        <a:lstStyle/>
        <a:p>
          <a:endParaRPr lang="tr-TR"/>
        </a:p>
      </dgm:t>
    </dgm:pt>
    <dgm:pt modelId="{CFA8E5C4-9BE4-4B8D-B213-CD0FC1336102}">
      <dgm:prSet phldrT="[Metin]"/>
      <dgm:spPr/>
      <dgm:t>
        <a:bodyPr/>
        <a:lstStyle/>
        <a:p>
          <a:r>
            <a:rPr lang="tr-TR" dirty="0" smtClean="0"/>
            <a:t>BİDR</a:t>
          </a:r>
          <a:endParaRPr lang="tr-TR" dirty="0"/>
        </a:p>
      </dgm:t>
    </dgm:pt>
    <dgm:pt modelId="{0357A21B-7B05-415E-BBA4-66A836F8D0EB}" type="parTrans" cxnId="{12B84BB6-42D4-4A8D-881C-C103CCF3AB53}">
      <dgm:prSet/>
      <dgm:spPr/>
      <dgm:t>
        <a:bodyPr/>
        <a:lstStyle/>
        <a:p>
          <a:endParaRPr lang="tr-TR"/>
        </a:p>
      </dgm:t>
    </dgm:pt>
    <dgm:pt modelId="{851FFA30-DD8E-45A8-8B2B-74555EF6D7D4}" type="sibTrans" cxnId="{12B84BB6-42D4-4A8D-881C-C103CCF3AB53}">
      <dgm:prSet/>
      <dgm:spPr/>
      <dgm:t>
        <a:bodyPr/>
        <a:lstStyle/>
        <a:p>
          <a:endParaRPr lang="tr-TR"/>
        </a:p>
      </dgm:t>
    </dgm:pt>
    <dgm:pt modelId="{91147D3F-853D-4D96-B9DE-ABE0E8F3B601}" type="pres">
      <dgm:prSet presAssocID="{01F235C5-BF1E-43DC-B136-ADAA7E008C80}" presName="compositeShape" presStyleCnt="0">
        <dgm:presLayoutVars>
          <dgm:chMax val="7"/>
          <dgm:dir/>
          <dgm:resizeHandles val="exact"/>
        </dgm:presLayoutVars>
      </dgm:prSet>
      <dgm:spPr/>
    </dgm:pt>
    <dgm:pt modelId="{4801CE8B-809F-4D00-A722-BC3B9ECA44F6}" type="pres">
      <dgm:prSet presAssocID="{01F235C5-BF1E-43DC-B136-ADAA7E008C80}" presName="wedge1" presStyleLbl="node1" presStyleIdx="0" presStyleCnt="2" custLinFactNeighborX="7749" custLinFactNeighborY="967"/>
      <dgm:spPr/>
      <dgm:t>
        <a:bodyPr/>
        <a:lstStyle/>
        <a:p>
          <a:endParaRPr lang="tr-TR"/>
        </a:p>
      </dgm:t>
    </dgm:pt>
    <dgm:pt modelId="{8E6322D7-AB9A-46D1-8B31-8D74AD9D102E}" type="pres">
      <dgm:prSet presAssocID="{01F235C5-BF1E-43DC-B136-ADAA7E008C80}" presName="wedge1Tx" presStyleLbl="node1" presStyleIdx="0" presStyleCnt="2">
        <dgm:presLayoutVars>
          <dgm:chMax val="0"/>
          <dgm:chPref val="0"/>
          <dgm:bulletEnabled val="1"/>
        </dgm:presLayoutVars>
      </dgm:prSet>
      <dgm:spPr/>
      <dgm:t>
        <a:bodyPr/>
        <a:lstStyle/>
        <a:p>
          <a:endParaRPr lang="tr-TR"/>
        </a:p>
      </dgm:t>
    </dgm:pt>
    <dgm:pt modelId="{0C9CAFC6-4F03-4D69-971F-18D04533E323}" type="pres">
      <dgm:prSet presAssocID="{01F235C5-BF1E-43DC-B136-ADAA7E008C80}" presName="wedge2" presStyleLbl="node1" presStyleIdx="1" presStyleCnt="2"/>
      <dgm:spPr/>
      <dgm:t>
        <a:bodyPr/>
        <a:lstStyle/>
        <a:p>
          <a:endParaRPr lang="tr-TR"/>
        </a:p>
      </dgm:t>
    </dgm:pt>
    <dgm:pt modelId="{D20E9A47-F1FD-4AD1-AE3F-7C0B289D5BD0}" type="pres">
      <dgm:prSet presAssocID="{01F235C5-BF1E-43DC-B136-ADAA7E008C80}" presName="wedge2Tx" presStyleLbl="node1" presStyleIdx="1" presStyleCnt="2">
        <dgm:presLayoutVars>
          <dgm:chMax val="0"/>
          <dgm:chPref val="0"/>
          <dgm:bulletEnabled val="1"/>
        </dgm:presLayoutVars>
      </dgm:prSet>
      <dgm:spPr/>
      <dgm:t>
        <a:bodyPr/>
        <a:lstStyle/>
        <a:p>
          <a:endParaRPr lang="tr-TR"/>
        </a:p>
      </dgm:t>
    </dgm:pt>
  </dgm:ptLst>
  <dgm:cxnLst>
    <dgm:cxn modelId="{12B84BB6-42D4-4A8D-881C-C103CCF3AB53}" srcId="{01F235C5-BF1E-43DC-B136-ADAA7E008C80}" destId="{CFA8E5C4-9BE4-4B8D-B213-CD0FC1336102}" srcOrd="1" destOrd="0" parTransId="{0357A21B-7B05-415E-BBA4-66A836F8D0EB}" sibTransId="{851FFA30-DD8E-45A8-8B2B-74555EF6D7D4}"/>
    <dgm:cxn modelId="{E7CC64E5-C45E-4650-AA9A-A53EAA520C10}" srcId="{01F235C5-BF1E-43DC-B136-ADAA7E008C80}" destId="{84B466C7-9405-4AEE-A81A-55A9D3EECFBD}" srcOrd="0" destOrd="0" parTransId="{427BA305-48BC-434C-944A-8E041240473E}" sibTransId="{66BEAF3C-87DD-47EC-9AA7-4A0C02BE01A4}"/>
    <dgm:cxn modelId="{2EFC142B-06C1-4D51-B667-A68CD04ECA8D}" type="presOf" srcId="{01F235C5-BF1E-43DC-B136-ADAA7E008C80}" destId="{91147D3F-853D-4D96-B9DE-ABE0E8F3B601}" srcOrd="0" destOrd="0" presId="urn:microsoft.com/office/officeart/2005/8/layout/chart3"/>
    <dgm:cxn modelId="{88963409-8FD1-47C2-AD72-54EE2DAD1017}" type="presOf" srcId="{84B466C7-9405-4AEE-A81A-55A9D3EECFBD}" destId="{4801CE8B-809F-4D00-A722-BC3B9ECA44F6}" srcOrd="0" destOrd="0" presId="urn:microsoft.com/office/officeart/2005/8/layout/chart3"/>
    <dgm:cxn modelId="{4CA0D5E1-B63F-4301-A791-6412E43A84B2}" type="presOf" srcId="{84B466C7-9405-4AEE-A81A-55A9D3EECFBD}" destId="{8E6322D7-AB9A-46D1-8B31-8D74AD9D102E}" srcOrd="1" destOrd="0" presId="urn:microsoft.com/office/officeart/2005/8/layout/chart3"/>
    <dgm:cxn modelId="{FDD7302F-B85F-4BD7-8AEF-E4686FEEF106}" type="presOf" srcId="{CFA8E5C4-9BE4-4B8D-B213-CD0FC1336102}" destId="{D20E9A47-F1FD-4AD1-AE3F-7C0B289D5BD0}" srcOrd="1" destOrd="0" presId="urn:microsoft.com/office/officeart/2005/8/layout/chart3"/>
    <dgm:cxn modelId="{2DB2A3D5-0317-49FC-95A4-3A0B1128F6D3}" type="presOf" srcId="{CFA8E5C4-9BE4-4B8D-B213-CD0FC1336102}" destId="{0C9CAFC6-4F03-4D69-971F-18D04533E323}" srcOrd="0" destOrd="0" presId="urn:microsoft.com/office/officeart/2005/8/layout/chart3"/>
    <dgm:cxn modelId="{5F12FD45-EEC3-4318-AF85-0C2D2626C284}" type="presParOf" srcId="{91147D3F-853D-4D96-B9DE-ABE0E8F3B601}" destId="{4801CE8B-809F-4D00-A722-BC3B9ECA44F6}" srcOrd="0" destOrd="0" presId="urn:microsoft.com/office/officeart/2005/8/layout/chart3"/>
    <dgm:cxn modelId="{912933D2-6DE2-48B4-B15F-5F02D1161709}" type="presParOf" srcId="{91147D3F-853D-4D96-B9DE-ABE0E8F3B601}" destId="{8E6322D7-AB9A-46D1-8B31-8D74AD9D102E}" srcOrd="1" destOrd="0" presId="urn:microsoft.com/office/officeart/2005/8/layout/chart3"/>
    <dgm:cxn modelId="{D5A454A3-6FEA-4126-8A6C-613455469070}" type="presParOf" srcId="{91147D3F-853D-4D96-B9DE-ABE0E8F3B601}" destId="{0C9CAFC6-4F03-4D69-971F-18D04533E323}" srcOrd="2" destOrd="0" presId="urn:microsoft.com/office/officeart/2005/8/layout/chart3"/>
    <dgm:cxn modelId="{D2EC1362-B5BB-46C1-B729-3B359829BEFA}" type="presParOf" srcId="{91147D3F-853D-4D96-B9DE-ABE0E8F3B601}" destId="{D20E9A47-F1FD-4AD1-AE3F-7C0B289D5BD0}" srcOrd="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1CE8B-809F-4D00-A722-BC3B9ECA44F6}">
      <dsp:nvSpPr>
        <dsp:cNvPr id="0" name=""/>
        <dsp:cNvSpPr/>
      </dsp:nvSpPr>
      <dsp:spPr>
        <a:xfrm>
          <a:off x="1646292" y="358131"/>
          <a:ext cx="3413760" cy="3413760"/>
        </a:xfrm>
        <a:prstGeom prst="pie">
          <a:avLst>
            <a:gd name="adj1" fmla="val 16200000"/>
            <a:gd name="adj2" fmla="val 54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tr-TR" sz="3800" kern="1200" dirty="0" smtClean="0"/>
            <a:t>BGBR</a:t>
          </a:r>
          <a:endParaRPr lang="tr-TR" sz="3800" kern="1200" dirty="0"/>
        </a:p>
      </dsp:txBody>
      <dsp:txXfrm>
        <a:off x="3353172" y="866131"/>
        <a:ext cx="1198880" cy="2397760"/>
      </dsp:txXfrm>
    </dsp:sp>
    <dsp:sp modelId="{0C9CAFC6-4F03-4D69-971F-18D04533E323}">
      <dsp:nvSpPr>
        <dsp:cNvPr id="0" name=""/>
        <dsp:cNvSpPr/>
      </dsp:nvSpPr>
      <dsp:spPr>
        <a:xfrm>
          <a:off x="1300480" y="325119"/>
          <a:ext cx="3413760" cy="3413760"/>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tr-TR" sz="3800" kern="1200" dirty="0" smtClean="0"/>
            <a:t>BİDR</a:t>
          </a:r>
          <a:endParaRPr lang="tr-TR" sz="3800" kern="1200" dirty="0"/>
        </a:p>
      </dsp:txBody>
      <dsp:txXfrm>
        <a:off x="1788160" y="833119"/>
        <a:ext cx="1198880" cy="239776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42D3E5D5-3773-40FA-BC31-813D54EF5733}" type="datetimeFigureOut">
              <a:rPr lang="tr-TR" smtClean="0"/>
              <a:t>7.11.2024</a:t>
            </a:fld>
            <a:endParaRPr lang="tr-TR"/>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261A1C6C-9952-49C8-BEA5-463034025A71}" type="slidenum">
              <a:rPr lang="tr-TR" smtClean="0"/>
              <a:t>‹#›</a:t>
            </a:fld>
            <a:endParaRPr lang="tr-TR"/>
          </a:p>
        </p:txBody>
      </p:sp>
    </p:spTree>
    <p:extLst>
      <p:ext uri="{BB962C8B-B14F-4D97-AF65-F5344CB8AC3E}">
        <p14:creationId xmlns:p14="http://schemas.microsoft.com/office/powerpoint/2010/main" val="243494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132378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07388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F75B6E-E95D-439F-B829-30F4C525E798}" type="slidenum">
              <a:rPr lang="tr-TR" smtClean="0"/>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2668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3904473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F75B6E-E95D-439F-B829-30F4C525E798}" type="slidenum">
              <a:rPr lang="tr-TR" smtClean="0"/>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507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3804668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547973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1096714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B90C24B-8E25-4245-93BD-A6296EC35424}" type="datetimeFigureOut">
              <a:rPr lang="tr-TR" smtClean="0"/>
              <a:t>7.11.2024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2546228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90C24B-8E25-4245-93BD-A6296EC35424}" type="datetimeFigureOut">
              <a:rPr lang="tr-TR" smtClean="0"/>
              <a:t>7.11.2024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3626929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B90C24B-8E25-4245-93BD-A6296EC35424}" type="datetimeFigureOut">
              <a:rPr lang="tr-TR" smtClean="0"/>
              <a:t>7.11.2024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87305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141838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90C24B-8E25-4245-93BD-A6296EC35424}" type="datetimeFigureOut">
              <a:rPr lang="tr-TR" smtClean="0"/>
              <a:t>7.11.2024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196808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B90C24B-8E25-4245-93BD-A6296EC35424}" type="datetimeFigureOut">
              <a:rPr lang="tr-TR" smtClean="0"/>
              <a:t>7.11.2024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783521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B90C24B-8E25-4245-93BD-A6296EC35424}" type="datetimeFigureOut">
              <a:rPr lang="tr-TR" smtClean="0"/>
              <a:t>7.11.2024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13061698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B90C24B-8E25-4245-93BD-A6296EC35424}" type="datetimeFigureOut">
              <a:rPr lang="tr-TR" smtClean="0"/>
              <a:t>7.11.2024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2128543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90C24B-8E25-4245-93BD-A6296EC35424}" type="datetimeFigureOut">
              <a:rPr lang="tr-TR" smtClean="0"/>
              <a:t>7.11.2024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11150222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90C24B-8E25-4245-93BD-A6296EC35424}" type="datetimeFigureOut">
              <a:rPr lang="tr-TR" smtClean="0"/>
              <a:t>7.11.2024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2307205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90C24B-8E25-4245-93BD-A6296EC35424}" type="datetimeFigureOut">
              <a:rPr lang="tr-TR" smtClean="0"/>
              <a:t>7.11.2024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616524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90C24B-8E25-4245-93BD-A6296EC35424}" type="datetimeFigureOut">
              <a:rPr lang="tr-TR" smtClean="0"/>
              <a:t>7.11.2024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6EBF8F-1B90-4852-9EC4-6A80F48EC0C1}" type="slidenum">
              <a:rPr lang="tr-TR" smtClean="0"/>
              <a:t>‹#›</a:t>
            </a:fld>
            <a:endParaRPr lang="tr-TR"/>
          </a:p>
        </p:txBody>
      </p:sp>
    </p:spTree>
    <p:extLst>
      <p:ext uri="{BB962C8B-B14F-4D97-AF65-F5344CB8AC3E}">
        <p14:creationId xmlns:p14="http://schemas.microsoft.com/office/powerpoint/2010/main" val="1928004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2B56EB4-CBEB-4BA3-BEA7-25EBC148CA4D}" type="datetimeFigureOut">
              <a:rPr lang="tr-TR" smtClean="0"/>
              <a:t>7.11.2024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603630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620626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B56EB4-CBEB-4BA3-BEA7-25EBC148CA4D}" type="datetimeFigureOut">
              <a:rPr lang="tr-TR" smtClean="0"/>
              <a:t>7.11.2024</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894198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B56EB4-CBEB-4BA3-BEA7-25EBC148CA4D}" type="datetimeFigureOut">
              <a:rPr lang="tr-TR" smtClean="0"/>
              <a:t>7.11.2024</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95545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56EB4-CBEB-4BA3-BEA7-25EBC148CA4D}" type="datetimeFigureOut">
              <a:rPr lang="tr-TR" smtClean="0"/>
              <a:t>7.11.2024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64344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411202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2B56EB4-CBEB-4BA3-BEA7-25EBC148CA4D}" type="datetimeFigureOut">
              <a:rPr lang="tr-TR" smtClean="0"/>
              <a:t>7.11.2024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F75B6E-E95D-439F-B829-30F4C525E798}" type="slidenum">
              <a:rPr lang="tr-TR" smtClean="0"/>
              <a:t>‹#›</a:t>
            </a:fld>
            <a:endParaRPr lang="tr-TR"/>
          </a:p>
        </p:txBody>
      </p:sp>
    </p:spTree>
    <p:extLst>
      <p:ext uri="{BB962C8B-B14F-4D97-AF65-F5344CB8AC3E}">
        <p14:creationId xmlns:p14="http://schemas.microsoft.com/office/powerpoint/2010/main" val="229138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2B56EB4-CBEB-4BA3-BEA7-25EBC148CA4D}" type="datetimeFigureOut">
              <a:rPr lang="tr-TR" smtClean="0"/>
              <a:t>7.11.2024</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3F75B6E-E95D-439F-B829-30F4C525E798}" type="slidenum">
              <a:rPr lang="tr-TR" smtClean="0"/>
              <a:t>‹#›</a:t>
            </a:fld>
            <a:endParaRPr lang="tr-TR"/>
          </a:p>
        </p:txBody>
      </p:sp>
    </p:spTree>
    <p:extLst>
      <p:ext uri="{BB962C8B-B14F-4D97-AF65-F5344CB8AC3E}">
        <p14:creationId xmlns:p14="http://schemas.microsoft.com/office/powerpoint/2010/main" val="1996577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B90C24B-8E25-4245-93BD-A6296EC35424}" type="datetimeFigureOut">
              <a:rPr lang="tr-TR" smtClean="0"/>
              <a:t>7.11.2024</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6EBF8F-1B90-4852-9EC4-6A80F48EC0C1}" type="slidenum">
              <a:rPr lang="tr-TR" smtClean="0"/>
              <a:t>‹#›</a:t>
            </a:fld>
            <a:endParaRPr lang="tr-TR"/>
          </a:p>
        </p:txBody>
      </p:sp>
    </p:spTree>
    <p:extLst>
      <p:ext uri="{BB962C8B-B14F-4D97-AF65-F5344CB8AC3E}">
        <p14:creationId xmlns:p14="http://schemas.microsoft.com/office/powerpoint/2010/main" val="126619287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6.jpg"/><Relationship Id="rId1" Type="http://schemas.openxmlformats.org/officeDocument/2006/relationships/slideLayout" Target="../slideLayouts/slideLayout17.xml"/><Relationship Id="rId4" Type="http://schemas.openxmlformats.org/officeDocument/2006/relationships/image" Target="../media/image13.tmp"/></Relationships>
</file>

<file path=ppt/slides/_rels/slide11.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g"/><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9144000" cy="1403648"/>
          </a:xfrm>
          <a:solidFill>
            <a:schemeClr val="accent2">
              <a:lumMod val="20000"/>
              <a:lumOff val="80000"/>
            </a:schemeClr>
          </a:solidFill>
          <a:ln w="57150">
            <a:solidFill>
              <a:schemeClr val="accent3">
                <a:lumMod val="75000"/>
              </a:schemeClr>
            </a:solidFill>
          </a:ln>
        </p:spPr>
        <p:txBody>
          <a:bodyPr>
            <a:normAutofit/>
          </a:bodyPr>
          <a:lstStyle/>
          <a:p>
            <a:r>
              <a:rPr lang="tr-TR" sz="2800" dirty="0" smtClean="0"/>
              <a:t>                           </a:t>
            </a:r>
            <a:br>
              <a:rPr lang="tr-TR" sz="2800" dirty="0" smtClean="0"/>
            </a:br>
            <a:r>
              <a:rPr lang="tr-TR" sz="2800" b="1" dirty="0"/>
              <a:t> </a:t>
            </a:r>
            <a:r>
              <a:rPr lang="tr-TR" sz="2800" b="1" dirty="0" smtClean="0"/>
              <a:t>                            TOROS ÜNİVERSİTESİ</a:t>
            </a:r>
            <a:br>
              <a:rPr lang="tr-TR" sz="2800" b="1" dirty="0" smtClean="0"/>
            </a:br>
            <a:r>
              <a:rPr lang="tr-TR" sz="2800" b="1" dirty="0"/>
              <a:t> </a:t>
            </a:r>
            <a:r>
              <a:rPr lang="tr-TR" sz="2800" b="1" dirty="0" smtClean="0"/>
              <a:t>                       KALİTE KOORDİNATÖRLÜĞÜ</a:t>
            </a:r>
            <a:endParaRPr lang="tr-TR" sz="2800"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8931" y="44624"/>
            <a:ext cx="1245191" cy="1307108"/>
          </a:xfrm>
          <a:prstGeom prst="rect">
            <a:avLst/>
          </a:prstGeom>
        </p:spPr>
      </p:pic>
      <p:pic>
        <p:nvPicPr>
          <p:cNvPr id="1026" name="Picture 2" descr="http://www.toros.edu.tr/front/img/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649" y="44624"/>
            <a:ext cx="1254359" cy="1254359"/>
          </a:xfrm>
          <a:prstGeom prst="rect">
            <a:avLst/>
          </a:prstGeom>
          <a:noFill/>
          <a:extLst>
            <a:ext uri="{909E8E84-426E-40DD-AFC4-6F175D3DCCD1}">
              <a14:hiddenFill xmlns:a14="http://schemas.microsoft.com/office/drawing/2010/main">
                <a:solidFill>
                  <a:srgbClr val="FFFFFF"/>
                </a:solidFill>
              </a14:hiddenFill>
            </a:ext>
          </a:extLst>
        </p:spPr>
      </p:pic>
      <p:sp>
        <p:nvSpPr>
          <p:cNvPr id="6" name="1 Başlık"/>
          <p:cNvSpPr txBox="1">
            <a:spLocks/>
          </p:cNvSpPr>
          <p:nvPr/>
        </p:nvSpPr>
        <p:spPr>
          <a:xfrm>
            <a:off x="683568" y="2492896"/>
            <a:ext cx="8136904" cy="221457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tr-TR" sz="4000" b="1" dirty="0" smtClean="0">
                <a:solidFill>
                  <a:srgbClr val="FF0000"/>
                </a:solidFill>
              </a:rPr>
              <a:t>BİDR EĞİTİM NOTLARI</a:t>
            </a:r>
            <a:r>
              <a:rPr lang="tr-TR" b="1" dirty="0" smtClean="0">
                <a:solidFill>
                  <a:srgbClr val="FF0000"/>
                </a:solidFill>
              </a:rPr>
              <a:t/>
            </a:r>
            <a:br>
              <a:rPr lang="tr-TR" b="1" dirty="0" smtClean="0">
                <a:solidFill>
                  <a:srgbClr val="FF0000"/>
                </a:solidFill>
              </a:rPr>
            </a:br>
            <a:r>
              <a:rPr lang="tr-TR" sz="2000" b="1" dirty="0" smtClean="0">
                <a:solidFill>
                  <a:srgbClr val="FF0000"/>
                </a:solidFill>
              </a:rPr>
              <a:t>15 Ekim 2024</a:t>
            </a:r>
            <a:endParaRPr lang="tr-TR" sz="2000" b="1" dirty="0">
              <a:solidFill>
                <a:srgbClr val="FF0000"/>
              </a:solidFill>
            </a:endParaRPr>
          </a:p>
        </p:txBody>
      </p:sp>
      <p:sp>
        <p:nvSpPr>
          <p:cNvPr id="7" name="Dikdörtgen 6"/>
          <p:cNvSpPr/>
          <p:nvPr/>
        </p:nvSpPr>
        <p:spPr>
          <a:xfrm>
            <a:off x="1979712" y="5949280"/>
            <a:ext cx="7079246" cy="523220"/>
          </a:xfrm>
          <a:prstGeom prst="rect">
            <a:avLst/>
          </a:prstGeom>
          <a:solidFill>
            <a:schemeClr val="accent6">
              <a:lumMod val="40000"/>
              <a:lumOff val="60000"/>
            </a:schemeClr>
          </a:solidFill>
          <a:ln w="57150">
            <a:solidFill>
              <a:schemeClr val="accent2">
                <a:lumMod val="60000"/>
                <a:lumOff val="40000"/>
              </a:schemeClr>
            </a:solidFill>
          </a:ln>
        </p:spPr>
        <p:txBody>
          <a:bodyPr wrap="none">
            <a:spAutoFit/>
          </a:bodyPr>
          <a:lstStyle/>
          <a:p>
            <a:r>
              <a:rPr lang="tr-TR" sz="2800" b="1" dirty="0" smtClean="0">
                <a:solidFill>
                  <a:srgbClr val="000000"/>
                </a:solidFill>
                <a:latin typeface="Calibri" panose="020F0502020204030204" pitchFamily="34" charset="0"/>
              </a:rPr>
              <a:t>Prof. Dr. Yüksel ÖZDEMİR, Kalite Koordinatörü </a:t>
            </a:r>
            <a:endParaRPr lang="tr-TR" sz="28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2494074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Resim 3"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626" y="2492896"/>
            <a:ext cx="3951374" cy="2467319"/>
          </a:xfrm>
          <a:prstGeom prst="rect">
            <a:avLst/>
          </a:prstGeom>
        </p:spPr>
      </p:pic>
      <p:pic>
        <p:nvPicPr>
          <p:cNvPr id="2" name="Resim 1" descr="Ekran Kırpma"/>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2132856"/>
            <a:ext cx="4820745" cy="2952327"/>
          </a:xfrm>
          <a:prstGeom prst="rect">
            <a:avLst/>
          </a:prstGeom>
        </p:spPr>
      </p:pic>
      <p:sp>
        <p:nvSpPr>
          <p:cNvPr id="3" name="Metin kutusu 2"/>
          <p:cNvSpPr txBox="1"/>
          <p:nvPr/>
        </p:nvSpPr>
        <p:spPr>
          <a:xfrm>
            <a:off x="5220072" y="3510531"/>
            <a:ext cx="4032448" cy="646331"/>
          </a:xfrm>
          <a:prstGeom prst="rect">
            <a:avLst/>
          </a:prstGeom>
          <a:noFill/>
        </p:spPr>
        <p:txBody>
          <a:bodyPr wrap="square" rtlCol="0">
            <a:spAutoFit/>
          </a:bodyPr>
          <a:lstStyle/>
          <a:p>
            <a:r>
              <a:rPr lang="tr-TR" dirty="0" smtClean="0"/>
              <a:t>Metin içerisinde link verilerek kanıtlara ulaşılabilir</a:t>
            </a:r>
            <a:endParaRPr lang="tr-TR" dirty="0"/>
          </a:p>
        </p:txBody>
      </p:sp>
      <p:sp>
        <p:nvSpPr>
          <p:cNvPr id="5" name="Metin kutusu 4"/>
          <p:cNvSpPr txBox="1"/>
          <p:nvPr/>
        </p:nvSpPr>
        <p:spPr>
          <a:xfrm>
            <a:off x="230024" y="1498560"/>
            <a:ext cx="2910543" cy="523220"/>
          </a:xfrm>
          <a:prstGeom prst="rect">
            <a:avLst/>
          </a:prstGeom>
          <a:solidFill>
            <a:schemeClr val="accent6">
              <a:lumMod val="40000"/>
              <a:lumOff val="60000"/>
            </a:schemeClr>
          </a:solidFill>
          <a:ln w="38100">
            <a:solidFill>
              <a:srgbClr val="FFC000"/>
            </a:solidFill>
          </a:ln>
        </p:spPr>
        <p:txBody>
          <a:bodyPr wrap="square" rtlCol="0">
            <a:spAutoFit/>
          </a:bodyPr>
          <a:lstStyle/>
          <a:p>
            <a:pPr defTabSz="685800">
              <a:defRPr/>
            </a:pPr>
            <a:r>
              <a:rPr lang="tr-TR" sz="2800" dirty="0" smtClean="0">
                <a:solidFill>
                  <a:prstClr val="black"/>
                </a:solidFill>
                <a:latin typeface="Calibri" panose="020F0502020204030204"/>
              </a:rPr>
              <a:t>Kanıtların girişi</a:t>
            </a:r>
            <a:endParaRPr lang="tr-TR" sz="2800" dirty="0">
              <a:solidFill>
                <a:prstClr val="black"/>
              </a:solidFill>
              <a:latin typeface="Calibri" panose="020F0502020204030204"/>
            </a:endParaRPr>
          </a:p>
        </p:txBody>
      </p:sp>
    </p:spTree>
    <p:extLst>
      <p:ext uri="{BB962C8B-B14F-4D97-AF65-F5344CB8AC3E}">
        <p14:creationId xmlns:p14="http://schemas.microsoft.com/office/powerpoint/2010/main" val="3738218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etin kutusu 4"/>
          <p:cNvSpPr txBox="1"/>
          <p:nvPr/>
        </p:nvSpPr>
        <p:spPr>
          <a:xfrm>
            <a:off x="107504" y="1340768"/>
            <a:ext cx="2910543" cy="523220"/>
          </a:xfrm>
          <a:prstGeom prst="rect">
            <a:avLst/>
          </a:prstGeom>
          <a:solidFill>
            <a:schemeClr val="accent6">
              <a:lumMod val="40000"/>
              <a:lumOff val="60000"/>
            </a:schemeClr>
          </a:solidFill>
          <a:ln w="38100">
            <a:solidFill>
              <a:srgbClr val="FFC000"/>
            </a:solidFill>
          </a:ln>
        </p:spPr>
        <p:txBody>
          <a:bodyPr wrap="square" rtlCol="0">
            <a:spAutoFit/>
          </a:bodyPr>
          <a:lstStyle/>
          <a:p>
            <a:pPr defTabSz="685800">
              <a:defRPr/>
            </a:pPr>
            <a:r>
              <a:rPr lang="tr-TR" sz="2800" dirty="0" smtClean="0">
                <a:solidFill>
                  <a:prstClr val="black"/>
                </a:solidFill>
                <a:latin typeface="Calibri" panose="020F0502020204030204"/>
              </a:rPr>
              <a:t>Rapor</a:t>
            </a:r>
            <a:endParaRPr lang="tr-TR" sz="2800" dirty="0">
              <a:solidFill>
                <a:prstClr val="black"/>
              </a:solidFill>
              <a:latin typeface="Calibri" panose="020F0502020204030204"/>
            </a:endParaRPr>
          </a:p>
        </p:txBody>
      </p:sp>
      <p:pic>
        <p:nvPicPr>
          <p:cNvPr id="6" name="Resim 5"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006397"/>
            <a:ext cx="7487816" cy="4777748"/>
          </a:xfrm>
          <a:prstGeom prst="rect">
            <a:avLst/>
          </a:prstGeom>
        </p:spPr>
      </p:pic>
    </p:spTree>
    <p:extLst>
      <p:ext uri="{BB962C8B-B14F-4D97-AF65-F5344CB8AC3E}">
        <p14:creationId xmlns:p14="http://schemas.microsoft.com/office/powerpoint/2010/main" val="856852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3" name="Dikdörtgen 22"/>
          <p:cNvSpPr/>
          <p:nvPr/>
        </p:nvSpPr>
        <p:spPr>
          <a:xfrm>
            <a:off x="107504" y="1431943"/>
            <a:ext cx="6466115"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r>
              <a:rPr lang="tr-TR" sz="2100" dirty="0">
                <a:solidFill>
                  <a:prstClr val="black"/>
                </a:solidFill>
                <a:latin typeface="Calibri" panose="020F0502020204030204"/>
              </a:rPr>
              <a:t>BİRİM İÇ DEĞERLENDİRME RAPORU HAZIRLAMA REHBERİ</a:t>
            </a:r>
          </a:p>
        </p:txBody>
      </p:sp>
      <p:sp>
        <p:nvSpPr>
          <p:cNvPr id="2" name="Dikdörtgen 1"/>
          <p:cNvSpPr/>
          <p:nvPr/>
        </p:nvSpPr>
        <p:spPr>
          <a:xfrm>
            <a:off x="323528" y="2207648"/>
            <a:ext cx="8352928" cy="4093428"/>
          </a:xfrm>
          <a:prstGeom prst="rect">
            <a:avLst/>
          </a:prstGeom>
        </p:spPr>
        <p:txBody>
          <a:bodyPr wrap="square">
            <a:spAutoFit/>
          </a:bodyPr>
          <a:lstStyle/>
          <a:p>
            <a:pPr defTabSz="685800"/>
            <a:endParaRPr lang="tr-TR" sz="2000" dirty="0">
              <a:solidFill>
                <a:prstClr val="black"/>
              </a:solidFill>
              <a:latin typeface="Calibri" panose="020F0502020204030204"/>
            </a:endParaRPr>
          </a:p>
          <a:p>
            <a:pPr defTabSz="685800"/>
            <a:r>
              <a:rPr lang="tr-TR" sz="2000" dirty="0">
                <a:solidFill>
                  <a:prstClr val="black"/>
                </a:solidFill>
                <a:latin typeface="Calibri" panose="020F0502020204030204"/>
              </a:rPr>
              <a:t>ÖZET</a:t>
            </a:r>
          </a:p>
          <a:p>
            <a:pPr defTabSz="685800"/>
            <a:r>
              <a:rPr lang="tr-TR" sz="2000" dirty="0">
                <a:solidFill>
                  <a:prstClr val="black"/>
                </a:solidFill>
                <a:latin typeface="Calibri" panose="020F0502020204030204"/>
              </a:rPr>
              <a:t>KURUM HAKKINDA BİLGİLER</a:t>
            </a:r>
          </a:p>
          <a:p>
            <a:pPr defTabSz="685800"/>
            <a:r>
              <a:rPr lang="tr-TR" sz="2000" dirty="0">
                <a:solidFill>
                  <a:prstClr val="black"/>
                </a:solidFill>
                <a:latin typeface="Calibri" panose="020F0502020204030204"/>
              </a:rPr>
              <a:t>1. Tarihsel Gelişimi </a:t>
            </a:r>
          </a:p>
          <a:p>
            <a:pPr defTabSz="685800"/>
            <a:endParaRPr lang="tr-TR" sz="2000" dirty="0">
              <a:solidFill>
                <a:prstClr val="black"/>
              </a:solidFill>
              <a:latin typeface="Calibri" panose="020F0502020204030204"/>
            </a:endParaRPr>
          </a:p>
          <a:p>
            <a:pPr defTabSz="685800"/>
            <a:r>
              <a:rPr lang="tr-TR" sz="2000" dirty="0">
                <a:solidFill>
                  <a:prstClr val="black"/>
                </a:solidFill>
                <a:latin typeface="Calibri" panose="020F0502020204030204"/>
              </a:rPr>
              <a:t>Birim İç Değerlendirme Raporu (BİDR) aşağıda yer alan başlıklar şeklinde yazılmalıdır. </a:t>
            </a:r>
          </a:p>
          <a:p>
            <a:pPr defTabSz="685800"/>
            <a:r>
              <a:rPr lang="tr-TR" sz="2000" dirty="0">
                <a:solidFill>
                  <a:prstClr val="black"/>
                </a:solidFill>
                <a:latin typeface="Calibri" panose="020F0502020204030204"/>
              </a:rPr>
              <a:t>A.	</a:t>
            </a:r>
            <a:r>
              <a:rPr lang="tr-TR" sz="2000" dirty="0">
                <a:solidFill>
                  <a:prstClr val="black"/>
                </a:solidFill>
              </a:rPr>
              <a:t>YÖNETİM </a:t>
            </a:r>
            <a:r>
              <a:rPr lang="tr-TR" sz="2000" dirty="0" smtClean="0">
                <a:solidFill>
                  <a:prstClr val="black"/>
                </a:solidFill>
              </a:rPr>
              <a:t>SİSTEMİ, </a:t>
            </a:r>
            <a:r>
              <a:rPr lang="tr-TR" sz="2000" dirty="0" smtClean="0">
                <a:solidFill>
                  <a:prstClr val="black"/>
                </a:solidFill>
                <a:latin typeface="Calibri" panose="020F0502020204030204"/>
              </a:rPr>
              <a:t>KALİTE </a:t>
            </a:r>
            <a:r>
              <a:rPr lang="tr-TR" sz="2000" dirty="0">
                <a:solidFill>
                  <a:prstClr val="black"/>
                </a:solidFill>
                <a:latin typeface="Calibri" panose="020F0502020204030204"/>
              </a:rPr>
              <a:t>GÜVENCESİ SİSTEMİ</a:t>
            </a:r>
          </a:p>
          <a:p>
            <a:pPr defTabSz="685800"/>
            <a:r>
              <a:rPr lang="tr-TR" sz="2000" dirty="0">
                <a:solidFill>
                  <a:prstClr val="black"/>
                </a:solidFill>
                <a:latin typeface="Calibri" panose="020F0502020204030204"/>
              </a:rPr>
              <a:t>B.	EĞİTİM VE ÖĞRETİM</a:t>
            </a:r>
          </a:p>
          <a:p>
            <a:pPr defTabSz="685800"/>
            <a:r>
              <a:rPr lang="tr-TR" sz="2000" dirty="0">
                <a:solidFill>
                  <a:prstClr val="black"/>
                </a:solidFill>
                <a:latin typeface="Calibri" panose="020F0502020204030204"/>
              </a:rPr>
              <a:t>C.	ARAŞTIRMA VE GELİŞTİRME</a:t>
            </a:r>
          </a:p>
          <a:p>
            <a:pPr defTabSz="685800"/>
            <a:r>
              <a:rPr lang="tr-TR" sz="2000" dirty="0">
                <a:solidFill>
                  <a:prstClr val="black"/>
                </a:solidFill>
                <a:latin typeface="Calibri" panose="020F0502020204030204"/>
              </a:rPr>
              <a:t>D.	TOPLUMSAL KATKI</a:t>
            </a:r>
          </a:p>
          <a:p>
            <a:pPr defTabSz="685800"/>
            <a:r>
              <a:rPr lang="tr-TR" sz="2000" dirty="0">
                <a:solidFill>
                  <a:prstClr val="black"/>
                </a:solidFill>
                <a:latin typeface="Calibri" panose="020F0502020204030204"/>
              </a:rPr>
              <a:t>E.	</a:t>
            </a:r>
            <a:r>
              <a:rPr lang="tr-TR" sz="2000" dirty="0" smtClean="0">
                <a:solidFill>
                  <a:prstClr val="black"/>
                </a:solidFill>
                <a:latin typeface="Calibri" panose="020F0502020204030204"/>
              </a:rPr>
              <a:t>SONUÇ </a:t>
            </a:r>
            <a:r>
              <a:rPr lang="tr-TR" sz="2000" dirty="0">
                <a:solidFill>
                  <a:prstClr val="black"/>
                </a:solidFill>
                <a:latin typeface="Calibri" panose="020F0502020204030204"/>
              </a:rPr>
              <a:t>VE DEĞERLENDİRME</a:t>
            </a:r>
          </a:p>
          <a:p>
            <a:pPr defTabSz="685800"/>
            <a:r>
              <a:rPr lang="tr-TR" sz="2000" dirty="0">
                <a:solidFill>
                  <a:prstClr val="black"/>
                </a:solidFill>
                <a:latin typeface="Calibri" panose="020F0502020204030204"/>
              </a:rPr>
              <a:t>G.	PERFORMANS GÖSTERGELERİ</a:t>
            </a:r>
          </a:p>
        </p:txBody>
      </p:sp>
    </p:spTree>
    <p:extLst>
      <p:ext uri="{BB962C8B-B14F-4D97-AF65-F5344CB8AC3E}">
        <p14:creationId xmlns:p14="http://schemas.microsoft.com/office/powerpoint/2010/main" val="3408987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66551" y="153855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YÖNETİM</a:t>
            </a:r>
          </a:p>
        </p:txBody>
      </p:sp>
      <p:sp>
        <p:nvSpPr>
          <p:cNvPr id="3" name="Dikdörtgen 2"/>
          <p:cNvSpPr/>
          <p:nvPr/>
        </p:nvSpPr>
        <p:spPr>
          <a:xfrm>
            <a:off x="166551" y="2204864"/>
            <a:ext cx="8748849" cy="1708160"/>
          </a:xfrm>
          <a:prstGeom prst="rect">
            <a:avLst/>
          </a:prstGeom>
        </p:spPr>
        <p:txBody>
          <a:bodyPr wrap="square">
            <a:spAutoFit/>
          </a:bodyPr>
          <a:lstStyle/>
          <a:p>
            <a:pPr defTabSz="685800"/>
            <a:r>
              <a:rPr lang="tr-TR" sz="1500" b="1" dirty="0" smtClean="0">
                <a:solidFill>
                  <a:prstClr val="black"/>
                </a:solidFill>
                <a:latin typeface="Calibri" panose="020F0502020204030204"/>
              </a:rPr>
              <a:t>A.1</a:t>
            </a:r>
            <a:r>
              <a:rPr lang="tr-TR" sz="1500" b="1" dirty="0">
                <a:solidFill>
                  <a:prstClr val="black"/>
                </a:solidFill>
                <a:latin typeface="Calibri" panose="020F0502020204030204"/>
              </a:rPr>
              <a:t>. Yönetim ve İdari Birimlerin Yapısı</a:t>
            </a:r>
          </a:p>
          <a:p>
            <a:pPr defTabSz="685800"/>
            <a:r>
              <a:rPr lang="tr-TR" sz="1500" dirty="0">
                <a:solidFill>
                  <a:prstClr val="black"/>
                </a:solidFill>
                <a:latin typeface="Calibri" panose="020F0502020204030204"/>
              </a:rPr>
              <a:t>Kurumun misyon ve stratejik hedeflerine ulaşmasını güvence altına alan yönetim modeli ve idari yapılanması; tüm süreçler tanımlanarak, süreçlerle uyumlu yetki, görev ve sorumluluklar belirlenmiştir.</a:t>
            </a:r>
          </a:p>
          <a:p>
            <a:pPr defTabSz="685800"/>
            <a:r>
              <a:rPr lang="tr-TR" sz="1500" dirty="0">
                <a:solidFill>
                  <a:prstClr val="black"/>
                </a:solidFill>
                <a:latin typeface="Calibri" panose="020F0502020204030204"/>
              </a:rPr>
              <a:t>Yönetişim modeli ve organizasyon şeması, Kurumun yönetim ve idari alanlarla ilgili politikasını ve stratejik amaçlarını uyguladığına dair uygulamalar/kanıtlar ile Yönetim ve </a:t>
            </a:r>
            <a:r>
              <a:rPr lang="tr-TR" sz="1500" dirty="0" err="1">
                <a:solidFill>
                  <a:prstClr val="black"/>
                </a:solidFill>
                <a:latin typeface="Calibri" panose="020F0502020204030204"/>
              </a:rPr>
              <a:t>organizasyonel</a:t>
            </a:r>
            <a:r>
              <a:rPr lang="tr-TR" sz="1500" dirty="0">
                <a:solidFill>
                  <a:prstClr val="black"/>
                </a:solidFill>
                <a:latin typeface="Calibri" panose="020F0502020204030204"/>
              </a:rPr>
              <a:t> yapılanma uygulamalarına ilişkin izleme ve iyileştirme kanıtları Standart uygulamalar ve mevzuatın yanı sıra; kurumun ihtiyaçları doğrultusunda geliştirdiği özgün yaklaşım ve uygulamalarına ilişkin kanıtlar verilmelidir.</a:t>
            </a:r>
          </a:p>
        </p:txBody>
      </p:sp>
      <p:sp>
        <p:nvSpPr>
          <p:cNvPr id="6" name="Dikdörtgen 5"/>
          <p:cNvSpPr/>
          <p:nvPr/>
        </p:nvSpPr>
        <p:spPr>
          <a:xfrm>
            <a:off x="166551" y="400506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166551" y="4725144"/>
            <a:ext cx="7645809" cy="1015663"/>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Birimin akademik ve idari organizasyon şeması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Komisyonlar ve görev tanımlar (İntibak komisyonu, Staj Komisyonu)</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Koordinatörlükler veya temsilcilikler görev tanımları(Bologna, </a:t>
            </a:r>
            <a:r>
              <a:rPr lang="tr-TR" sz="1500" dirty="0" err="1" smtClean="0">
                <a:solidFill>
                  <a:prstClr val="black"/>
                </a:solidFill>
                <a:latin typeface="Calibri" panose="020F0502020204030204"/>
              </a:rPr>
              <a:t>Erasmus</a:t>
            </a:r>
            <a:r>
              <a:rPr lang="tr-TR" sz="1500" dirty="0" smtClean="0">
                <a:solidFill>
                  <a:prstClr val="black"/>
                </a:solidFill>
                <a:latin typeface="Calibri" panose="020F0502020204030204"/>
              </a:rPr>
              <a:t>, Eğitim-Öğretim)</a:t>
            </a: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1805959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66551" y="153855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YÖNETİM</a:t>
            </a:r>
          </a:p>
        </p:txBody>
      </p:sp>
      <p:sp>
        <p:nvSpPr>
          <p:cNvPr id="4" name="Dikdörtgen 3"/>
          <p:cNvSpPr/>
          <p:nvPr/>
        </p:nvSpPr>
        <p:spPr>
          <a:xfrm>
            <a:off x="140303" y="2276872"/>
            <a:ext cx="8647613" cy="1246495"/>
          </a:xfrm>
          <a:prstGeom prst="rect">
            <a:avLst/>
          </a:prstGeom>
        </p:spPr>
        <p:txBody>
          <a:bodyPr wrap="square">
            <a:spAutoFit/>
          </a:bodyPr>
          <a:lstStyle/>
          <a:p>
            <a:pPr defTabSz="685800"/>
            <a:r>
              <a:rPr lang="tr-TR" sz="1500" b="1" dirty="0" smtClean="0">
                <a:solidFill>
                  <a:prstClr val="black"/>
                </a:solidFill>
                <a:latin typeface="Calibri" panose="020F0502020204030204"/>
              </a:rPr>
              <a:t>A.2</a:t>
            </a:r>
            <a:r>
              <a:rPr lang="tr-TR" sz="1500" b="1" dirty="0">
                <a:solidFill>
                  <a:prstClr val="black"/>
                </a:solidFill>
                <a:latin typeface="Calibri" panose="020F0502020204030204"/>
              </a:rPr>
              <a:t>. Kamuoyunu Bilgilendirme ve Hesap Verebilirlik</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Kurum, eğitim-öğretim programlarını ve araştırma-geliştirme faaliyetlerini de içerecek şekilde tüm faaliyetleri hakkındaki bilgileri açık, doğru, güncel ve kolay ulaşılabilir şekilde yayımlamalı ve kamuoyunu bilgilendirmelidir</a:t>
            </a:r>
          </a:p>
        </p:txBody>
      </p:sp>
      <p:sp>
        <p:nvSpPr>
          <p:cNvPr id="6" name="Dikdörtgen 5"/>
          <p:cNvSpPr/>
          <p:nvPr/>
        </p:nvSpPr>
        <p:spPr>
          <a:xfrm>
            <a:off x="166551" y="400506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166551" y="4725144"/>
            <a:ext cx="7645809" cy="1015663"/>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Birimin ve bağlı programların web veya sosyal medya hesapları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 tarafından duyurulan raporlar (SP, Değerlendirme Rapor, Faaliyet Rapor)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 ve bağlı bölümler tarafından yapılan duyurular (Haftalık ders programı, sınavlar </a:t>
            </a:r>
            <a:r>
              <a:rPr lang="tr-TR" sz="1500" dirty="0" err="1" smtClean="0">
                <a:solidFill>
                  <a:prstClr val="black"/>
                </a:solidFill>
                <a:latin typeface="Calibri" panose="020F0502020204030204"/>
              </a:rPr>
              <a:t>vb</a:t>
            </a:r>
            <a:r>
              <a:rPr lang="tr-TR" sz="1500" dirty="0" smtClean="0">
                <a:solidFill>
                  <a:prstClr val="black"/>
                </a:solidFill>
                <a:latin typeface="Calibri" panose="020F0502020204030204"/>
              </a:rPr>
              <a:t>)</a:t>
            </a: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3838586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2" name="Dikdörtgen 21"/>
          <p:cNvSpPr/>
          <p:nvPr/>
        </p:nvSpPr>
        <p:spPr>
          <a:xfrm>
            <a:off x="129111" y="2238181"/>
            <a:ext cx="6380547" cy="1938992"/>
          </a:xfrm>
          <a:prstGeom prst="rect">
            <a:avLst/>
          </a:prstGeom>
        </p:spPr>
        <p:txBody>
          <a:bodyPr wrap="square">
            <a:spAutoFit/>
          </a:bodyPr>
          <a:lstStyle/>
          <a:p>
            <a:pPr defTabSz="685800"/>
            <a:r>
              <a:rPr lang="tr-TR" sz="1500" b="1" dirty="0">
                <a:solidFill>
                  <a:prstClr val="black"/>
                </a:solidFill>
                <a:latin typeface="Calibri" panose="020F0502020204030204"/>
              </a:rPr>
              <a:t>A.1.1. Misyon, vizyon, stratejik </a:t>
            </a:r>
            <a:r>
              <a:rPr lang="tr-TR" sz="1500" b="1" dirty="0" err="1">
                <a:solidFill>
                  <a:prstClr val="black"/>
                </a:solidFill>
                <a:latin typeface="Calibri" panose="020F0502020204030204"/>
              </a:rPr>
              <a:t>amac</a:t>
            </a:r>
            <a:r>
              <a:rPr lang="tr-TR" sz="1500" b="1" dirty="0">
                <a:solidFill>
                  <a:prstClr val="black"/>
                </a:solidFill>
                <a:latin typeface="Calibri" panose="020F0502020204030204"/>
              </a:rPr>
              <a:t>̧ ve hedefler </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Akademik birim tarafından belirlenen (2022-2026 SP dan bilgiler alınabilir) misyon, vizyon ve temel değerler belirtilir. SP hazırlıklarının nasıl yapıldığı, paydaşlardan görüşlerin nasıl alındığı ve nasıl onaylandığına dair aşamalar kısaca özetlenir. </a:t>
            </a:r>
            <a:r>
              <a:rPr lang="tr-TR" sz="1500" dirty="0" err="1">
                <a:solidFill>
                  <a:prstClr val="black"/>
                </a:solidFill>
                <a:latin typeface="Calibri" panose="020F0502020204030204"/>
              </a:rPr>
              <a:t>SP’in</a:t>
            </a:r>
            <a:r>
              <a:rPr lang="tr-TR" sz="1500" dirty="0">
                <a:solidFill>
                  <a:prstClr val="black"/>
                </a:solidFill>
                <a:latin typeface="Calibri" panose="020F0502020204030204"/>
              </a:rPr>
              <a:t> izlenmesi ve değerlendirilmesine yönelik politikalar veya stratejiler açıklanır.</a:t>
            </a:r>
          </a:p>
          <a:p>
            <a:pPr defTabSz="685800"/>
            <a:endParaRPr lang="tr-TR" sz="1500" dirty="0">
              <a:solidFill>
                <a:prstClr val="black"/>
              </a:solidFill>
              <a:latin typeface="Calibri" panose="020F0502020204030204"/>
            </a:endParaRPr>
          </a:p>
        </p:txBody>
      </p:sp>
      <p:sp>
        <p:nvSpPr>
          <p:cNvPr id="23" name="Dikdörtgen 22"/>
          <p:cNvSpPr/>
          <p:nvPr/>
        </p:nvSpPr>
        <p:spPr>
          <a:xfrm>
            <a:off x="129111" y="148083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KALİTE GÜVENCE SİSTEMİ</a:t>
            </a:r>
          </a:p>
        </p:txBody>
      </p:sp>
      <p:sp>
        <p:nvSpPr>
          <p:cNvPr id="2" name="Dikdörtgen 1"/>
          <p:cNvSpPr/>
          <p:nvPr/>
        </p:nvSpPr>
        <p:spPr>
          <a:xfrm>
            <a:off x="6561406" y="1986759"/>
            <a:ext cx="2264228" cy="1708160"/>
          </a:xfrm>
          <a:prstGeom prst="rect">
            <a:avLst/>
          </a:prstGeom>
          <a:solidFill>
            <a:schemeClr val="accent6">
              <a:lumMod val="40000"/>
              <a:lumOff val="60000"/>
            </a:schemeClr>
          </a:solidFill>
          <a:ln w="38100">
            <a:solidFill>
              <a:schemeClr val="tx1"/>
            </a:solidFill>
          </a:ln>
        </p:spPr>
        <p:txBody>
          <a:bodyPr wrap="square">
            <a:spAutoFit/>
          </a:bodyPr>
          <a:lstStyle/>
          <a:p>
            <a:pPr defTabSz="685800"/>
            <a:r>
              <a:rPr lang="tr-TR" sz="1500" dirty="0">
                <a:solidFill>
                  <a:prstClr val="black"/>
                </a:solidFill>
                <a:latin typeface="Calibri" panose="020F0502020204030204"/>
              </a:rPr>
              <a:t>Misyon, vizyon ve politikalar doğrultusunda gerçekleştirilen uygulamalar izlenmekte ve paydaşlarla birlikte değerlendirilerek önlemler alınmaktadır.</a:t>
            </a:r>
          </a:p>
        </p:txBody>
      </p:sp>
      <p:sp>
        <p:nvSpPr>
          <p:cNvPr id="7" name="Dikdörtgen 6"/>
          <p:cNvSpPr/>
          <p:nvPr/>
        </p:nvSpPr>
        <p:spPr>
          <a:xfrm>
            <a:off x="166551" y="400506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8" name="Dikdörtgen 7"/>
          <p:cNvSpPr/>
          <p:nvPr/>
        </p:nvSpPr>
        <p:spPr>
          <a:xfrm>
            <a:off x="166551" y="4725144"/>
            <a:ext cx="7645809" cy="1015663"/>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Birimin politika belgeleri</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SP Değerlendirme toplantı tutanakları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SP Değerlendirme raporları ve  eylemler</a:t>
            </a: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662722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2" name="Dikdörtgen 21"/>
          <p:cNvSpPr/>
          <p:nvPr/>
        </p:nvSpPr>
        <p:spPr>
          <a:xfrm>
            <a:off x="129111" y="2238181"/>
            <a:ext cx="6380547" cy="2169825"/>
          </a:xfrm>
          <a:prstGeom prst="rect">
            <a:avLst/>
          </a:prstGeom>
        </p:spPr>
        <p:txBody>
          <a:bodyPr wrap="square">
            <a:spAutoFit/>
          </a:bodyPr>
          <a:lstStyle/>
          <a:p>
            <a:pPr defTabSz="685800"/>
            <a:endParaRPr lang="tr-TR" sz="1500" dirty="0">
              <a:solidFill>
                <a:prstClr val="black"/>
              </a:solidFill>
              <a:latin typeface="Calibri" panose="020F0502020204030204"/>
            </a:endParaRPr>
          </a:p>
          <a:p>
            <a:pPr defTabSz="685800"/>
            <a:r>
              <a:rPr lang="tr-TR" sz="1500" b="1" dirty="0">
                <a:solidFill>
                  <a:prstClr val="black"/>
                </a:solidFill>
                <a:latin typeface="Calibri" panose="020F0502020204030204"/>
              </a:rPr>
              <a:t>A.1.2. Kalite güvencesi; eğitim ve öğretim; araştırma ve geliştirme; toplumsal katkı ve </a:t>
            </a:r>
            <a:r>
              <a:rPr lang="tr-TR" sz="1500" b="1" dirty="0" err="1">
                <a:solidFill>
                  <a:prstClr val="black"/>
                </a:solidFill>
                <a:latin typeface="Calibri" panose="020F0502020204030204"/>
              </a:rPr>
              <a:t>uluslararasılaştırma</a:t>
            </a:r>
            <a:r>
              <a:rPr lang="tr-TR" sz="1500" b="1" dirty="0">
                <a:solidFill>
                  <a:prstClr val="black"/>
                </a:solidFill>
                <a:latin typeface="Calibri" panose="020F0502020204030204"/>
              </a:rPr>
              <a:t> politikaları ve kurumsal performans yönetimi</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Akademik birim tarafından belirlenen (2022-2026 SP dan bilgiler alınabilir) Kalite güvencesi; eğitim ve öğretim; araştırma ve geliştirme; toplumsal katkı ve </a:t>
            </a:r>
            <a:r>
              <a:rPr lang="tr-TR" sz="1500" dirty="0" err="1">
                <a:solidFill>
                  <a:prstClr val="black"/>
                </a:solidFill>
                <a:latin typeface="Calibri" panose="020F0502020204030204"/>
              </a:rPr>
              <a:t>uluslararasılaştırma</a:t>
            </a:r>
            <a:r>
              <a:rPr lang="tr-TR" sz="1500" dirty="0">
                <a:solidFill>
                  <a:prstClr val="black"/>
                </a:solidFill>
                <a:latin typeface="Calibri" panose="020F0502020204030204"/>
              </a:rPr>
              <a:t> politikaları hakkında kısa bilgi verildikten sonra kanıtları sunulur. Belirlenen bu politika ifadelerinin somut </a:t>
            </a:r>
            <a:r>
              <a:rPr lang="tr-TR" sz="1500" dirty="0" err="1">
                <a:solidFill>
                  <a:prstClr val="black"/>
                </a:solidFill>
                <a:latin typeface="Calibri" panose="020F0502020204030204"/>
              </a:rPr>
              <a:t>sonuçları</a:t>
            </a:r>
            <a:r>
              <a:rPr lang="tr-TR" sz="1500" dirty="0">
                <a:solidFill>
                  <a:prstClr val="black"/>
                </a:solidFill>
                <a:latin typeface="Calibri" panose="020F0502020204030204"/>
              </a:rPr>
              <a:t>, uygulamalara yansıyan etkilerini hakkında </a:t>
            </a:r>
            <a:r>
              <a:rPr lang="tr-TR" sz="1500" dirty="0" smtClean="0">
                <a:solidFill>
                  <a:prstClr val="black"/>
                </a:solidFill>
                <a:latin typeface="Calibri" panose="020F0502020204030204"/>
              </a:rPr>
              <a:t>örnekleri </a:t>
            </a:r>
            <a:r>
              <a:rPr lang="tr-TR" sz="1500" dirty="0">
                <a:solidFill>
                  <a:prstClr val="black"/>
                </a:solidFill>
                <a:latin typeface="Calibri" panose="020F0502020204030204"/>
              </a:rPr>
              <a:t>sunulabilir. </a:t>
            </a:r>
          </a:p>
        </p:txBody>
      </p:sp>
      <p:sp>
        <p:nvSpPr>
          <p:cNvPr id="23" name="Dikdörtgen 22"/>
          <p:cNvSpPr/>
          <p:nvPr/>
        </p:nvSpPr>
        <p:spPr>
          <a:xfrm>
            <a:off x="129111" y="148083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KALİTE GÜVENCE SİSTEMİ</a:t>
            </a:r>
          </a:p>
        </p:txBody>
      </p:sp>
      <p:sp>
        <p:nvSpPr>
          <p:cNvPr id="6" name="Dikdörtgen 5"/>
          <p:cNvSpPr/>
          <p:nvPr/>
        </p:nvSpPr>
        <p:spPr>
          <a:xfrm>
            <a:off x="6732240" y="2469013"/>
            <a:ext cx="2264228" cy="1708160"/>
          </a:xfrm>
          <a:prstGeom prst="rect">
            <a:avLst/>
          </a:prstGeom>
          <a:solidFill>
            <a:schemeClr val="accent6">
              <a:lumMod val="40000"/>
              <a:lumOff val="60000"/>
            </a:schemeClr>
          </a:solidFill>
          <a:ln w="38100">
            <a:solidFill>
              <a:schemeClr val="tx1"/>
            </a:solidFill>
          </a:ln>
        </p:spPr>
        <p:txBody>
          <a:bodyPr wrap="square">
            <a:spAutoFit/>
          </a:bodyPr>
          <a:lstStyle/>
          <a:p>
            <a:pPr defTabSz="685800"/>
            <a:r>
              <a:rPr lang="tr-TR" sz="1500" dirty="0">
                <a:solidFill>
                  <a:prstClr val="black"/>
                </a:solidFill>
                <a:latin typeface="Calibri" panose="020F0502020204030204"/>
              </a:rPr>
              <a:t>2022 SP gerçekleşmeleri, gerçekleşmeme nedenleri, yeni planlamalar paydaşlarla birlikte değerlendirilerek önlemler alınmaktadır. Kanıtları ile verilmektedir. </a:t>
            </a:r>
          </a:p>
        </p:txBody>
      </p:sp>
      <p:sp>
        <p:nvSpPr>
          <p:cNvPr id="7" name="Dikdörtgen 6"/>
          <p:cNvSpPr/>
          <p:nvPr/>
        </p:nvSpPr>
        <p:spPr>
          <a:xfrm>
            <a:off x="251520" y="4581128"/>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8" name="Dikdörtgen 7"/>
          <p:cNvSpPr/>
          <p:nvPr/>
        </p:nvSpPr>
        <p:spPr>
          <a:xfrm>
            <a:off x="251520" y="5301208"/>
            <a:ext cx="7645809" cy="1015663"/>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Birimin politika belgeleri </a:t>
            </a:r>
            <a:r>
              <a:rPr lang="tr-TR" sz="1500" dirty="0" err="1" smtClean="0">
                <a:solidFill>
                  <a:prstClr val="black"/>
                </a:solidFill>
                <a:latin typeface="Calibri" panose="020F0502020204030204"/>
              </a:rPr>
              <a:t>kasamında</a:t>
            </a:r>
            <a:r>
              <a:rPr lang="tr-TR" sz="1500" dirty="0" smtClean="0">
                <a:solidFill>
                  <a:prstClr val="black"/>
                </a:solidFill>
                <a:latin typeface="Calibri" panose="020F0502020204030204"/>
              </a:rPr>
              <a:t> yapılan faaliyet raporları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SP Amaçlar bazında yıllara göre % gerçekleşme oranları</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2938074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83819" y="1473698"/>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KALİTE GÜVENCE SİSTEMİ</a:t>
            </a:r>
          </a:p>
        </p:txBody>
      </p:sp>
      <p:sp>
        <p:nvSpPr>
          <p:cNvPr id="2" name="Dikdörtgen 1"/>
          <p:cNvSpPr/>
          <p:nvPr/>
        </p:nvSpPr>
        <p:spPr>
          <a:xfrm>
            <a:off x="224951" y="2053384"/>
            <a:ext cx="5750924" cy="3093154"/>
          </a:xfrm>
          <a:prstGeom prst="rect">
            <a:avLst/>
          </a:prstGeom>
        </p:spPr>
        <p:txBody>
          <a:bodyPr wrap="square">
            <a:spAutoFit/>
          </a:bodyPr>
          <a:lstStyle/>
          <a:p>
            <a:pPr defTabSz="685800"/>
            <a:r>
              <a:rPr lang="tr-TR" sz="1500" b="1" dirty="0">
                <a:solidFill>
                  <a:prstClr val="black"/>
                </a:solidFill>
                <a:latin typeface="Calibri" panose="020F0502020204030204"/>
              </a:rPr>
              <a:t>A.2. İç Kalite Güvencesi</a:t>
            </a:r>
          </a:p>
          <a:p>
            <a:pPr defTabSz="685800"/>
            <a:r>
              <a:rPr lang="tr-TR" sz="1500" dirty="0">
                <a:solidFill>
                  <a:prstClr val="black"/>
                </a:solidFill>
                <a:latin typeface="Calibri" panose="020F0502020204030204"/>
              </a:rPr>
              <a:t>Kurum, iç kalite güvencesi sistemini oluşturmalı ve bu sistem ile süreçlerin gözden geçirilerek sürekli iyileştirilmesini sağlamalıdır. Kalite Komisyonunun yetki, görev ve sorumlulukları açık şekilde tanımlanmalı ve kurumda kalite kültürü yaygınlaştırılmalıdır.</a:t>
            </a:r>
          </a:p>
          <a:p>
            <a:pPr defTabSz="685800"/>
            <a:endParaRPr lang="tr-TR" sz="1500" dirty="0">
              <a:solidFill>
                <a:prstClr val="black"/>
              </a:solidFill>
              <a:latin typeface="Calibri" panose="020F0502020204030204"/>
            </a:endParaRPr>
          </a:p>
          <a:p>
            <a:pPr defTabSz="685800"/>
            <a:r>
              <a:rPr lang="tr-TR" sz="1500" b="1" dirty="0">
                <a:solidFill>
                  <a:prstClr val="black"/>
                </a:solidFill>
                <a:latin typeface="Calibri" panose="020F0502020204030204"/>
              </a:rPr>
              <a:t>A.2.1. Kalite Komisyonu</a:t>
            </a:r>
          </a:p>
          <a:p>
            <a:pPr defTabSz="685800"/>
            <a:r>
              <a:rPr lang="tr-TR" sz="1500" dirty="0">
                <a:solidFill>
                  <a:prstClr val="black"/>
                </a:solidFill>
                <a:latin typeface="Calibri" panose="020F0502020204030204"/>
              </a:rPr>
              <a:t>Kalite Komisyonu Çalışma Usul ve Esasları, Kalite Komisyonunun organizasyon yapısı, üye dağılımı ve birimlerin temsil edilmesinin şekli, Birim düzeyinde kalite yapılanmaları ve çalışma grupları, Kalite Komisyonu kararlarının karar alma mekanizmalarına etkisini gösteren kanıtlar ve Kalite Komisyonu çalışmalarına kurum iç ve dış paydaşlarının katılımını gösteren kanıtlar </a:t>
            </a:r>
            <a:r>
              <a:rPr lang="tr-TR" sz="1500" dirty="0" smtClean="0">
                <a:solidFill>
                  <a:prstClr val="black"/>
                </a:solidFill>
                <a:latin typeface="Calibri" panose="020F0502020204030204"/>
              </a:rPr>
              <a:t>şeklinde </a:t>
            </a:r>
            <a:r>
              <a:rPr lang="tr-TR" sz="1500" dirty="0">
                <a:solidFill>
                  <a:prstClr val="black"/>
                </a:solidFill>
                <a:latin typeface="Calibri" panose="020F0502020204030204"/>
              </a:rPr>
              <a:t>kanıtları ile birlikte açıklayınız.</a:t>
            </a:r>
          </a:p>
        </p:txBody>
      </p:sp>
      <p:sp>
        <p:nvSpPr>
          <p:cNvPr id="3" name="Dikdörtgen 2"/>
          <p:cNvSpPr/>
          <p:nvPr/>
        </p:nvSpPr>
        <p:spPr>
          <a:xfrm>
            <a:off x="6313714" y="2014681"/>
            <a:ext cx="2481943" cy="1708160"/>
          </a:xfrm>
          <a:prstGeom prst="rect">
            <a:avLst/>
          </a:prstGeom>
          <a:solidFill>
            <a:schemeClr val="accent6">
              <a:lumMod val="40000"/>
              <a:lumOff val="60000"/>
            </a:schemeClr>
          </a:solidFill>
          <a:ln w="38100">
            <a:solidFill>
              <a:schemeClr val="tx1"/>
            </a:solidFill>
          </a:ln>
        </p:spPr>
        <p:txBody>
          <a:bodyPr wrap="square">
            <a:spAutoFit/>
          </a:bodyPr>
          <a:lstStyle/>
          <a:p>
            <a:pPr defTabSz="685800"/>
            <a:r>
              <a:rPr lang="tr-TR" sz="1500" dirty="0">
                <a:solidFill>
                  <a:srgbClr val="000000"/>
                </a:solidFill>
                <a:latin typeface="Calibri" panose="020F0502020204030204" pitchFamily="34" charset="0"/>
              </a:rPr>
              <a:t>Kalite Komisyonu/ alt komisyonları çalışmaları kapsamında eğitim-öğretim, Ar-Ge ve Toplumsal Katkı mekanizmaları izlenmekte ve ilgili paydaşlarla birlikte iyileştirilmektedir 	</a:t>
            </a:r>
          </a:p>
        </p:txBody>
      </p:sp>
      <p:sp>
        <p:nvSpPr>
          <p:cNvPr id="6" name="Dikdörtgen 5"/>
          <p:cNvSpPr/>
          <p:nvPr/>
        </p:nvSpPr>
        <p:spPr>
          <a:xfrm>
            <a:off x="6313713" y="3895919"/>
            <a:ext cx="2481943" cy="1477328"/>
          </a:xfrm>
          <a:prstGeom prst="rect">
            <a:avLst/>
          </a:prstGeom>
          <a:solidFill>
            <a:schemeClr val="accent6">
              <a:lumMod val="40000"/>
              <a:lumOff val="60000"/>
            </a:schemeClr>
          </a:solidFill>
          <a:ln w="38100">
            <a:solidFill>
              <a:schemeClr val="tx1"/>
            </a:solidFill>
          </a:ln>
        </p:spPr>
        <p:txBody>
          <a:bodyPr wrap="square">
            <a:spAutoFit/>
          </a:bodyPr>
          <a:lstStyle/>
          <a:p>
            <a:pPr defTabSz="685800"/>
            <a:r>
              <a:rPr lang="tr-TR" sz="1500" dirty="0">
                <a:solidFill>
                  <a:srgbClr val="000000"/>
                </a:solidFill>
                <a:latin typeface="Calibri" panose="020F0502020204030204" pitchFamily="34" charset="0"/>
              </a:rPr>
              <a:t>Birimin geneline yayılmış, kalite güvencesi sistemi ve kültürünün gelişimini destekleyen etkin liderlik uygulamaları bulunmaktadır	</a:t>
            </a:r>
          </a:p>
        </p:txBody>
      </p:sp>
      <p:sp>
        <p:nvSpPr>
          <p:cNvPr id="7" name="Dikdörtgen 6"/>
          <p:cNvSpPr/>
          <p:nvPr/>
        </p:nvSpPr>
        <p:spPr>
          <a:xfrm>
            <a:off x="301162" y="5165498"/>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4" name="Dikdörtgen 3"/>
          <p:cNvSpPr/>
          <p:nvPr/>
        </p:nvSpPr>
        <p:spPr>
          <a:xfrm>
            <a:off x="301162" y="5633381"/>
            <a:ext cx="4237186" cy="923330"/>
          </a:xfrm>
          <a:prstGeom prst="rect">
            <a:avLst/>
          </a:prstGeom>
        </p:spPr>
        <p:txBody>
          <a:bodyPr wrap="none">
            <a:spAutoFit/>
          </a:bodyPr>
          <a:lstStyle/>
          <a:p>
            <a:pPr marL="285750" indent="-285750">
              <a:buFont typeface="Wingdings" panose="05000000000000000000" pitchFamily="2" charset="2"/>
              <a:buChar char="ü"/>
            </a:pPr>
            <a:r>
              <a:rPr lang="tr-TR" dirty="0" smtClean="0">
                <a:solidFill>
                  <a:prstClr val="black"/>
                </a:solidFill>
              </a:rPr>
              <a:t>Komisyon ve alt komisyonların listesi</a:t>
            </a:r>
          </a:p>
          <a:p>
            <a:pPr marL="285750" indent="-285750">
              <a:buFont typeface="Wingdings" panose="05000000000000000000" pitchFamily="2" charset="2"/>
              <a:buChar char="ü"/>
            </a:pPr>
            <a:r>
              <a:rPr lang="tr-TR" dirty="0" smtClean="0">
                <a:solidFill>
                  <a:prstClr val="black"/>
                </a:solidFill>
              </a:rPr>
              <a:t>Komisyon toplantılar ve etkinlikler listesi</a:t>
            </a:r>
          </a:p>
          <a:p>
            <a:pPr marL="285750" indent="-285750">
              <a:buFont typeface="Wingdings" panose="05000000000000000000" pitchFamily="2" charset="2"/>
              <a:buChar char="ü"/>
            </a:pPr>
            <a:r>
              <a:rPr lang="tr-TR" dirty="0" smtClean="0">
                <a:solidFill>
                  <a:prstClr val="black"/>
                </a:solidFill>
              </a:rPr>
              <a:t>BGBR uygulaması ve iyileştirme planları </a:t>
            </a:r>
            <a:endParaRPr lang="tr-TR" dirty="0"/>
          </a:p>
        </p:txBody>
      </p:sp>
    </p:spTree>
    <p:extLst>
      <p:ext uri="{BB962C8B-B14F-4D97-AF65-F5344CB8AC3E}">
        <p14:creationId xmlns:p14="http://schemas.microsoft.com/office/powerpoint/2010/main" val="1004513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02326" y="154414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KALİTE GÜVENCE SİSTEMİ</a:t>
            </a:r>
          </a:p>
        </p:txBody>
      </p:sp>
      <p:sp>
        <p:nvSpPr>
          <p:cNvPr id="3" name="Dikdörtgen 2"/>
          <p:cNvSpPr/>
          <p:nvPr/>
        </p:nvSpPr>
        <p:spPr>
          <a:xfrm>
            <a:off x="179512" y="2136588"/>
            <a:ext cx="6265817" cy="2169825"/>
          </a:xfrm>
          <a:prstGeom prst="rect">
            <a:avLst/>
          </a:prstGeom>
        </p:spPr>
        <p:txBody>
          <a:bodyPr wrap="square">
            <a:spAutoFit/>
          </a:bodyPr>
          <a:lstStyle/>
          <a:p>
            <a:pPr defTabSz="685800"/>
            <a:r>
              <a:rPr lang="tr-TR" sz="1500" b="1" dirty="0">
                <a:solidFill>
                  <a:prstClr val="black"/>
                </a:solidFill>
                <a:latin typeface="Calibri" panose="020F0502020204030204"/>
              </a:rPr>
              <a:t>A.3. Paydaş Katılımı</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Birimde kalite güvencesi, eğitim ve öğretim, araştırma ve geliştirme, toplumsal katkı, yönetim sistemi ve </a:t>
            </a:r>
            <a:r>
              <a:rPr lang="tr-TR" sz="1500" dirty="0" err="1">
                <a:solidFill>
                  <a:prstClr val="black"/>
                </a:solidFill>
                <a:latin typeface="Calibri" panose="020F0502020204030204"/>
              </a:rPr>
              <a:t>uluslararasılaşma</a:t>
            </a:r>
            <a:r>
              <a:rPr lang="tr-TR" sz="1500" dirty="0">
                <a:solidFill>
                  <a:prstClr val="black"/>
                </a:solidFill>
                <a:latin typeface="Calibri" panose="020F0502020204030204"/>
              </a:rPr>
              <a:t> süreçlerinin PUKÖ katmanlarına paydaş katılımını sağlamak için planlamalar nelerdir. Birimde  kalite güvencesi, eğitim ve öğretim, araştırma ve geliştirme, toplumsal katkı, yönetim sistemi ve </a:t>
            </a:r>
            <a:r>
              <a:rPr lang="tr-TR" sz="1500" dirty="0" err="1">
                <a:solidFill>
                  <a:prstClr val="black"/>
                </a:solidFill>
                <a:latin typeface="Calibri" panose="020F0502020204030204"/>
              </a:rPr>
              <a:t>uluslararasılaşma</a:t>
            </a:r>
            <a:r>
              <a:rPr lang="tr-TR" sz="1500" dirty="0">
                <a:solidFill>
                  <a:prstClr val="black"/>
                </a:solidFill>
                <a:latin typeface="Calibri" panose="020F0502020204030204"/>
              </a:rPr>
              <a:t> süreçlerinin PUKÖ katmanlarına paydaş katılımını sağlamak için planlamalar nasıl yapılmaktadır. </a:t>
            </a:r>
          </a:p>
          <a:p>
            <a:pPr defTabSz="685800"/>
            <a:endParaRPr lang="tr-TR" sz="1500" dirty="0">
              <a:solidFill>
                <a:prstClr val="black"/>
              </a:solidFill>
              <a:latin typeface="Calibri" panose="020F0502020204030204"/>
            </a:endParaRPr>
          </a:p>
        </p:txBody>
      </p:sp>
      <p:sp>
        <p:nvSpPr>
          <p:cNvPr id="5" name="Dikdörtgen 4"/>
          <p:cNvSpPr/>
          <p:nvPr/>
        </p:nvSpPr>
        <p:spPr>
          <a:xfrm>
            <a:off x="6445329" y="2711206"/>
            <a:ext cx="2481943" cy="1154162"/>
          </a:xfrm>
          <a:prstGeom prst="rect">
            <a:avLst/>
          </a:prstGeom>
          <a:solidFill>
            <a:schemeClr val="accent6">
              <a:lumMod val="40000"/>
              <a:lumOff val="60000"/>
            </a:schemeClr>
          </a:solidFill>
          <a:ln w="38100">
            <a:solidFill>
              <a:schemeClr val="tx1"/>
            </a:solidFill>
          </a:ln>
        </p:spPr>
        <p:txBody>
          <a:bodyPr wrap="square">
            <a:spAutoFit/>
          </a:bodyPr>
          <a:lstStyle/>
          <a:p>
            <a:pPr defTabSz="685800"/>
            <a:r>
              <a:rPr lang="tr-TR" sz="1350" dirty="0">
                <a:solidFill>
                  <a:prstClr val="black"/>
                </a:solidFill>
                <a:latin typeface="Calibri" panose="020F0502020204030204"/>
              </a:rPr>
              <a:t>Paydaş katılım mekanizmalarının işleyişi izlenmekte ve bağlı iyileştirmeler gerçekleştirilmektedir 	</a:t>
            </a:r>
          </a:p>
          <a:p>
            <a:pPr defTabSz="685800"/>
            <a:r>
              <a:rPr lang="tr-TR" sz="1500" dirty="0">
                <a:solidFill>
                  <a:srgbClr val="000000"/>
                </a:solidFill>
                <a:latin typeface="Calibri" panose="020F0502020204030204" pitchFamily="34" charset="0"/>
              </a:rPr>
              <a:t>	</a:t>
            </a:r>
          </a:p>
        </p:txBody>
      </p:sp>
      <p:sp>
        <p:nvSpPr>
          <p:cNvPr id="8" name="Dikdörtgen 7"/>
          <p:cNvSpPr/>
          <p:nvPr/>
        </p:nvSpPr>
        <p:spPr>
          <a:xfrm>
            <a:off x="208326" y="409866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9" name="Dikdörtgen 8"/>
          <p:cNvSpPr/>
          <p:nvPr/>
        </p:nvSpPr>
        <p:spPr>
          <a:xfrm>
            <a:off x="208326" y="4818744"/>
            <a:ext cx="7645809" cy="1246495"/>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 ve bağlı programların danışma kurulları listesi</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Öğrencilerin katıldığı toplantı ve kurullar ile ilgili kanıtlar (Toplantı katılım listesi)</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 tarafından yapılan tüm geribildirim mekanizmaları anketler, toplantılar </a:t>
            </a:r>
            <a:r>
              <a:rPr lang="tr-TR" sz="1500" dirty="0" err="1" smtClean="0">
                <a:solidFill>
                  <a:prstClr val="black"/>
                </a:solidFill>
                <a:latin typeface="Calibri" panose="020F0502020204030204"/>
              </a:rPr>
              <a:t>vb</a:t>
            </a:r>
            <a:endParaRPr lang="tr-TR" sz="1500" dirty="0" smtClean="0">
              <a:solidFill>
                <a:prstClr val="black"/>
              </a:solidFill>
              <a:latin typeface="Calibri" panose="020F0502020204030204"/>
            </a:endParaRP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Paydaşların katılımlarından alınan geribildirimlerin karar süreçlerine katılım PUKÖ döngüleri</a:t>
            </a: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553390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323528"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KALİTE GÜVENCE SİSTEMİ</a:t>
            </a:r>
          </a:p>
        </p:txBody>
      </p:sp>
      <p:sp>
        <p:nvSpPr>
          <p:cNvPr id="2" name="Dikdörtgen 1"/>
          <p:cNvSpPr/>
          <p:nvPr/>
        </p:nvSpPr>
        <p:spPr>
          <a:xfrm>
            <a:off x="323528" y="2157382"/>
            <a:ext cx="5544616" cy="2631490"/>
          </a:xfrm>
          <a:prstGeom prst="rect">
            <a:avLst/>
          </a:prstGeom>
        </p:spPr>
        <p:txBody>
          <a:bodyPr wrap="square">
            <a:spAutoFit/>
          </a:bodyPr>
          <a:lstStyle/>
          <a:p>
            <a:pPr defTabSz="685800"/>
            <a:r>
              <a:rPr lang="tr-TR" sz="1500" b="1" dirty="0">
                <a:solidFill>
                  <a:prstClr val="black"/>
                </a:solidFill>
                <a:latin typeface="Calibri" panose="020F0502020204030204"/>
              </a:rPr>
              <a:t>A.4. </a:t>
            </a:r>
            <a:r>
              <a:rPr lang="tr-TR" sz="1500" b="1" dirty="0" err="1">
                <a:solidFill>
                  <a:prstClr val="black"/>
                </a:solidFill>
                <a:latin typeface="Calibri" panose="020F0502020204030204"/>
              </a:rPr>
              <a:t>Uluslararasılaşma</a:t>
            </a:r>
            <a:endParaRPr lang="tr-TR" sz="1500" b="1" dirty="0">
              <a:solidFill>
                <a:prstClr val="black"/>
              </a:solidFill>
              <a:latin typeface="Calibri" panose="020F0502020204030204"/>
            </a:endParaRP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A.4.1. </a:t>
            </a:r>
            <a:r>
              <a:rPr lang="tr-TR" sz="1500" dirty="0" err="1">
                <a:solidFill>
                  <a:prstClr val="black"/>
                </a:solidFill>
                <a:latin typeface="Calibri" panose="020F0502020204030204"/>
              </a:rPr>
              <a:t>Uluslararasılaşma</a:t>
            </a:r>
            <a:r>
              <a:rPr lang="tr-TR" sz="1500" dirty="0">
                <a:solidFill>
                  <a:prstClr val="black"/>
                </a:solidFill>
                <a:latin typeface="Calibri" panose="020F0502020204030204"/>
              </a:rPr>
              <a:t> politikası ve Performansı</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Akademik birimin </a:t>
            </a:r>
            <a:r>
              <a:rPr lang="tr-TR" sz="1500" dirty="0" err="1">
                <a:solidFill>
                  <a:prstClr val="black"/>
                </a:solidFill>
                <a:latin typeface="Calibri" panose="020F0502020204030204"/>
              </a:rPr>
              <a:t>Uluslararasılaşma</a:t>
            </a:r>
            <a:r>
              <a:rPr lang="tr-TR" sz="1500" dirty="0">
                <a:solidFill>
                  <a:prstClr val="black"/>
                </a:solidFill>
                <a:latin typeface="Calibri" panose="020F0502020204030204"/>
              </a:rPr>
              <a:t> politikası kapsamında </a:t>
            </a:r>
            <a:r>
              <a:rPr lang="tr-TR" sz="1500" dirty="0" err="1">
                <a:solidFill>
                  <a:prstClr val="black"/>
                </a:solidFill>
                <a:latin typeface="Calibri" panose="020F0502020204030204"/>
              </a:rPr>
              <a:t>Değişim</a:t>
            </a:r>
            <a:r>
              <a:rPr lang="tr-TR" sz="1500" dirty="0">
                <a:solidFill>
                  <a:prstClr val="black"/>
                </a:solidFill>
                <a:latin typeface="Calibri" panose="020F0502020204030204"/>
              </a:rPr>
              <a:t> programları, Uluslararası </a:t>
            </a:r>
            <a:r>
              <a:rPr lang="tr-TR" sz="1500" dirty="0" err="1">
                <a:solidFill>
                  <a:prstClr val="black"/>
                </a:solidFill>
                <a:latin typeface="Calibri" panose="020F0502020204030204"/>
              </a:rPr>
              <a:t>öğrenci</a:t>
            </a:r>
            <a:r>
              <a:rPr lang="tr-TR" sz="1500" dirty="0">
                <a:solidFill>
                  <a:prstClr val="black"/>
                </a:solidFill>
                <a:latin typeface="Calibri" panose="020F0502020204030204"/>
              </a:rPr>
              <a:t>, Yabancı uyruklu akademik personel, Uluslararası </a:t>
            </a:r>
            <a:r>
              <a:rPr lang="tr-TR" sz="1500" dirty="0" err="1">
                <a:solidFill>
                  <a:prstClr val="black"/>
                </a:solidFill>
                <a:latin typeface="Calibri" panose="020F0502020204030204"/>
              </a:rPr>
              <a:t>araştırmacı</a:t>
            </a:r>
            <a:r>
              <a:rPr lang="tr-TR" sz="1500" dirty="0">
                <a:solidFill>
                  <a:prstClr val="black"/>
                </a:solidFill>
                <a:latin typeface="Calibri" panose="020F0502020204030204"/>
              </a:rPr>
              <a:t>, Uluslararası </a:t>
            </a:r>
            <a:r>
              <a:rPr lang="tr-TR" sz="1500" dirty="0" err="1">
                <a:solidFill>
                  <a:prstClr val="black"/>
                </a:solidFill>
                <a:latin typeface="Calibri" panose="020F0502020204030204"/>
              </a:rPr>
              <a:t>ağlar</a:t>
            </a:r>
            <a:r>
              <a:rPr lang="tr-TR" sz="1500" dirty="0">
                <a:solidFill>
                  <a:prstClr val="black"/>
                </a:solidFill>
                <a:latin typeface="Calibri" panose="020F0502020204030204"/>
              </a:rPr>
              <a:t> ve organizasyonlar, </a:t>
            </a:r>
            <a:r>
              <a:rPr lang="tr-TR" sz="1500" dirty="0" err="1">
                <a:solidFill>
                  <a:prstClr val="black"/>
                </a:solidFill>
                <a:latin typeface="Calibri" panose="020F0502020204030204"/>
              </a:rPr>
              <a:t>Müfredatın</a:t>
            </a:r>
            <a:r>
              <a:rPr lang="tr-TR" sz="1500" dirty="0">
                <a:solidFill>
                  <a:prstClr val="black"/>
                </a:solidFill>
                <a:latin typeface="Calibri" panose="020F0502020204030204"/>
              </a:rPr>
              <a:t> uluslararası </a:t>
            </a:r>
            <a:r>
              <a:rPr lang="tr-TR" sz="1500" dirty="0" err="1">
                <a:solidFill>
                  <a:prstClr val="black"/>
                </a:solidFill>
                <a:latin typeface="Calibri" panose="020F0502020204030204"/>
              </a:rPr>
              <a:t>yaklaşımlarla</a:t>
            </a:r>
            <a:r>
              <a:rPr lang="tr-TR" sz="1500" dirty="0">
                <a:solidFill>
                  <a:prstClr val="black"/>
                </a:solidFill>
                <a:latin typeface="Calibri" panose="020F0502020204030204"/>
              </a:rPr>
              <a:t> uyumu, Ortak diploma programları konularında yapılan uygulamaları  nasıl izlenmekte ve izlem sonuçlarına göre </a:t>
            </a:r>
            <a:r>
              <a:rPr lang="tr-TR" sz="1500" dirty="0" err="1">
                <a:solidFill>
                  <a:prstClr val="black"/>
                </a:solidFill>
                <a:latin typeface="Calibri" panose="020F0502020204030204"/>
              </a:rPr>
              <a:t>uluslararasılaşma</a:t>
            </a:r>
            <a:r>
              <a:rPr lang="tr-TR" sz="1500" dirty="0">
                <a:solidFill>
                  <a:prstClr val="black"/>
                </a:solidFill>
                <a:latin typeface="Calibri" panose="020F0502020204030204"/>
              </a:rPr>
              <a:t> politikalarının nasıl iyileştirildiği kanıtları ile birlikte açıklanmalıdır. </a:t>
            </a:r>
          </a:p>
        </p:txBody>
      </p:sp>
      <p:sp>
        <p:nvSpPr>
          <p:cNvPr id="5" name="Dikdörtgen 4"/>
          <p:cNvSpPr/>
          <p:nvPr/>
        </p:nvSpPr>
        <p:spPr>
          <a:xfrm>
            <a:off x="6156176" y="2132856"/>
            <a:ext cx="2666999" cy="2585323"/>
          </a:xfrm>
          <a:prstGeom prst="rect">
            <a:avLst/>
          </a:prstGeom>
          <a:solidFill>
            <a:schemeClr val="accent6">
              <a:lumMod val="40000"/>
              <a:lumOff val="6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Birimin </a:t>
            </a:r>
            <a:r>
              <a:rPr lang="tr-TR" dirty="0" err="1">
                <a:solidFill>
                  <a:prstClr val="black"/>
                </a:solidFill>
                <a:latin typeface="Calibri" panose="020F0502020204030204"/>
              </a:rPr>
              <a:t>uluslararasılaşma</a:t>
            </a:r>
            <a:r>
              <a:rPr lang="tr-TR" dirty="0">
                <a:solidFill>
                  <a:prstClr val="black"/>
                </a:solidFill>
                <a:latin typeface="Calibri" panose="020F0502020204030204"/>
              </a:rPr>
              <a:t> performansını izlemek üzere kullandığı göstergeler tanımlanmıştır. </a:t>
            </a:r>
            <a:r>
              <a:rPr lang="tr-TR" dirty="0" err="1">
                <a:solidFill>
                  <a:prstClr val="black"/>
                </a:solidFill>
                <a:latin typeface="Calibri" panose="020F0502020204030204"/>
              </a:rPr>
              <a:t>uluslararasılaşma</a:t>
            </a:r>
            <a:r>
              <a:rPr lang="tr-TR" dirty="0">
                <a:solidFill>
                  <a:prstClr val="black"/>
                </a:solidFill>
                <a:latin typeface="Calibri" panose="020F0502020204030204"/>
              </a:rPr>
              <a:t> faaliyetleri izlenmekte ve iyileştirilmektedir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4886200"/>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33157" y="5399026"/>
            <a:ext cx="7645809" cy="1246495"/>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Birimin </a:t>
            </a:r>
            <a:r>
              <a:rPr lang="tr-TR" sz="1500" dirty="0" err="1" smtClean="0">
                <a:solidFill>
                  <a:prstClr val="black"/>
                </a:solidFill>
                <a:latin typeface="Calibri" panose="020F0502020204030204"/>
              </a:rPr>
              <a:t>SP’daği</a:t>
            </a:r>
            <a:r>
              <a:rPr lang="tr-TR" sz="1500" dirty="0" smtClean="0">
                <a:solidFill>
                  <a:prstClr val="black"/>
                </a:solidFill>
                <a:latin typeface="Calibri" panose="020F0502020204030204"/>
              </a:rPr>
              <a:t> göstergeleri ve gerçekleşme oranları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 ve bağlı programlar bazında göstergelerin dağılımları </a:t>
            </a:r>
          </a:p>
          <a:p>
            <a:pPr marL="285750" indent="-285750" defTabSz="685800">
              <a:buFont typeface="Wingdings" panose="05000000000000000000" pitchFamily="2" charset="2"/>
              <a:buChar char="ü"/>
            </a:pPr>
            <a:r>
              <a:rPr lang="tr-TR" sz="1500" dirty="0" err="1" smtClean="0">
                <a:solidFill>
                  <a:prstClr val="black"/>
                </a:solidFill>
                <a:latin typeface="Calibri" panose="020F0502020204030204"/>
              </a:rPr>
              <a:t>Performan</a:t>
            </a:r>
            <a:r>
              <a:rPr lang="tr-TR" sz="1500" dirty="0" smtClean="0">
                <a:solidFill>
                  <a:prstClr val="black"/>
                </a:solidFill>
                <a:latin typeface="Calibri" panose="020F0502020204030204"/>
              </a:rPr>
              <a:t> değerlendirme raporu (Birim sorumlusu /Yardımcıları ve tüm </a:t>
            </a:r>
            <a:r>
              <a:rPr lang="tr-TR" sz="1500" dirty="0" err="1" smtClean="0">
                <a:solidFill>
                  <a:prstClr val="black"/>
                </a:solidFill>
                <a:latin typeface="Calibri" panose="020F0502020204030204"/>
              </a:rPr>
              <a:t>erasmus</a:t>
            </a:r>
            <a:r>
              <a:rPr lang="tr-TR" sz="1500" dirty="0" smtClean="0">
                <a:solidFill>
                  <a:prstClr val="black"/>
                </a:solidFill>
                <a:latin typeface="Calibri" panose="020F0502020204030204"/>
              </a:rPr>
              <a:t> temsilcilerinden oluşan bir kurul oluşturulmalıdır)</a:t>
            </a:r>
          </a:p>
          <a:p>
            <a:pPr marL="285750" indent="-285750" defTabSz="685800">
              <a:buFont typeface="Wingdings" panose="05000000000000000000" pitchFamily="2" charset="2"/>
              <a:buChar char="ü"/>
            </a:pPr>
            <a:endParaRPr lang="tr-TR" sz="1500" dirty="0">
              <a:solidFill>
                <a:prstClr val="black"/>
              </a:solidFill>
              <a:latin typeface="Calibri" panose="020F0502020204030204"/>
            </a:endParaRPr>
          </a:p>
        </p:txBody>
      </p:sp>
    </p:spTree>
    <p:extLst>
      <p:ext uri="{BB962C8B-B14F-4D97-AF65-F5344CB8AC3E}">
        <p14:creationId xmlns:p14="http://schemas.microsoft.com/office/powerpoint/2010/main" val="2400734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9144000" cy="1403648"/>
          </a:xfrm>
          <a:solidFill>
            <a:schemeClr val="accent2">
              <a:lumMod val="20000"/>
              <a:lumOff val="80000"/>
            </a:schemeClr>
          </a:solidFill>
          <a:ln w="57150">
            <a:solidFill>
              <a:schemeClr val="accent3">
                <a:lumMod val="75000"/>
              </a:schemeClr>
            </a:solidFill>
          </a:ln>
        </p:spPr>
        <p:txBody>
          <a:bodyPr>
            <a:normAutofit/>
          </a:bodyPr>
          <a:lstStyle/>
          <a:p>
            <a:r>
              <a:rPr lang="tr-TR" sz="2800" dirty="0" smtClean="0"/>
              <a:t>                           </a:t>
            </a:r>
            <a:br>
              <a:rPr lang="tr-TR" sz="2800" dirty="0" smtClean="0"/>
            </a:br>
            <a:r>
              <a:rPr lang="tr-TR" sz="2800" dirty="0"/>
              <a:t> </a:t>
            </a:r>
            <a:r>
              <a:rPr lang="tr-TR" sz="2800" dirty="0" smtClean="0"/>
              <a:t>                            </a:t>
            </a:r>
            <a:r>
              <a:rPr lang="tr-TR" sz="2800" b="1" dirty="0" smtClean="0"/>
              <a:t>TOROS ÜNİVERSİTESİ</a:t>
            </a:r>
            <a:br>
              <a:rPr lang="tr-TR" sz="2800" b="1" dirty="0" smtClean="0"/>
            </a:br>
            <a:r>
              <a:rPr lang="tr-TR" sz="2800" b="1" dirty="0"/>
              <a:t> </a:t>
            </a:r>
            <a:r>
              <a:rPr lang="tr-TR" sz="2800" b="1" dirty="0" smtClean="0"/>
              <a:t>                       KALİTE KOORDİNATÖRLÜĞÜ</a:t>
            </a:r>
            <a:endParaRPr lang="tr-TR" sz="2800"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8931" y="44624"/>
            <a:ext cx="1245191" cy="1307108"/>
          </a:xfrm>
          <a:prstGeom prst="rect">
            <a:avLst/>
          </a:prstGeom>
        </p:spPr>
      </p:pic>
      <p:pic>
        <p:nvPicPr>
          <p:cNvPr id="1026" name="Picture 2" descr="http://www.toros.edu.tr/front/img/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649" y="44624"/>
            <a:ext cx="1254359" cy="1254359"/>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0" y="1448272"/>
            <a:ext cx="6125395" cy="523220"/>
          </a:xfrm>
          <a:prstGeom prst="rect">
            <a:avLst/>
          </a:prstGeom>
          <a:solidFill>
            <a:schemeClr val="accent6">
              <a:lumMod val="40000"/>
              <a:lumOff val="60000"/>
            </a:schemeClr>
          </a:solidFill>
          <a:ln w="57150">
            <a:solidFill>
              <a:schemeClr val="accent2">
                <a:lumMod val="60000"/>
                <a:lumOff val="40000"/>
              </a:schemeClr>
            </a:solidFill>
          </a:ln>
        </p:spPr>
        <p:txBody>
          <a:bodyPr wrap="none">
            <a:spAutoFit/>
          </a:bodyPr>
          <a:lstStyle/>
          <a:p>
            <a:r>
              <a:rPr lang="tr-TR" sz="2800" b="1" dirty="0" smtClean="0"/>
              <a:t>YOKAK-KURUMSAL AKREDİTASYON</a:t>
            </a:r>
            <a:endParaRPr lang="tr-TR" sz="2800" b="1" dirty="0">
              <a:solidFill>
                <a:srgbClr val="000000"/>
              </a:solidFill>
              <a:latin typeface="Calibri" panose="020F0502020204030204" pitchFamily="34" charset="0"/>
            </a:endParaRPr>
          </a:p>
        </p:txBody>
      </p:sp>
      <p:sp>
        <p:nvSpPr>
          <p:cNvPr id="8" name="İçerik Yer Tutucusu 2"/>
          <p:cNvSpPr>
            <a:spLocks noGrp="1"/>
          </p:cNvSpPr>
          <p:nvPr>
            <p:ph idx="1"/>
          </p:nvPr>
        </p:nvSpPr>
        <p:spPr>
          <a:xfrm>
            <a:off x="1626884" y="2123354"/>
            <a:ext cx="7517116" cy="4707930"/>
          </a:xfrm>
          <a:solidFill>
            <a:schemeClr val="accent5">
              <a:lumMod val="20000"/>
              <a:lumOff val="80000"/>
            </a:schemeClr>
          </a:solidFill>
          <a:ln w="76200">
            <a:solidFill>
              <a:srgbClr val="002060"/>
            </a:solidFill>
          </a:ln>
        </p:spPr>
        <p:txBody>
          <a:bodyPr>
            <a:noAutofit/>
          </a:bodyPr>
          <a:lstStyle/>
          <a:p>
            <a:pPr algn="just"/>
            <a:r>
              <a:rPr lang="tr-TR" sz="2400" dirty="0" smtClean="0">
                <a:solidFill>
                  <a:schemeClr val="tx1"/>
                </a:solidFill>
              </a:rPr>
              <a:t>Toros Üniversitesi Yüksek Öğretim Kalite Kurulu tarafından </a:t>
            </a:r>
            <a:r>
              <a:rPr lang="tr-TR" sz="2400" b="1" dirty="0" smtClean="0">
                <a:solidFill>
                  <a:schemeClr val="tx1"/>
                </a:solidFill>
              </a:rPr>
              <a:t>Kurumsal Akreditasyon Belgesi </a:t>
            </a:r>
            <a:r>
              <a:rPr lang="tr-TR" sz="2400" dirty="0" smtClean="0">
                <a:solidFill>
                  <a:schemeClr val="tx1"/>
                </a:solidFill>
              </a:rPr>
              <a:t>almaya hak kazanmıştır. </a:t>
            </a:r>
          </a:p>
          <a:p>
            <a:pPr algn="just"/>
            <a:r>
              <a:rPr lang="tr-TR" sz="2400" b="1" dirty="0">
                <a:solidFill>
                  <a:schemeClr val="tx1"/>
                </a:solidFill>
              </a:rPr>
              <a:t>Kurumsal Akreditasyon Belgesi</a:t>
            </a:r>
            <a:r>
              <a:rPr lang="tr-TR" sz="2400" dirty="0">
                <a:solidFill>
                  <a:schemeClr val="tx1"/>
                </a:solidFill>
              </a:rPr>
              <a:t>, Üniversitenin eğitim-öğretim, araştırma-geliştirme ve toplumsal katkı faaliyetlerinin kalite güvencesi altında olduğunu ve belirlenen hedeflere ulaşmayı taahhüt ettiğini gösteriyor. Özellikle, öğrenci geri bildirimlerinin dikkate alındığı, öğretim programlarının sürekli güncellendiği ve öğrenme kaynaklarının sürekli geliştirildiği vurgulanıyor.</a:t>
            </a:r>
            <a:endParaRPr lang="tr-TR" sz="2400" dirty="0" smtClean="0">
              <a:solidFill>
                <a:schemeClr val="tx1"/>
              </a:solidFill>
            </a:endParaRPr>
          </a:p>
        </p:txBody>
      </p:sp>
      <p:pic>
        <p:nvPicPr>
          <p:cNvPr id="7" name="Resim 6"/>
          <p:cNvPicPr>
            <a:picLocks noChangeAspect="1"/>
          </p:cNvPicPr>
          <p:nvPr/>
        </p:nvPicPr>
        <p:blipFill>
          <a:blip r:embed="rId4"/>
          <a:stretch>
            <a:fillRect/>
          </a:stretch>
        </p:blipFill>
        <p:spPr>
          <a:xfrm>
            <a:off x="21356" y="2569595"/>
            <a:ext cx="2966468" cy="715389"/>
          </a:xfrm>
          <a:prstGeom prst="rect">
            <a:avLst/>
          </a:prstGeom>
        </p:spPr>
      </p:pic>
      <p:pic>
        <p:nvPicPr>
          <p:cNvPr id="6" name="Resim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512" y="3569359"/>
            <a:ext cx="1314804" cy="1268760"/>
          </a:xfrm>
          <a:prstGeom prst="rect">
            <a:avLst/>
          </a:prstGeom>
        </p:spPr>
      </p:pic>
      <p:pic>
        <p:nvPicPr>
          <p:cNvPr id="9" name="Resim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7837" y="5125474"/>
            <a:ext cx="1336297" cy="1289501"/>
          </a:xfrm>
          <a:prstGeom prst="rect">
            <a:avLst/>
          </a:prstGeom>
        </p:spPr>
      </p:pic>
    </p:spTree>
    <p:extLst>
      <p:ext uri="{BB962C8B-B14F-4D97-AF65-F5344CB8AC3E}">
        <p14:creationId xmlns:p14="http://schemas.microsoft.com/office/powerpoint/2010/main" val="327010096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07504" y="141598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3" name="Dikdörtgen 2"/>
          <p:cNvSpPr/>
          <p:nvPr/>
        </p:nvSpPr>
        <p:spPr>
          <a:xfrm>
            <a:off x="121323" y="1969987"/>
            <a:ext cx="5755775" cy="3554819"/>
          </a:xfrm>
          <a:prstGeom prst="rect">
            <a:avLst/>
          </a:prstGeom>
        </p:spPr>
        <p:txBody>
          <a:bodyPr wrap="square">
            <a:spAutoFit/>
          </a:bodyPr>
          <a:lstStyle/>
          <a:p>
            <a:pPr defTabSz="685800"/>
            <a:r>
              <a:rPr lang="tr-TR" sz="1500" b="1" dirty="0">
                <a:solidFill>
                  <a:prstClr val="black"/>
                </a:solidFill>
                <a:latin typeface="Calibri" panose="020F0502020204030204"/>
              </a:rPr>
              <a:t>B.1.1. Programların tasarımı ve onayı</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Programların amaçları ve öğrenme çıktıları (kazanımları) oluşturulması,  TYYÇ ile uyumu ve paydaşlara ne şekilde ilan edildiği belirtilmelidir. Program yeterlilikleri belirlenirken kurumun misyon-vizyonu  ile eğitim-öğretim politikası ile ilişkisi açıklanmalıdır. Ders bilgi paketleri varsa ulusal çekirdek programı, varsa ölçütler (örneğin akreditasyon ölçütleri vb.) dikkate alınarak hazırlandığı somut kanıtlarla belirtilmelidir. Kazanımların ifade şekli öngörülen bilişsel, </a:t>
            </a:r>
            <a:r>
              <a:rPr lang="tr-TR" sz="1500" dirty="0" err="1">
                <a:solidFill>
                  <a:prstClr val="black"/>
                </a:solidFill>
                <a:latin typeface="Calibri" panose="020F0502020204030204"/>
              </a:rPr>
              <a:t>duyuşsal</a:t>
            </a:r>
            <a:r>
              <a:rPr lang="tr-TR" sz="1500" dirty="0">
                <a:solidFill>
                  <a:prstClr val="black"/>
                </a:solidFill>
                <a:latin typeface="Calibri" panose="020F0502020204030204"/>
              </a:rPr>
              <a:t> ve </a:t>
            </a:r>
            <a:r>
              <a:rPr lang="tr-TR" sz="1500" dirty="0" err="1">
                <a:solidFill>
                  <a:prstClr val="black"/>
                </a:solidFill>
                <a:latin typeface="Calibri" panose="020F0502020204030204"/>
              </a:rPr>
              <a:t>devinimsel</a:t>
            </a:r>
            <a:r>
              <a:rPr lang="tr-TR" sz="1500" dirty="0">
                <a:solidFill>
                  <a:prstClr val="black"/>
                </a:solidFill>
                <a:latin typeface="Calibri" panose="020F0502020204030204"/>
              </a:rPr>
              <a:t> seviyeyi açıkça belirtmektedir. Program düzeyinde yeterliliklerin hangi eylemlerle kazandırılabileceği (yeterlilik-ders-öğretim yöntemi matrisleri), Alan farklılıklarına göre yeterliliklerin hangi eğitim türlerinde (örgün, karma, uzaktan) kazandırılabileceği ve programların tasarımında, fiziksel ve teknolojik olanaklar hakkında bilgi verilir. </a:t>
            </a:r>
          </a:p>
          <a:p>
            <a:pPr defTabSz="685800"/>
            <a:endParaRPr lang="tr-TR" sz="1500" dirty="0">
              <a:solidFill>
                <a:prstClr val="black"/>
              </a:solidFill>
              <a:latin typeface="Calibri" panose="020F0502020204030204"/>
            </a:endParaRPr>
          </a:p>
        </p:txBody>
      </p:sp>
      <p:sp>
        <p:nvSpPr>
          <p:cNvPr id="5" name="Dikdörtgen 4"/>
          <p:cNvSpPr/>
          <p:nvPr/>
        </p:nvSpPr>
        <p:spPr>
          <a:xfrm>
            <a:off x="6340412" y="1402424"/>
            <a:ext cx="2666999" cy="3416320"/>
          </a:xfrm>
          <a:prstGeom prst="rect">
            <a:avLst/>
          </a:prstGeom>
          <a:solidFill>
            <a:schemeClr val="accent1">
              <a:lumMod val="60000"/>
              <a:lumOff val="40000"/>
            </a:schemeClr>
          </a:solidFill>
          <a:ln w="38100">
            <a:solidFill>
              <a:schemeClr val="tx1"/>
            </a:solidFill>
          </a:ln>
        </p:spPr>
        <p:txBody>
          <a:bodyPr wrap="square">
            <a:spAutoFit/>
          </a:bodyPr>
          <a:lstStyle/>
          <a:p>
            <a:pPr defTabSz="685800"/>
            <a:r>
              <a:rPr lang="tr-TR" dirty="0">
                <a:solidFill>
                  <a:prstClr val="black"/>
                </a:solidFill>
                <a:latin typeface="Calibri" panose="020F0502020204030204"/>
              </a:rPr>
              <a:t>Program amaç ve çıktılarının TYYÇ ile uyumunu gösteren kanıtlar bulunmaktadır. </a:t>
            </a:r>
          </a:p>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Programların tasarım ve onay süreçleri sistematik olarak izlenmekte ve ilgili paydaşlarla birlikte değerlendirilerek iyileştirilmektedir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5317057"/>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323528" y="5938281"/>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programların TYÇÇ ve Program Çıktıları ile uyum belgelerinden örnekler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PÇ ile Derslerin </a:t>
            </a:r>
            <a:r>
              <a:rPr lang="tr-TR" sz="1500" dirty="0" err="1" smtClean="0">
                <a:solidFill>
                  <a:prstClr val="black"/>
                </a:solidFill>
                <a:latin typeface="Calibri" panose="020F0502020204030204"/>
              </a:rPr>
              <a:t>matrikslerini</a:t>
            </a:r>
            <a:r>
              <a:rPr lang="tr-TR" sz="1500" dirty="0" smtClean="0">
                <a:solidFill>
                  <a:prstClr val="black"/>
                </a:solidFill>
                <a:latin typeface="Calibri" panose="020F0502020204030204"/>
              </a:rPr>
              <a:t> gösteren çizelgeler</a:t>
            </a:r>
          </a:p>
          <a:p>
            <a:pPr marL="285750" indent="-285750" defTabSz="685800">
              <a:buFont typeface="Wingdings" panose="05000000000000000000" pitchFamily="2" charset="2"/>
              <a:buChar char="ü"/>
            </a:pPr>
            <a:r>
              <a:rPr lang="tr-TR" sz="1500" dirty="0" err="1" smtClean="0">
                <a:solidFill>
                  <a:prstClr val="black"/>
                </a:solidFill>
                <a:latin typeface="Calibri" panose="020F0502020204030204"/>
              </a:rPr>
              <a:t>Özdeğerlendirme</a:t>
            </a:r>
            <a:r>
              <a:rPr lang="tr-TR" sz="1500" dirty="0" smtClean="0">
                <a:solidFill>
                  <a:prstClr val="black"/>
                </a:solidFill>
                <a:latin typeface="Calibri" panose="020F0502020204030204"/>
              </a:rPr>
              <a:t>, Akran değerlendirme ve Akreditasyon faaliyetleri ve </a:t>
            </a:r>
            <a:r>
              <a:rPr lang="tr-TR" sz="1500" dirty="0" err="1" smtClean="0">
                <a:solidFill>
                  <a:prstClr val="black"/>
                </a:solidFill>
                <a:latin typeface="Calibri" panose="020F0502020204030204"/>
              </a:rPr>
              <a:t>ÖDR’ler</a:t>
            </a: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249091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07504" y="141598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2" name="Dikdörtgen 1"/>
          <p:cNvSpPr/>
          <p:nvPr/>
        </p:nvSpPr>
        <p:spPr>
          <a:xfrm>
            <a:off x="107504" y="1999616"/>
            <a:ext cx="5759632" cy="2400657"/>
          </a:xfrm>
          <a:prstGeom prst="rect">
            <a:avLst/>
          </a:prstGeom>
        </p:spPr>
        <p:txBody>
          <a:bodyPr wrap="square">
            <a:spAutoFit/>
          </a:bodyPr>
          <a:lstStyle/>
          <a:p>
            <a:pPr defTabSz="685800"/>
            <a:r>
              <a:rPr lang="tr-TR" sz="1500" b="1" dirty="0">
                <a:solidFill>
                  <a:prstClr val="black"/>
                </a:solidFill>
                <a:latin typeface="Calibri" panose="020F0502020204030204"/>
              </a:rPr>
              <a:t>B.1.2. Programın ders dağılım dengesi ve AKTS</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Programın ders dağılımına ilişkin ilke, kural ve yöntemleri belirtiniz. Öğretim programı (müfredat) yapısı zorunlu-seçmeli ders, alan-alan dışı ders dengesini gözetmekte, kültürel derinlik ve farklı disiplinleri tanıma imkânı verildiği, Ders sayısı ve haftalık ders saati öğrencinin akademik olmayan etkinliklere de zaman ayırabileceği şekilde düzenlendiği ve bu kapsamda geliştirilen ders bilgi paketlerinin amaca uygunluğu ve işlerliği izlenmekte ve iyileştirmelerin nasıl yapıldığını belirtiniz.</a:t>
            </a:r>
          </a:p>
          <a:p>
            <a:pPr defTabSz="685800"/>
            <a:endParaRPr lang="tr-TR" sz="1500" dirty="0">
              <a:solidFill>
                <a:prstClr val="black"/>
              </a:solidFill>
              <a:latin typeface="Calibri" panose="020F0502020204030204"/>
            </a:endParaRPr>
          </a:p>
        </p:txBody>
      </p:sp>
      <p:sp>
        <p:nvSpPr>
          <p:cNvPr id="5" name="Dikdörtgen 4"/>
          <p:cNvSpPr/>
          <p:nvPr/>
        </p:nvSpPr>
        <p:spPr>
          <a:xfrm>
            <a:off x="6084168" y="1692988"/>
            <a:ext cx="2666999" cy="2585323"/>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Ders dağılım dengesinin izlenmesine ve iyileştirilmesine ilişkin kanıtlar verilmiş ve Programlarda ders dağılım dengesi izlenmekte ve iyileştirilmektedir.</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4446440"/>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323528" y="5067664"/>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ders dağlım (Zorunlu, Seçmeli, Alan Dışı, Uzaktan, Uygulama, Laboratuvar </a:t>
            </a:r>
            <a:r>
              <a:rPr lang="tr-TR" sz="1500" dirty="0" err="1" smtClean="0">
                <a:solidFill>
                  <a:prstClr val="black"/>
                </a:solidFill>
                <a:latin typeface="Calibri" panose="020F0502020204030204"/>
              </a:rPr>
              <a:t>vb</a:t>
            </a:r>
            <a:r>
              <a:rPr lang="tr-TR" sz="1500" dirty="0" smtClean="0">
                <a:solidFill>
                  <a:prstClr val="black"/>
                </a:solidFill>
                <a:latin typeface="Calibri" panose="020F0502020204030204"/>
              </a:rPr>
              <a:t>)</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Ders dağılımlarının Ulusal Kredi/AKTS açısından analiz sonuçları</a:t>
            </a:r>
          </a:p>
        </p:txBody>
      </p:sp>
    </p:spTree>
    <p:extLst>
      <p:ext uri="{BB962C8B-B14F-4D97-AF65-F5344CB8AC3E}">
        <p14:creationId xmlns:p14="http://schemas.microsoft.com/office/powerpoint/2010/main" val="2424494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23377"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3" name="Dikdörtgen 2"/>
          <p:cNvSpPr/>
          <p:nvPr/>
        </p:nvSpPr>
        <p:spPr>
          <a:xfrm>
            <a:off x="140200" y="2000291"/>
            <a:ext cx="4764677" cy="3323987"/>
          </a:xfrm>
          <a:prstGeom prst="rect">
            <a:avLst/>
          </a:prstGeom>
        </p:spPr>
        <p:txBody>
          <a:bodyPr wrap="square">
            <a:spAutoFit/>
          </a:bodyPr>
          <a:lstStyle/>
          <a:p>
            <a:pPr defTabSz="685800"/>
            <a:r>
              <a:rPr lang="tr-TR" sz="1500" b="1" dirty="0">
                <a:solidFill>
                  <a:prstClr val="black"/>
                </a:solidFill>
                <a:latin typeface="Calibri" panose="020F0502020204030204"/>
              </a:rPr>
              <a:t>B.1.3. Ölçme ve değerlendirme sistemi</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Akademik birimde, bütüncül bir ölçme-değerlendirme sistemi, Ölçme-değerlendirme için ana ilke ve kuralların nasıl tanımlandığını belirtiniz. Öğrenme kazanımı, öğretim programı (müfredat), eğitim hizmetinin verilme biçimi (örgün, uzaktan, karma, açıktan), öğretim yöntemi ve ölçme-değerlendirme uyumu nasıl yapıldığı, Sınav uygulama ve güvenliği (örgün/çevrimiçi sınavlar, dezavantajlı gruplara yönelik sınavlar) mekanizmaların neler olduğu, ölçme-değerlendirme yaklaşım ve olanaklarını öğrenci-öğretim elemanı geri bildirimine dayalı biçimde nasıl iyileştirildiğini bölümler bazında örnekler ile açıklayınız.</a:t>
            </a:r>
          </a:p>
        </p:txBody>
      </p:sp>
      <p:sp>
        <p:nvSpPr>
          <p:cNvPr id="5" name="Dikdörtgen 4"/>
          <p:cNvSpPr/>
          <p:nvPr/>
        </p:nvSpPr>
        <p:spPr>
          <a:xfrm>
            <a:off x="5508104" y="1831487"/>
            <a:ext cx="3331027" cy="2862322"/>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endParaRPr lang="tr-TR" dirty="0">
              <a:solidFill>
                <a:prstClr val="black"/>
              </a:solidFill>
              <a:latin typeface="Calibri" panose="020F0502020204030204"/>
            </a:endParaRPr>
          </a:p>
          <a:p>
            <a:pPr defTabSz="685800"/>
            <a:r>
              <a:rPr lang="tr-TR" i="1" dirty="0">
                <a:solidFill>
                  <a:prstClr val="black"/>
                </a:solidFill>
                <a:latin typeface="Calibri" panose="020F0502020204030204"/>
              </a:rPr>
              <a:t>Ölçme ve değerlendirme uygulamalarının ders kazanımları ve program yeterlilikleriyle ilişkilendirildiğini, öğrenci iş yükünü temel </a:t>
            </a:r>
            <a:r>
              <a:rPr lang="tr-TR" i="1" dirty="0" smtClean="0">
                <a:solidFill>
                  <a:prstClr val="black"/>
                </a:solidFill>
                <a:latin typeface="Calibri" panose="020F0502020204030204"/>
              </a:rPr>
              <a:t>aldığını </a:t>
            </a:r>
            <a:r>
              <a:rPr lang="tr-TR" i="1" dirty="0">
                <a:solidFill>
                  <a:prstClr val="black"/>
                </a:solidFill>
                <a:latin typeface="Calibri" panose="020F0502020204030204"/>
              </a:rPr>
              <a:t>gösteren ders bilgi paketi örnekleri </a:t>
            </a:r>
            <a:endParaRPr lang="tr-TR" dirty="0">
              <a:solidFill>
                <a:prstClr val="black"/>
              </a:solidFill>
              <a:latin typeface="Calibri" panose="020F0502020204030204"/>
            </a:endParaRPr>
          </a:p>
          <a:p>
            <a:pPr defTabSz="685800"/>
            <a:r>
              <a:rPr lang="tr-TR" dirty="0">
                <a:solidFill>
                  <a:prstClr val="black"/>
                </a:solidFill>
                <a:latin typeface="Calibri" panose="020F0502020204030204"/>
              </a:rPr>
              <a:t>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533532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5877272"/>
            <a:ext cx="7645809" cy="553998"/>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BBP yer alan Ölçme ve Değerlendirme tabloları</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3617931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0" y="183148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2" name="Dikdörtgen 1"/>
          <p:cNvSpPr/>
          <p:nvPr/>
        </p:nvSpPr>
        <p:spPr>
          <a:xfrm>
            <a:off x="0" y="2386923"/>
            <a:ext cx="6041572" cy="2169825"/>
          </a:xfrm>
          <a:prstGeom prst="rect">
            <a:avLst/>
          </a:prstGeom>
        </p:spPr>
        <p:txBody>
          <a:bodyPr wrap="square">
            <a:spAutoFit/>
          </a:bodyPr>
          <a:lstStyle/>
          <a:p>
            <a:pPr defTabSz="685800"/>
            <a:r>
              <a:rPr lang="tr-TR" sz="1500" b="1" dirty="0">
                <a:solidFill>
                  <a:prstClr val="black"/>
                </a:solidFill>
                <a:latin typeface="Calibri" panose="020F0502020204030204"/>
              </a:rPr>
              <a:t>B.2.1. Öğretim yöntem ve teknikleri </a:t>
            </a:r>
          </a:p>
          <a:p>
            <a:pPr defTabSz="685800"/>
            <a:endParaRPr lang="tr-TR" sz="1500" dirty="0">
              <a:solidFill>
                <a:prstClr val="black"/>
              </a:solidFill>
              <a:latin typeface="Calibri" panose="020F0502020204030204"/>
            </a:endParaRPr>
          </a:p>
          <a:p>
            <a:pPr defTabSz="685800"/>
            <a:r>
              <a:rPr lang="tr-TR" sz="1500" dirty="0" err="1">
                <a:solidFill>
                  <a:prstClr val="black"/>
                </a:solidFill>
                <a:latin typeface="Calibri" panose="020F0502020204030204"/>
              </a:rPr>
              <a:t>Öğretim</a:t>
            </a:r>
            <a:r>
              <a:rPr lang="tr-TR" sz="1500" dirty="0">
                <a:solidFill>
                  <a:prstClr val="black"/>
                </a:solidFill>
                <a:latin typeface="Calibri" panose="020F0502020204030204"/>
              </a:rPr>
              <a:t> </a:t>
            </a:r>
            <a:r>
              <a:rPr lang="tr-TR" sz="1500" dirty="0" err="1">
                <a:solidFill>
                  <a:prstClr val="black"/>
                </a:solidFill>
                <a:latin typeface="Calibri" panose="020F0502020204030204"/>
              </a:rPr>
              <a:t>yöntemi</a:t>
            </a:r>
            <a:r>
              <a:rPr lang="tr-TR" sz="1500" dirty="0">
                <a:solidFill>
                  <a:prstClr val="black"/>
                </a:solidFill>
                <a:latin typeface="Calibri" panose="020F0502020204030204"/>
              </a:rPr>
              <a:t> </a:t>
            </a:r>
            <a:r>
              <a:rPr lang="tr-TR" sz="1500" dirty="0" err="1">
                <a:solidFill>
                  <a:prstClr val="black"/>
                </a:solidFill>
                <a:latin typeface="Calibri" panose="020F0502020204030204"/>
              </a:rPr>
              <a:t>öğrenciyi</a:t>
            </a:r>
            <a:r>
              <a:rPr lang="tr-TR" sz="1500" dirty="0">
                <a:solidFill>
                  <a:prstClr val="black"/>
                </a:solidFill>
                <a:latin typeface="Calibri" panose="020F0502020204030204"/>
              </a:rPr>
              <a:t> aktif hale getiren ve </a:t>
            </a:r>
            <a:r>
              <a:rPr lang="tr-TR" sz="1500" dirty="0" err="1">
                <a:solidFill>
                  <a:prstClr val="black"/>
                </a:solidFill>
                <a:latin typeface="Calibri" panose="020F0502020204030204"/>
              </a:rPr>
              <a:t>etkileşimli</a:t>
            </a:r>
            <a:r>
              <a:rPr lang="tr-TR" sz="1500" dirty="0">
                <a:solidFill>
                  <a:prstClr val="black"/>
                </a:solidFill>
                <a:latin typeface="Calibri" panose="020F0502020204030204"/>
              </a:rPr>
              <a:t> </a:t>
            </a:r>
            <a:r>
              <a:rPr lang="tr-TR" sz="1500" dirty="0" err="1">
                <a:solidFill>
                  <a:prstClr val="black"/>
                </a:solidFill>
                <a:latin typeface="Calibri" panose="020F0502020204030204"/>
              </a:rPr>
              <a:t>öğrenme</a:t>
            </a:r>
            <a:r>
              <a:rPr lang="tr-TR" sz="1500" dirty="0">
                <a:solidFill>
                  <a:prstClr val="black"/>
                </a:solidFill>
                <a:latin typeface="Calibri" panose="020F0502020204030204"/>
              </a:rPr>
              <a:t> odaklıdır. Tüm eğitim türleri içerisinde (örgün, uzaktan, karma) o eğitim türünün doğasına uygun; öğrenci merkezli, yetkinlik temelli, süreç ve performans odaklı </a:t>
            </a:r>
            <a:r>
              <a:rPr lang="tr-TR" sz="1500" dirty="0" err="1">
                <a:solidFill>
                  <a:prstClr val="black"/>
                </a:solidFill>
                <a:latin typeface="Calibri" panose="020F0502020204030204"/>
              </a:rPr>
              <a:t>disiplinlerarası</a:t>
            </a:r>
            <a:r>
              <a:rPr lang="tr-TR" sz="1500" dirty="0">
                <a:solidFill>
                  <a:prstClr val="black"/>
                </a:solidFill>
                <a:latin typeface="Calibri" panose="020F0502020204030204"/>
              </a:rPr>
              <a:t>, </a:t>
            </a:r>
            <a:r>
              <a:rPr lang="tr-TR" sz="1500" dirty="0" err="1">
                <a:solidFill>
                  <a:prstClr val="black"/>
                </a:solidFill>
                <a:latin typeface="Calibri" panose="020F0502020204030204"/>
              </a:rPr>
              <a:t>bütünleyici</a:t>
            </a:r>
            <a:r>
              <a:rPr lang="tr-TR" sz="1500" dirty="0">
                <a:solidFill>
                  <a:prstClr val="black"/>
                </a:solidFill>
                <a:latin typeface="Calibri" panose="020F0502020204030204"/>
              </a:rPr>
              <a:t>, vaka/uygulama temelinde </a:t>
            </a:r>
            <a:r>
              <a:rPr lang="tr-TR" sz="1500" dirty="0" err="1">
                <a:solidFill>
                  <a:prstClr val="black"/>
                </a:solidFill>
                <a:latin typeface="Calibri" panose="020F0502020204030204"/>
              </a:rPr>
              <a:t>öğrenmeyi</a:t>
            </a:r>
            <a:r>
              <a:rPr lang="tr-TR" sz="1500" dirty="0">
                <a:solidFill>
                  <a:prstClr val="black"/>
                </a:solidFill>
                <a:latin typeface="Calibri" panose="020F0502020204030204"/>
              </a:rPr>
              <a:t> </a:t>
            </a:r>
            <a:r>
              <a:rPr lang="tr-TR" sz="1500" dirty="0" err="1">
                <a:solidFill>
                  <a:prstClr val="black"/>
                </a:solidFill>
                <a:latin typeface="Calibri" panose="020F0502020204030204"/>
              </a:rPr>
              <a:t>önceleyen</a:t>
            </a:r>
            <a:r>
              <a:rPr lang="tr-TR" sz="1500" dirty="0">
                <a:solidFill>
                  <a:prstClr val="black"/>
                </a:solidFill>
                <a:latin typeface="Calibri" panose="020F0502020204030204"/>
              </a:rPr>
              <a:t> </a:t>
            </a:r>
            <a:r>
              <a:rPr lang="tr-TR" sz="1500" dirty="0" err="1">
                <a:solidFill>
                  <a:prstClr val="black"/>
                </a:solidFill>
                <a:latin typeface="Calibri" panose="020F0502020204030204"/>
              </a:rPr>
              <a:t>yaklaşımlara</a:t>
            </a:r>
            <a:r>
              <a:rPr lang="tr-TR" sz="1500" dirty="0">
                <a:solidFill>
                  <a:prstClr val="black"/>
                </a:solidFill>
                <a:latin typeface="Calibri" panose="020F0502020204030204"/>
              </a:rPr>
              <a:t> yer verilir. Bilgi aktarımından </a:t>
            </a:r>
            <a:r>
              <a:rPr lang="tr-TR" sz="1500" dirty="0" err="1">
                <a:solidFill>
                  <a:prstClr val="black"/>
                </a:solidFill>
                <a:latin typeface="Calibri" panose="020F0502020204030204"/>
              </a:rPr>
              <a:t>çok</a:t>
            </a:r>
            <a:r>
              <a:rPr lang="tr-TR" sz="1500" dirty="0">
                <a:solidFill>
                  <a:prstClr val="black"/>
                </a:solidFill>
                <a:latin typeface="Calibri" panose="020F0502020204030204"/>
              </a:rPr>
              <a:t> derin </a:t>
            </a:r>
            <a:r>
              <a:rPr lang="tr-TR" sz="1500" dirty="0" err="1">
                <a:solidFill>
                  <a:prstClr val="black"/>
                </a:solidFill>
                <a:latin typeface="Calibri" panose="020F0502020204030204"/>
              </a:rPr>
              <a:t>öğrenmeye</a:t>
            </a:r>
            <a:r>
              <a:rPr lang="tr-TR" sz="1500" dirty="0">
                <a:solidFill>
                  <a:prstClr val="black"/>
                </a:solidFill>
                <a:latin typeface="Calibri" panose="020F0502020204030204"/>
              </a:rPr>
              <a:t>, öğrenci ilgi, motivasyon ve bağlılığına </a:t>
            </a:r>
            <a:r>
              <a:rPr lang="tr-TR" sz="1500" dirty="0" err="1">
                <a:solidFill>
                  <a:prstClr val="black"/>
                </a:solidFill>
                <a:latin typeface="Calibri" panose="020F0502020204030204"/>
              </a:rPr>
              <a:t>odaklanılmıştır</a:t>
            </a:r>
            <a:r>
              <a:rPr lang="tr-TR" sz="1500" dirty="0">
                <a:solidFill>
                  <a:prstClr val="black"/>
                </a:solidFill>
                <a:latin typeface="Calibri" panose="020F0502020204030204"/>
              </a:rPr>
              <a:t>. </a:t>
            </a:r>
          </a:p>
          <a:p>
            <a:pPr defTabSz="685800"/>
            <a:endParaRPr lang="tr-TR" sz="1500" dirty="0">
              <a:solidFill>
                <a:prstClr val="black"/>
              </a:solidFill>
              <a:latin typeface="Calibri" panose="020F0502020204030204"/>
            </a:endParaRPr>
          </a:p>
        </p:txBody>
      </p:sp>
      <p:sp>
        <p:nvSpPr>
          <p:cNvPr id="5" name="Dikdörtgen 4"/>
          <p:cNvSpPr/>
          <p:nvPr/>
        </p:nvSpPr>
        <p:spPr>
          <a:xfrm>
            <a:off x="6045902" y="1831487"/>
            <a:ext cx="2764970" cy="3416320"/>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Ders bilgi paketlerinde öğrenci merkezli öğretim yöntemleri bulunmaktadır. </a:t>
            </a:r>
          </a:p>
          <a:p>
            <a:pPr defTabSz="685800"/>
            <a:endParaRPr lang="tr-TR" dirty="0">
              <a:solidFill>
                <a:prstClr val="black"/>
              </a:solidFill>
              <a:latin typeface="Calibri" panose="020F0502020204030204"/>
            </a:endParaRPr>
          </a:p>
          <a:p>
            <a:pPr defTabSz="685800"/>
            <a:r>
              <a:rPr lang="tr-TR" dirty="0" err="1">
                <a:solidFill>
                  <a:prstClr val="black"/>
                </a:solidFill>
                <a:latin typeface="Calibri" panose="020F0502020204030204"/>
              </a:rPr>
              <a:t>Öğrenme-öğretme</a:t>
            </a:r>
            <a:r>
              <a:rPr lang="tr-TR" dirty="0">
                <a:solidFill>
                  <a:prstClr val="black"/>
                </a:solidFill>
                <a:latin typeface="Calibri" panose="020F0502020204030204"/>
              </a:rPr>
              <a:t> süreçlerinde öğrenci merkezli yaklaşımın uygulanmasına yönelik ilke, kural ve planlamalar bulunmaktadır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533532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5877272"/>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BBP yer alan Öğrenme ve Öğretme Teknikleri (Farklı olanlardan örnekler)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12978561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01237" y="141598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3" name="Dikdörtgen 2"/>
          <p:cNvSpPr/>
          <p:nvPr/>
        </p:nvSpPr>
        <p:spPr>
          <a:xfrm>
            <a:off x="179512" y="2108486"/>
            <a:ext cx="4949735" cy="3093154"/>
          </a:xfrm>
          <a:prstGeom prst="rect">
            <a:avLst/>
          </a:prstGeom>
        </p:spPr>
        <p:txBody>
          <a:bodyPr wrap="square">
            <a:spAutoFit/>
          </a:bodyPr>
          <a:lstStyle/>
          <a:p>
            <a:pPr defTabSz="685800"/>
            <a:r>
              <a:rPr lang="tr-TR" sz="1500" b="1" dirty="0">
                <a:solidFill>
                  <a:prstClr val="black"/>
                </a:solidFill>
                <a:latin typeface="Calibri" panose="020F0502020204030204"/>
              </a:rPr>
              <a:t>B.2.2. Öğrenme ortamı ve kaynakları</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Sınıf, laboratuvar, </a:t>
            </a:r>
            <a:r>
              <a:rPr lang="tr-TR" sz="1500" dirty="0" err="1">
                <a:solidFill>
                  <a:prstClr val="black"/>
                </a:solidFill>
                <a:latin typeface="Calibri" panose="020F0502020204030204"/>
              </a:rPr>
              <a:t>kütüphane</a:t>
            </a:r>
            <a:r>
              <a:rPr lang="tr-TR" sz="1500" dirty="0">
                <a:solidFill>
                  <a:prstClr val="black"/>
                </a:solidFill>
                <a:latin typeface="Calibri" panose="020F0502020204030204"/>
              </a:rPr>
              <a:t>, </a:t>
            </a:r>
            <a:r>
              <a:rPr lang="tr-TR" sz="1500" dirty="0" err="1">
                <a:solidFill>
                  <a:prstClr val="black"/>
                </a:solidFill>
                <a:latin typeface="Calibri" panose="020F0502020204030204"/>
              </a:rPr>
              <a:t>stüdyo</a:t>
            </a:r>
            <a:r>
              <a:rPr lang="tr-TR" sz="1500" dirty="0">
                <a:solidFill>
                  <a:prstClr val="black"/>
                </a:solidFill>
                <a:latin typeface="Calibri" panose="020F0502020204030204"/>
              </a:rPr>
              <a:t>; ders kitapları, </a:t>
            </a:r>
            <a:r>
              <a:rPr lang="tr-TR" sz="1500" dirty="0" err="1">
                <a:solidFill>
                  <a:prstClr val="black"/>
                </a:solidFill>
                <a:latin typeface="Calibri" panose="020F0502020204030204"/>
              </a:rPr>
              <a:t>çevrimiçi</a:t>
            </a:r>
            <a:r>
              <a:rPr lang="tr-TR" sz="1500" dirty="0">
                <a:solidFill>
                  <a:prstClr val="black"/>
                </a:solidFill>
                <a:latin typeface="Calibri" panose="020F0502020204030204"/>
              </a:rPr>
              <a:t> (online) kitaplar/belgeler/videolar vb. kaynaklar uygun nitelik ve niceliktedir, </a:t>
            </a:r>
            <a:r>
              <a:rPr lang="tr-TR" sz="1500" dirty="0" err="1">
                <a:solidFill>
                  <a:prstClr val="black"/>
                </a:solidFill>
                <a:latin typeface="Calibri" panose="020F0502020204030204"/>
              </a:rPr>
              <a:t>erişilebilirdir</a:t>
            </a:r>
            <a:r>
              <a:rPr lang="tr-TR" sz="1500" dirty="0">
                <a:solidFill>
                  <a:prstClr val="black"/>
                </a:solidFill>
                <a:latin typeface="Calibri" panose="020F0502020204030204"/>
              </a:rPr>
              <a:t> ve </a:t>
            </a:r>
            <a:r>
              <a:rPr lang="tr-TR" sz="1500" dirty="0" err="1">
                <a:solidFill>
                  <a:prstClr val="black"/>
                </a:solidFill>
                <a:latin typeface="Calibri" panose="020F0502020204030204"/>
              </a:rPr>
              <a:t>öğrencilerin</a:t>
            </a:r>
            <a:r>
              <a:rPr lang="tr-TR" sz="1500" dirty="0">
                <a:solidFill>
                  <a:prstClr val="black"/>
                </a:solidFill>
                <a:latin typeface="Calibri" panose="020F0502020204030204"/>
              </a:rPr>
              <a:t> bilgisine/kullanımına </a:t>
            </a:r>
            <a:r>
              <a:rPr lang="tr-TR" sz="1500" dirty="0" err="1">
                <a:solidFill>
                  <a:prstClr val="black"/>
                </a:solidFill>
                <a:latin typeface="Calibri" panose="020F0502020204030204"/>
              </a:rPr>
              <a:t>sunulmuştur</a:t>
            </a:r>
            <a:r>
              <a:rPr lang="tr-TR" sz="1500" dirty="0">
                <a:solidFill>
                  <a:prstClr val="black"/>
                </a:solidFill>
                <a:latin typeface="Calibri" panose="020F0502020204030204"/>
              </a:rPr>
              <a:t>. Öğrenme ortamı ve kaynaklarının kullanımı izlenmekte ve iyileştirilmektedir. </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Kurumda eğitim-öğretim ihtiyaçlarına tümüyle cevap verebilen, kullanıcı dostu, ergonomik, eş zamanlı ve eş zamansız öğrenme, zenginleştirilmiş içerik geliştirme ayrıca ölçme ve değerlendirme ve </a:t>
            </a:r>
            <a:r>
              <a:rPr lang="tr-TR" sz="1500" dirty="0" err="1">
                <a:solidFill>
                  <a:prstClr val="black"/>
                </a:solidFill>
                <a:latin typeface="Calibri" panose="020F0502020204030204"/>
              </a:rPr>
              <a:t>hizmetiçi</a:t>
            </a:r>
            <a:r>
              <a:rPr lang="tr-TR" sz="1500" dirty="0">
                <a:solidFill>
                  <a:prstClr val="black"/>
                </a:solidFill>
                <a:latin typeface="Calibri" panose="020F0502020204030204"/>
              </a:rPr>
              <a:t> eğitim olanaklarına sahip bir öğrenme yönetim sistemi bulunmaktadır. </a:t>
            </a:r>
          </a:p>
        </p:txBody>
      </p:sp>
      <p:sp>
        <p:nvSpPr>
          <p:cNvPr id="5" name="Dikdörtgen 4"/>
          <p:cNvSpPr/>
          <p:nvPr/>
        </p:nvSpPr>
        <p:spPr>
          <a:xfrm>
            <a:off x="6063343" y="2318968"/>
            <a:ext cx="2764970" cy="3416320"/>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i="1" dirty="0">
                <a:solidFill>
                  <a:prstClr val="black"/>
                </a:solidFill>
                <a:latin typeface="Calibri" panose="020F0502020204030204"/>
              </a:rPr>
              <a:t>Öğrenme kaynakları ve bu kaynakların yeterlilik durumu, geliştirilmesine ilişkin planlamalar ve uygulamalar bulunmaktadır.</a:t>
            </a:r>
          </a:p>
          <a:p>
            <a:pPr defTabSz="685800"/>
            <a:endParaRPr lang="tr-TR" i="1" dirty="0">
              <a:solidFill>
                <a:prstClr val="black"/>
              </a:solidFill>
              <a:latin typeface="Calibri" panose="020F0502020204030204"/>
            </a:endParaRPr>
          </a:p>
          <a:p>
            <a:pPr defTabSz="685800"/>
            <a:r>
              <a:rPr lang="tr-TR" i="1" dirty="0">
                <a:solidFill>
                  <a:prstClr val="black"/>
                </a:solidFill>
                <a:latin typeface="Calibri" panose="020F0502020204030204"/>
              </a:rPr>
              <a:t>Öğrenci başına düşen sayısal bilgiler verilmelidir.</a:t>
            </a:r>
            <a:r>
              <a:rPr lang="tr-TR" dirty="0">
                <a:solidFill>
                  <a:prstClr val="black"/>
                </a:solidFill>
                <a:latin typeface="Calibri" panose="020F0502020204030204"/>
              </a:rPr>
              <a:t>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251520" y="533532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5877272"/>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derslik, laboratuvar, atölye ile ilgili sayısal bilgiler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Alanların </a:t>
            </a:r>
            <a:r>
              <a:rPr lang="tr-TR" sz="1500" dirty="0" err="1" smtClean="0">
                <a:solidFill>
                  <a:prstClr val="black"/>
                </a:solidFill>
                <a:latin typeface="Calibri" panose="020F0502020204030204"/>
              </a:rPr>
              <a:t>yeterlikliklerine</a:t>
            </a:r>
            <a:r>
              <a:rPr lang="tr-TR" sz="1500" dirty="0" smtClean="0">
                <a:solidFill>
                  <a:prstClr val="black"/>
                </a:solidFill>
                <a:latin typeface="Calibri" panose="020F0502020204030204"/>
              </a:rPr>
              <a:t> ilişkin değerlendirmeler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32131275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83967"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2" name="Dikdörtgen 1"/>
          <p:cNvSpPr/>
          <p:nvPr/>
        </p:nvSpPr>
        <p:spPr>
          <a:xfrm>
            <a:off x="183967" y="1932954"/>
            <a:ext cx="4954090" cy="3370153"/>
          </a:xfrm>
          <a:prstGeom prst="rect">
            <a:avLst/>
          </a:prstGeom>
        </p:spPr>
        <p:txBody>
          <a:bodyPr wrap="square">
            <a:spAutoFit/>
          </a:bodyPr>
          <a:lstStyle/>
          <a:p>
            <a:pPr defTabSz="685800"/>
            <a:r>
              <a:rPr lang="tr-TR" b="1" dirty="0">
                <a:solidFill>
                  <a:prstClr val="black"/>
                </a:solidFill>
                <a:latin typeface="Calibri" panose="020F0502020204030204"/>
              </a:rPr>
              <a:t>B.2.3. Öğrenci geri bildirimleri </a:t>
            </a:r>
          </a:p>
          <a:p>
            <a:pPr defTabSz="685800"/>
            <a:endParaRPr lang="tr-TR" sz="1500" dirty="0">
              <a:solidFill>
                <a:prstClr val="black"/>
              </a:solidFill>
              <a:latin typeface="Calibri" panose="020F0502020204030204"/>
            </a:endParaRPr>
          </a:p>
          <a:p>
            <a:pPr defTabSz="685800"/>
            <a:r>
              <a:rPr lang="tr-TR" sz="1500" dirty="0" err="1">
                <a:solidFill>
                  <a:prstClr val="black"/>
                </a:solidFill>
                <a:latin typeface="Calibri" panose="020F0502020204030204"/>
              </a:rPr>
              <a:t>Öğrenci</a:t>
            </a:r>
            <a:r>
              <a:rPr lang="tr-TR" sz="1500" dirty="0">
                <a:solidFill>
                  <a:prstClr val="black"/>
                </a:solidFill>
                <a:latin typeface="Calibri" panose="020F0502020204030204"/>
              </a:rPr>
              <a:t> </a:t>
            </a:r>
            <a:r>
              <a:rPr lang="tr-TR" sz="1500" dirty="0" err="1">
                <a:solidFill>
                  <a:prstClr val="black"/>
                </a:solidFill>
                <a:latin typeface="Calibri" panose="020F0502020204030204"/>
              </a:rPr>
              <a:t>görüşu</a:t>
            </a:r>
            <a:r>
              <a:rPr lang="tr-TR" sz="1500" dirty="0">
                <a:solidFill>
                  <a:prstClr val="black"/>
                </a:solidFill>
                <a:latin typeface="Calibri" panose="020F0502020204030204"/>
              </a:rPr>
              <a:t>̈ (ders, dersin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elemanı, diploma programı, hizmet ve genel memnuniyet seviyesi, </a:t>
            </a:r>
            <a:r>
              <a:rPr lang="tr-TR" sz="1500" dirty="0" err="1">
                <a:solidFill>
                  <a:prstClr val="black"/>
                </a:solidFill>
                <a:latin typeface="Calibri" panose="020F0502020204030204"/>
              </a:rPr>
              <a:t>vb</a:t>
            </a:r>
            <a:r>
              <a:rPr lang="tr-TR" sz="1500" dirty="0">
                <a:solidFill>
                  <a:prstClr val="black"/>
                </a:solidFill>
                <a:latin typeface="Calibri" panose="020F0502020204030204"/>
              </a:rPr>
              <a:t>) sistematik olarak ve hangi yollarla alınmakta, etkin kullanılmakta ve </a:t>
            </a:r>
            <a:r>
              <a:rPr lang="tr-TR" sz="1500" dirty="0" err="1">
                <a:solidFill>
                  <a:prstClr val="black"/>
                </a:solidFill>
                <a:latin typeface="Calibri" panose="020F0502020204030204"/>
              </a:rPr>
              <a:t>sonuçları</a:t>
            </a:r>
            <a:r>
              <a:rPr lang="tr-TR" sz="1500" dirty="0">
                <a:solidFill>
                  <a:prstClr val="black"/>
                </a:solidFill>
                <a:latin typeface="Calibri" panose="020F0502020204030204"/>
              </a:rPr>
              <a:t> nasıl </a:t>
            </a:r>
            <a:r>
              <a:rPr lang="tr-TR" sz="1500" dirty="0" err="1">
                <a:solidFill>
                  <a:prstClr val="black"/>
                </a:solidFill>
                <a:latin typeface="Calibri" panose="020F0502020204030204"/>
              </a:rPr>
              <a:t>paylaşılmaktadır</a:t>
            </a:r>
            <a:r>
              <a:rPr lang="tr-TR" sz="1500" dirty="0">
                <a:solidFill>
                  <a:prstClr val="black"/>
                </a:solidFill>
                <a:latin typeface="Calibri" panose="020F0502020204030204"/>
              </a:rPr>
              <a:t>. Kullanılan </a:t>
            </a:r>
            <a:r>
              <a:rPr lang="tr-TR" sz="1500" dirty="0" err="1">
                <a:solidFill>
                  <a:prstClr val="black"/>
                </a:solidFill>
                <a:latin typeface="Calibri" panose="020F0502020204030204"/>
              </a:rPr>
              <a:t>yöntemlerin</a:t>
            </a:r>
            <a:r>
              <a:rPr lang="tr-TR" sz="1500" dirty="0">
                <a:solidFill>
                  <a:prstClr val="black"/>
                </a:solidFill>
                <a:latin typeface="Calibri" panose="020F0502020204030204"/>
              </a:rPr>
              <a:t> </a:t>
            </a:r>
            <a:r>
              <a:rPr lang="tr-TR" sz="1500" dirty="0" err="1">
                <a:solidFill>
                  <a:prstClr val="black"/>
                </a:solidFill>
                <a:latin typeface="Calibri" panose="020F0502020204030204"/>
              </a:rPr>
              <a:t>geçerli</a:t>
            </a:r>
            <a:r>
              <a:rPr lang="tr-TR" sz="1500" dirty="0">
                <a:solidFill>
                  <a:prstClr val="black"/>
                </a:solidFill>
                <a:latin typeface="Calibri" panose="020F0502020204030204"/>
              </a:rPr>
              <a:t> ve </a:t>
            </a:r>
            <a:r>
              <a:rPr lang="tr-TR" sz="1500" dirty="0" err="1">
                <a:solidFill>
                  <a:prstClr val="black"/>
                </a:solidFill>
                <a:latin typeface="Calibri" panose="020F0502020204030204"/>
              </a:rPr>
              <a:t>güvenilir</a:t>
            </a:r>
            <a:r>
              <a:rPr lang="tr-TR" sz="1500" dirty="0">
                <a:solidFill>
                  <a:prstClr val="black"/>
                </a:solidFill>
                <a:latin typeface="Calibri" panose="020F0502020204030204"/>
              </a:rPr>
              <a:t> olması, verilerin tutarlı ve temsil eder olması nasıl </a:t>
            </a:r>
            <a:r>
              <a:rPr lang="tr-TR" sz="1500" dirty="0" err="1">
                <a:solidFill>
                  <a:prstClr val="black"/>
                </a:solidFill>
                <a:latin typeface="Calibri" panose="020F0502020204030204"/>
              </a:rPr>
              <a:t>sağlanmıştır</a:t>
            </a:r>
            <a:r>
              <a:rPr lang="tr-TR" sz="1500" dirty="0">
                <a:solidFill>
                  <a:prstClr val="black"/>
                </a:solidFill>
                <a:latin typeface="Calibri" panose="020F0502020204030204"/>
              </a:rPr>
              <a:t>. </a:t>
            </a:r>
            <a:r>
              <a:rPr lang="tr-TR" sz="1500" dirty="0" err="1">
                <a:solidFill>
                  <a:prstClr val="black"/>
                </a:solidFill>
                <a:latin typeface="Calibri" panose="020F0502020204030204"/>
              </a:rPr>
              <a:t>Öğrenci</a:t>
            </a:r>
            <a:r>
              <a:rPr lang="tr-TR" sz="1500" dirty="0">
                <a:solidFill>
                  <a:prstClr val="black"/>
                </a:solidFill>
                <a:latin typeface="Calibri" panose="020F0502020204030204"/>
              </a:rPr>
              <a:t> </a:t>
            </a:r>
            <a:r>
              <a:rPr lang="tr-TR" sz="1500" dirty="0" err="1">
                <a:solidFill>
                  <a:prstClr val="black"/>
                </a:solidFill>
                <a:latin typeface="Calibri" panose="020F0502020204030204"/>
              </a:rPr>
              <a:t>şikayetleri</a:t>
            </a:r>
            <a:r>
              <a:rPr lang="tr-TR" sz="1500" dirty="0">
                <a:solidFill>
                  <a:prstClr val="black"/>
                </a:solidFill>
                <a:latin typeface="Calibri" panose="020F0502020204030204"/>
              </a:rPr>
              <a:t> ve/veya </a:t>
            </a:r>
            <a:r>
              <a:rPr lang="tr-TR" sz="1500" dirty="0" err="1">
                <a:solidFill>
                  <a:prstClr val="black"/>
                </a:solidFill>
                <a:latin typeface="Calibri" panose="020F0502020204030204"/>
              </a:rPr>
              <a:t>önerileri</a:t>
            </a:r>
            <a:r>
              <a:rPr lang="tr-TR" sz="1500" dirty="0">
                <a:solidFill>
                  <a:prstClr val="black"/>
                </a:solidFill>
                <a:latin typeface="Calibri" panose="020F0502020204030204"/>
              </a:rPr>
              <a:t> </a:t>
            </a:r>
            <a:r>
              <a:rPr lang="tr-TR" sz="1500" dirty="0" err="1">
                <a:solidFill>
                  <a:prstClr val="black"/>
                </a:solidFill>
                <a:latin typeface="Calibri" panose="020F0502020204030204"/>
              </a:rPr>
              <a:t>için</a:t>
            </a:r>
            <a:r>
              <a:rPr lang="tr-TR" sz="1500" dirty="0">
                <a:solidFill>
                  <a:prstClr val="black"/>
                </a:solidFill>
                <a:latin typeface="Calibri" panose="020F0502020204030204"/>
              </a:rPr>
              <a:t> muhtelif kanallar bulunmakta mıdır ve öğrencilere nasıl duyurulmaktadır. Öğrenci geri bildirimlerinin alınmasına ilişkin uygulamalar izlenmekte ve öğrenci katılımına dayalı biçimde iyileştirilmektedir. Geri bildirim sonuçları karar alma süreçlerine yansıtıldığına ilişkin kanıtları ile birlikte verilmelidir</a:t>
            </a:r>
          </a:p>
        </p:txBody>
      </p:sp>
      <p:sp>
        <p:nvSpPr>
          <p:cNvPr id="5" name="Dikdörtgen 4"/>
          <p:cNvSpPr/>
          <p:nvPr/>
        </p:nvSpPr>
        <p:spPr>
          <a:xfrm>
            <a:off x="5868144" y="1961166"/>
            <a:ext cx="3037112" cy="3970318"/>
          </a:xfrm>
          <a:prstGeom prst="rect">
            <a:avLst/>
          </a:prstGeom>
          <a:solidFill>
            <a:schemeClr val="accent1">
              <a:lumMod val="60000"/>
              <a:lumOff val="40000"/>
            </a:schemeClr>
          </a:solidFill>
          <a:ln w="38100">
            <a:solidFill>
              <a:schemeClr val="tx1"/>
            </a:solidFill>
          </a:ln>
        </p:spPr>
        <p:txBody>
          <a:bodyPr wrap="square">
            <a:spAutoFit/>
          </a:bodyPr>
          <a:lstStyle/>
          <a:p>
            <a:pPr defTabSz="685800"/>
            <a:r>
              <a:rPr lang="tr-TR" dirty="0">
                <a:solidFill>
                  <a:prstClr val="black"/>
                </a:solidFill>
                <a:latin typeface="Calibri" panose="020F0502020204030204"/>
              </a:rPr>
              <a:t>Programların genelinde öğrenci geri bildirimleri (her yarıyıl ya da her akademik yıl sonunda) alınmaktadır. 	</a:t>
            </a:r>
          </a:p>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Tüm programlarda öğrenci geri bildirimlerinin alınmasına ilişkin uygulamalar izlenmekte ve öğrenci katılımına dayalı biçimde iyileştirilmektedir. Geri bildirim sonuçları karar alma süreçlerine yansıtılmaktadır. 	</a:t>
            </a:r>
          </a:p>
          <a:p>
            <a:pPr defTabSz="685800"/>
            <a:endParaRPr lang="tr-TR" dirty="0">
              <a:solidFill>
                <a:srgbClr val="000000"/>
              </a:solidFill>
              <a:latin typeface="Calibri" panose="020F0502020204030204" pitchFamily="34" charset="0"/>
            </a:endParaRPr>
          </a:p>
        </p:txBody>
      </p:sp>
      <p:sp>
        <p:nvSpPr>
          <p:cNvPr id="6" name="Dikdörtgen 5"/>
          <p:cNvSpPr/>
          <p:nvPr/>
        </p:nvSpPr>
        <p:spPr>
          <a:xfrm>
            <a:off x="323528" y="5454448"/>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27972" y="6021288"/>
            <a:ext cx="7645809" cy="553998"/>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yapılan anketler ve değerlendirme raporları</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086565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07504" y="1414358"/>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3" name="Dikdörtgen 2"/>
          <p:cNvSpPr/>
          <p:nvPr/>
        </p:nvSpPr>
        <p:spPr>
          <a:xfrm>
            <a:off x="179512" y="1969987"/>
            <a:ext cx="5619278" cy="3554819"/>
          </a:xfrm>
          <a:prstGeom prst="rect">
            <a:avLst/>
          </a:prstGeom>
        </p:spPr>
        <p:txBody>
          <a:bodyPr wrap="square">
            <a:spAutoFit/>
          </a:bodyPr>
          <a:lstStyle/>
          <a:p>
            <a:pPr defTabSz="685800"/>
            <a:r>
              <a:rPr lang="tr-TR" sz="1500" b="1" dirty="0">
                <a:solidFill>
                  <a:prstClr val="black"/>
                </a:solidFill>
                <a:latin typeface="Calibri" panose="020F0502020204030204"/>
              </a:rPr>
              <a:t>B.2.4. Akademik danışmanlık</a:t>
            </a:r>
          </a:p>
          <a:p>
            <a:pPr defTabSz="685800"/>
            <a:endParaRPr lang="tr-TR" sz="1500" dirty="0">
              <a:solidFill>
                <a:prstClr val="black"/>
              </a:solidFill>
              <a:latin typeface="Calibri" panose="020F0502020204030204"/>
            </a:endParaRPr>
          </a:p>
          <a:p>
            <a:pPr defTabSz="685800"/>
            <a:r>
              <a:rPr lang="tr-TR" sz="1500" dirty="0" err="1">
                <a:solidFill>
                  <a:prstClr val="black"/>
                </a:solidFill>
                <a:latin typeface="Calibri" panose="020F0502020204030204"/>
              </a:rPr>
              <a:t>Öğrencinin</a:t>
            </a:r>
            <a:r>
              <a:rPr lang="tr-TR" sz="1500" dirty="0">
                <a:solidFill>
                  <a:prstClr val="black"/>
                </a:solidFill>
                <a:latin typeface="Calibri" panose="020F0502020204030204"/>
              </a:rPr>
              <a:t> akademik </a:t>
            </a:r>
            <a:r>
              <a:rPr lang="tr-TR" sz="1500" dirty="0" err="1">
                <a:solidFill>
                  <a:prstClr val="black"/>
                </a:solidFill>
                <a:latin typeface="Calibri" panose="020F0502020204030204"/>
              </a:rPr>
              <a:t>gelişimini</a:t>
            </a:r>
            <a:r>
              <a:rPr lang="tr-TR" sz="1500" dirty="0">
                <a:solidFill>
                  <a:prstClr val="black"/>
                </a:solidFill>
                <a:latin typeface="Calibri" panose="020F0502020204030204"/>
              </a:rPr>
              <a:t> takip eden, </a:t>
            </a:r>
            <a:r>
              <a:rPr lang="tr-TR" sz="1500" dirty="0" err="1">
                <a:solidFill>
                  <a:prstClr val="black"/>
                </a:solidFill>
                <a:latin typeface="Calibri" panose="020F0502020204030204"/>
              </a:rPr>
              <a:t>yön</a:t>
            </a:r>
            <a:r>
              <a:rPr lang="tr-TR" sz="1500" dirty="0">
                <a:solidFill>
                  <a:prstClr val="black"/>
                </a:solidFill>
                <a:latin typeface="Calibri" panose="020F0502020204030204"/>
              </a:rPr>
              <a:t> </a:t>
            </a:r>
            <a:r>
              <a:rPr lang="tr-TR" sz="1500" dirty="0" err="1">
                <a:solidFill>
                  <a:prstClr val="black"/>
                </a:solidFill>
                <a:latin typeface="Calibri" panose="020F0502020204030204"/>
              </a:rPr>
              <a:t>gösteren</a:t>
            </a:r>
            <a:r>
              <a:rPr lang="tr-TR" sz="1500" dirty="0">
                <a:solidFill>
                  <a:prstClr val="black"/>
                </a:solidFill>
                <a:latin typeface="Calibri" panose="020F0502020204030204"/>
              </a:rPr>
              <a:t>, akademik sorunlarına ve kariyer planlamasına destek olan bir </a:t>
            </a:r>
            <a:r>
              <a:rPr lang="tr-TR" sz="1500" dirty="0" err="1">
                <a:solidFill>
                  <a:prstClr val="black"/>
                </a:solidFill>
                <a:latin typeface="Calibri" panose="020F0502020204030204"/>
              </a:rPr>
              <a:t>danışman</a:t>
            </a:r>
            <a:r>
              <a:rPr lang="tr-TR" sz="1500" dirty="0">
                <a:solidFill>
                  <a:prstClr val="black"/>
                </a:solidFill>
                <a:latin typeface="Calibri" panose="020F0502020204030204"/>
              </a:rPr>
              <a:t>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üyesi bulunmaktadır; </a:t>
            </a:r>
            <a:r>
              <a:rPr lang="tr-TR" sz="1500" dirty="0" err="1">
                <a:solidFill>
                  <a:prstClr val="black"/>
                </a:solidFill>
                <a:latin typeface="Calibri" panose="020F0502020204030204"/>
              </a:rPr>
              <a:t>etkinliğin</a:t>
            </a:r>
            <a:r>
              <a:rPr lang="tr-TR" sz="1500" dirty="0">
                <a:solidFill>
                  <a:prstClr val="black"/>
                </a:solidFill>
                <a:latin typeface="Calibri" panose="020F0502020204030204"/>
              </a:rPr>
              <a:t> </a:t>
            </a:r>
            <a:r>
              <a:rPr lang="tr-TR" sz="1500" dirty="0" err="1">
                <a:solidFill>
                  <a:prstClr val="black"/>
                </a:solidFill>
                <a:latin typeface="Calibri" panose="020F0502020204030204"/>
              </a:rPr>
              <a:t>öğrenci</a:t>
            </a:r>
            <a:r>
              <a:rPr lang="tr-TR" sz="1500" dirty="0">
                <a:solidFill>
                  <a:prstClr val="black"/>
                </a:solidFill>
                <a:latin typeface="Calibri" panose="020F0502020204030204"/>
              </a:rPr>
              <a:t> </a:t>
            </a:r>
            <a:r>
              <a:rPr lang="tr-TR" sz="1500" dirty="0" err="1">
                <a:solidFill>
                  <a:prstClr val="black"/>
                </a:solidFill>
                <a:latin typeface="Calibri" panose="020F0502020204030204"/>
              </a:rPr>
              <a:t>portfolyosu</a:t>
            </a:r>
            <a:r>
              <a:rPr lang="tr-TR" sz="1500" dirty="0">
                <a:solidFill>
                  <a:prstClr val="black"/>
                </a:solidFill>
                <a:latin typeface="Calibri" panose="020F0502020204030204"/>
              </a:rPr>
              <a:t> gibi </a:t>
            </a:r>
            <a:r>
              <a:rPr lang="tr-TR" sz="1500" dirty="0" err="1">
                <a:solidFill>
                  <a:prstClr val="black"/>
                </a:solidFill>
                <a:latin typeface="Calibri" panose="020F0502020204030204"/>
              </a:rPr>
              <a:t>yöntemlerle</a:t>
            </a:r>
            <a:r>
              <a:rPr lang="tr-TR" sz="1500" dirty="0">
                <a:solidFill>
                  <a:prstClr val="black"/>
                </a:solidFill>
                <a:latin typeface="Calibri" panose="020F0502020204030204"/>
              </a:rPr>
              <a:t> takibi ve </a:t>
            </a:r>
            <a:r>
              <a:rPr lang="tr-TR" sz="1500" dirty="0" err="1">
                <a:solidFill>
                  <a:prstClr val="black"/>
                </a:solidFill>
                <a:latin typeface="Calibri" panose="020F0502020204030204"/>
              </a:rPr>
              <a:t>iyileştirme</a:t>
            </a:r>
            <a:r>
              <a:rPr lang="tr-TR" sz="1500" dirty="0">
                <a:solidFill>
                  <a:prstClr val="black"/>
                </a:solidFill>
                <a:latin typeface="Calibri" panose="020F0502020204030204"/>
              </a:rPr>
              <a:t> adımları vardır ve </a:t>
            </a:r>
            <a:r>
              <a:rPr lang="tr-TR" sz="1500" dirty="0" err="1">
                <a:solidFill>
                  <a:prstClr val="black"/>
                </a:solidFill>
                <a:latin typeface="Calibri" panose="020F0502020204030204"/>
              </a:rPr>
              <a:t>gerçekleşme</a:t>
            </a:r>
            <a:r>
              <a:rPr lang="tr-TR" sz="1500" dirty="0">
                <a:solidFill>
                  <a:prstClr val="black"/>
                </a:solidFill>
                <a:latin typeface="Calibri" panose="020F0502020204030204"/>
              </a:rPr>
              <a:t> irdelenmektedir. </a:t>
            </a:r>
            <a:r>
              <a:rPr lang="tr-TR" sz="1500" dirty="0" err="1">
                <a:solidFill>
                  <a:prstClr val="black"/>
                </a:solidFill>
                <a:latin typeface="Calibri" panose="020F0502020204030204"/>
              </a:rPr>
              <a:t>Öğrencilerin</a:t>
            </a:r>
            <a:r>
              <a:rPr lang="tr-TR" sz="1500" dirty="0">
                <a:solidFill>
                  <a:prstClr val="black"/>
                </a:solidFill>
                <a:latin typeface="Calibri" panose="020F0502020204030204"/>
              </a:rPr>
              <a:t> </a:t>
            </a:r>
            <a:r>
              <a:rPr lang="tr-TR" sz="1500" dirty="0" err="1">
                <a:solidFill>
                  <a:prstClr val="black"/>
                </a:solidFill>
                <a:latin typeface="Calibri" panose="020F0502020204030204"/>
              </a:rPr>
              <a:t>danışmanlarına</a:t>
            </a:r>
            <a:r>
              <a:rPr lang="tr-TR" sz="1500" dirty="0">
                <a:solidFill>
                  <a:prstClr val="black"/>
                </a:solidFill>
                <a:latin typeface="Calibri" panose="020F0502020204030204"/>
              </a:rPr>
              <a:t> </a:t>
            </a:r>
            <a:r>
              <a:rPr lang="tr-TR" sz="1500" dirty="0" err="1">
                <a:solidFill>
                  <a:prstClr val="black"/>
                </a:solidFill>
                <a:latin typeface="Calibri" panose="020F0502020204030204"/>
              </a:rPr>
              <a:t>erişimi</a:t>
            </a:r>
            <a:r>
              <a:rPr lang="tr-TR" sz="1500" dirty="0">
                <a:solidFill>
                  <a:prstClr val="black"/>
                </a:solidFill>
                <a:latin typeface="Calibri" panose="020F0502020204030204"/>
              </a:rPr>
              <a:t> kolaydır ve </a:t>
            </a:r>
            <a:r>
              <a:rPr lang="tr-TR" sz="1500" dirty="0" err="1">
                <a:solidFill>
                  <a:prstClr val="black"/>
                </a:solidFill>
                <a:latin typeface="Calibri" panose="020F0502020204030204"/>
              </a:rPr>
              <a:t>çeşitli</a:t>
            </a:r>
            <a:r>
              <a:rPr lang="tr-TR" sz="1500" dirty="0">
                <a:solidFill>
                  <a:prstClr val="black"/>
                </a:solidFill>
                <a:latin typeface="Calibri" panose="020F0502020204030204"/>
              </a:rPr>
              <a:t> </a:t>
            </a:r>
            <a:r>
              <a:rPr lang="tr-TR" sz="1500" dirty="0" err="1">
                <a:solidFill>
                  <a:prstClr val="black"/>
                </a:solidFill>
                <a:latin typeface="Calibri" panose="020F0502020204030204"/>
              </a:rPr>
              <a:t>erişimi</a:t>
            </a:r>
            <a:r>
              <a:rPr lang="tr-TR" sz="1500" dirty="0">
                <a:solidFill>
                  <a:prstClr val="black"/>
                </a:solidFill>
                <a:latin typeface="Calibri" panose="020F0502020204030204"/>
              </a:rPr>
              <a:t> olanakları (</a:t>
            </a:r>
            <a:r>
              <a:rPr lang="tr-TR" sz="1500" dirty="0" err="1">
                <a:solidFill>
                  <a:prstClr val="black"/>
                </a:solidFill>
                <a:latin typeface="Calibri" panose="020F0502020204030204"/>
              </a:rPr>
              <a:t>yüz</a:t>
            </a:r>
            <a:r>
              <a:rPr lang="tr-TR" sz="1500" dirty="0">
                <a:solidFill>
                  <a:prstClr val="black"/>
                </a:solidFill>
                <a:latin typeface="Calibri" panose="020F0502020204030204"/>
              </a:rPr>
              <a:t> </a:t>
            </a:r>
            <a:r>
              <a:rPr lang="tr-TR" sz="1500" dirty="0" err="1">
                <a:solidFill>
                  <a:prstClr val="black"/>
                </a:solidFill>
                <a:latin typeface="Calibri" panose="020F0502020204030204"/>
              </a:rPr>
              <a:t>yüze</a:t>
            </a:r>
            <a:r>
              <a:rPr lang="tr-TR" sz="1500" dirty="0">
                <a:solidFill>
                  <a:prstClr val="black"/>
                </a:solidFill>
                <a:latin typeface="Calibri" panose="020F0502020204030204"/>
              </a:rPr>
              <a:t>, </a:t>
            </a:r>
            <a:r>
              <a:rPr lang="tr-TR" sz="1500" dirty="0" err="1">
                <a:solidFill>
                  <a:prstClr val="black"/>
                </a:solidFill>
                <a:latin typeface="Calibri" panose="020F0502020204030204"/>
              </a:rPr>
              <a:t>çevrimiçi</a:t>
            </a:r>
            <a:r>
              <a:rPr lang="tr-TR" sz="1500" dirty="0">
                <a:solidFill>
                  <a:prstClr val="black"/>
                </a:solidFill>
                <a:latin typeface="Calibri" panose="020F0502020204030204"/>
              </a:rPr>
              <a:t>) bulunmaktadır. </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Akademik danışmanlık hizmetleri izlenmekte ve öğrencilerin katılımıyla iyileştirilmektedir. Bu uygulamalar; Öğrenci danışmanlık sisteminde kullanılan tanımlı süreçler, Varsa uzaktan eğitimde akademik ve teknik öğrenci danışmanlığı mekanizmaları ve tanımlı süreçler, Öğrencilerin danışmanlara erişimine ilişkin mekanizmalar ve Öğrencilerin katılımına ilişkin kanıtlar ile birlikte verilmelidir.</a:t>
            </a:r>
          </a:p>
        </p:txBody>
      </p:sp>
      <p:sp>
        <p:nvSpPr>
          <p:cNvPr id="5" name="Dikdörtgen 4"/>
          <p:cNvSpPr/>
          <p:nvPr/>
        </p:nvSpPr>
        <p:spPr>
          <a:xfrm>
            <a:off x="5725713" y="1969987"/>
            <a:ext cx="3250547" cy="3139321"/>
          </a:xfrm>
          <a:prstGeom prst="rect">
            <a:avLst/>
          </a:prstGeom>
          <a:solidFill>
            <a:schemeClr val="accent1">
              <a:lumMod val="60000"/>
              <a:lumOff val="40000"/>
            </a:schemeClr>
          </a:solidFill>
          <a:ln w="38100">
            <a:solidFill>
              <a:schemeClr val="tx1"/>
            </a:solidFill>
          </a:ln>
        </p:spPr>
        <p:txBody>
          <a:bodyPr wrap="square">
            <a:spAutoFit/>
          </a:bodyPr>
          <a:lstStyle/>
          <a:p>
            <a:pPr defTabSz="685800"/>
            <a:r>
              <a:rPr lang="tr-TR" i="1" dirty="0">
                <a:solidFill>
                  <a:prstClr val="black"/>
                </a:solidFill>
                <a:latin typeface="Calibri" panose="020F0502020204030204"/>
              </a:rPr>
              <a:t>Öğrenci danışmanlık sisteminde kullanılan tanımlı süreçler </a:t>
            </a:r>
            <a:endParaRPr lang="tr-TR" dirty="0">
              <a:solidFill>
                <a:prstClr val="black"/>
              </a:solidFill>
              <a:latin typeface="Calibri" panose="020F0502020204030204"/>
            </a:endParaRPr>
          </a:p>
          <a:p>
            <a:pPr defTabSz="685800"/>
            <a:r>
              <a:rPr lang="tr-TR" dirty="0">
                <a:solidFill>
                  <a:prstClr val="black"/>
                </a:solidFill>
                <a:latin typeface="Calibri" panose="020F0502020204030204"/>
              </a:rPr>
              <a:t> ve Öğrencilerin danışmanlara erişimine ilişkin mekanizmalar bulunmaktadır. </a:t>
            </a:r>
          </a:p>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Birimde öğrencilerin akademik gelişimi ve kariyer planlamasına ilişkin uygulamalar izlenmekte ve öğrencilerin katılımıyla iyileştirilmektedir 	</a:t>
            </a:r>
          </a:p>
        </p:txBody>
      </p:sp>
      <p:sp>
        <p:nvSpPr>
          <p:cNvPr id="6" name="Dikdörtgen 5"/>
          <p:cNvSpPr/>
          <p:nvPr/>
        </p:nvSpPr>
        <p:spPr>
          <a:xfrm>
            <a:off x="251520" y="5524806"/>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6066754"/>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ve bağlı programlar bazında danışmanlık raporları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Raporların değerlendirildiğine dair kurul kararları ve iyileştirmeler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1158323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62199" y="1623738"/>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2" name="Dikdörtgen 1"/>
          <p:cNvSpPr/>
          <p:nvPr/>
        </p:nvSpPr>
        <p:spPr>
          <a:xfrm>
            <a:off x="251520" y="2276872"/>
            <a:ext cx="5256584" cy="2862322"/>
          </a:xfrm>
          <a:prstGeom prst="rect">
            <a:avLst/>
          </a:prstGeom>
        </p:spPr>
        <p:txBody>
          <a:bodyPr wrap="square">
            <a:spAutoFit/>
          </a:bodyPr>
          <a:lstStyle/>
          <a:p>
            <a:pPr defTabSz="685800"/>
            <a:r>
              <a:rPr lang="tr-TR" sz="1500" b="1" dirty="0">
                <a:solidFill>
                  <a:prstClr val="black"/>
                </a:solidFill>
                <a:latin typeface="Calibri" panose="020F0502020204030204"/>
              </a:rPr>
              <a:t>B.3.1. Atama, yükseltme ve görevlendirme kriterleri</a:t>
            </a:r>
          </a:p>
          <a:p>
            <a:pPr defTabSz="685800"/>
            <a:endParaRPr lang="tr-TR" sz="1500" dirty="0">
              <a:solidFill>
                <a:prstClr val="black"/>
              </a:solidFill>
              <a:latin typeface="Calibri" panose="020F0502020204030204"/>
            </a:endParaRPr>
          </a:p>
          <a:p>
            <a:pPr defTabSz="685800"/>
            <a:r>
              <a:rPr lang="tr-TR" sz="1500" dirty="0" err="1">
                <a:solidFill>
                  <a:prstClr val="black"/>
                </a:solidFill>
                <a:latin typeface="Calibri" panose="020F0502020204030204"/>
              </a:rPr>
              <a:t>Öğretim</a:t>
            </a:r>
            <a:r>
              <a:rPr lang="tr-TR" sz="1500" dirty="0">
                <a:solidFill>
                  <a:prstClr val="black"/>
                </a:solidFill>
                <a:latin typeface="Calibri" panose="020F0502020204030204"/>
              </a:rPr>
              <a:t> elemanı atama, yükseltme ve </a:t>
            </a:r>
            <a:r>
              <a:rPr lang="tr-TR" sz="1500" dirty="0" err="1">
                <a:solidFill>
                  <a:prstClr val="black"/>
                </a:solidFill>
                <a:latin typeface="Calibri" panose="020F0502020204030204"/>
              </a:rPr>
              <a:t>görevlendirme</a:t>
            </a:r>
            <a:r>
              <a:rPr lang="tr-TR" sz="1500" dirty="0">
                <a:solidFill>
                  <a:prstClr val="black"/>
                </a:solidFill>
                <a:latin typeface="Calibri" panose="020F0502020204030204"/>
              </a:rPr>
              <a:t> </a:t>
            </a:r>
            <a:r>
              <a:rPr lang="tr-TR" sz="1500" dirty="0" err="1">
                <a:solidFill>
                  <a:prstClr val="black"/>
                </a:solidFill>
                <a:latin typeface="Calibri" panose="020F0502020204030204"/>
              </a:rPr>
              <a:t>sürec</a:t>
            </a:r>
            <a:r>
              <a:rPr lang="tr-TR" sz="1500" dirty="0">
                <a:solidFill>
                  <a:prstClr val="black"/>
                </a:solidFill>
                <a:latin typeface="Calibri" panose="020F0502020204030204"/>
              </a:rPr>
              <a:t>̧ ve kriterleri </a:t>
            </a:r>
            <a:r>
              <a:rPr lang="tr-TR" sz="1500" dirty="0" err="1">
                <a:solidFill>
                  <a:prstClr val="black"/>
                </a:solidFill>
                <a:latin typeface="Calibri" panose="020F0502020204030204"/>
              </a:rPr>
              <a:t>belirlenmis</a:t>
            </a:r>
            <a:r>
              <a:rPr lang="tr-TR" sz="1500" dirty="0">
                <a:solidFill>
                  <a:prstClr val="black"/>
                </a:solidFill>
                <a:latin typeface="Calibri" panose="020F0502020204030204"/>
              </a:rPr>
              <a:t>̧ ve kamuoyuna </a:t>
            </a:r>
            <a:r>
              <a:rPr lang="tr-TR" sz="1500" dirty="0" err="1">
                <a:solidFill>
                  <a:prstClr val="black"/>
                </a:solidFill>
                <a:latin typeface="Calibri" panose="020F0502020204030204"/>
              </a:rPr>
              <a:t>açıktır</a:t>
            </a:r>
            <a:r>
              <a:rPr lang="tr-TR" sz="1500" dirty="0">
                <a:solidFill>
                  <a:prstClr val="black"/>
                </a:solidFill>
                <a:latin typeface="Calibri" panose="020F0502020204030204"/>
              </a:rPr>
              <a:t>. </a:t>
            </a:r>
            <a:r>
              <a:rPr lang="tr-TR" sz="1500" dirty="0" err="1">
                <a:solidFill>
                  <a:prstClr val="black"/>
                </a:solidFill>
                <a:latin typeface="Calibri" panose="020F0502020204030204"/>
              </a:rPr>
              <a:t>İlgili</a:t>
            </a:r>
            <a:r>
              <a:rPr lang="tr-TR" sz="1500" dirty="0">
                <a:solidFill>
                  <a:prstClr val="black"/>
                </a:solidFill>
                <a:latin typeface="Calibri" panose="020F0502020204030204"/>
              </a:rPr>
              <a:t> </a:t>
            </a:r>
            <a:r>
              <a:rPr lang="tr-TR" sz="1500" dirty="0" err="1">
                <a:solidFill>
                  <a:prstClr val="black"/>
                </a:solidFill>
                <a:latin typeface="Calibri" panose="020F0502020204030204"/>
              </a:rPr>
              <a:t>sürec</a:t>
            </a:r>
            <a:r>
              <a:rPr lang="tr-TR" sz="1500" dirty="0">
                <a:solidFill>
                  <a:prstClr val="black"/>
                </a:solidFill>
                <a:latin typeface="Calibri" panose="020F0502020204030204"/>
              </a:rPr>
              <a:t>̧ ve kriterler akademik liyakati </a:t>
            </a:r>
            <a:r>
              <a:rPr lang="tr-TR" sz="1500" dirty="0" err="1">
                <a:solidFill>
                  <a:prstClr val="black"/>
                </a:solidFill>
                <a:latin typeface="Calibri" panose="020F0502020204030204"/>
              </a:rPr>
              <a:t>gözetip</a:t>
            </a:r>
            <a:r>
              <a:rPr lang="tr-TR" sz="1500" dirty="0">
                <a:solidFill>
                  <a:prstClr val="black"/>
                </a:solidFill>
                <a:latin typeface="Calibri" panose="020F0502020204030204"/>
              </a:rPr>
              <a:t>, fırsat </a:t>
            </a:r>
            <a:r>
              <a:rPr lang="tr-TR" sz="1500" dirty="0" err="1">
                <a:solidFill>
                  <a:prstClr val="black"/>
                </a:solidFill>
                <a:latin typeface="Calibri" panose="020F0502020204030204"/>
              </a:rPr>
              <a:t>eşitliğini</a:t>
            </a:r>
            <a:r>
              <a:rPr lang="tr-TR" sz="1500" dirty="0">
                <a:solidFill>
                  <a:prstClr val="black"/>
                </a:solidFill>
                <a:latin typeface="Calibri" panose="020F0502020204030204"/>
              </a:rPr>
              <a:t> </a:t>
            </a:r>
            <a:r>
              <a:rPr lang="tr-TR" sz="1500" dirty="0" err="1">
                <a:solidFill>
                  <a:prstClr val="black"/>
                </a:solidFill>
                <a:latin typeface="Calibri" panose="020F0502020204030204"/>
              </a:rPr>
              <a:t>sağlayacak</a:t>
            </a:r>
            <a:r>
              <a:rPr lang="tr-TR" sz="1500" dirty="0">
                <a:solidFill>
                  <a:prstClr val="black"/>
                </a:solidFill>
                <a:latin typeface="Calibri" panose="020F0502020204030204"/>
              </a:rPr>
              <a:t> niteliktedir. Uygulamanın kriterlere uygun </a:t>
            </a:r>
            <a:r>
              <a:rPr lang="tr-TR" sz="1500" dirty="0" err="1">
                <a:solidFill>
                  <a:prstClr val="black"/>
                </a:solidFill>
                <a:latin typeface="Calibri" panose="020F0502020204030204"/>
              </a:rPr>
              <a:t>olduğu</a:t>
            </a:r>
            <a:r>
              <a:rPr lang="tr-TR" sz="1500" dirty="0">
                <a:solidFill>
                  <a:prstClr val="black"/>
                </a:solidFill>
                <a:latin typeface="Calibri" panose="020F0502020204030204"/>
              </a:rPr>
              <a:t> kanıtlanmaktadır.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elemanı ders </a:t>
            </a:r>
            <a:r>
              <a:rPr lang="tr-TR" sz="1500" dirty="0" err="1">
                <a:solidFill>
                  <a:prstClr val="black"/>
                </a:solidFill>
                <a:latin typeface="Calibri" panose="020F0502020204030204"/>
              </a:rPr>
              <a:t>yükü</a:t>
            </a:r>
            <a:r>
              <a:rPr lang="tr-TR" sz="1500" dirty="0">
                <a:solidFill>
                  <a:prstClr val="black"/>
                </a:solidFill>
                <a:latin typeface="Calibri" panose="020F0502020204030204"/>
              </a:rPr>
              <a:t> ve dağılım dengesi </a:t>
            </a:r>
            <a:r>
              <a:rPr lang="tr-TR" sz="1500" dirty="0" err="1">
                <a:solidFill>
                  <a:prstClr val="black"/>
                </a:solidFill>
                <a:latin typeface="Calibri" panose="020F0502020204030204"/>
              </a:rPr>
              <a:t>şeffaf</a:t>
            </a:r>
            <a:r>
              <a:rPr lang="tr-TR" sz="1500" dirty="0">
                <a:solidFill>
                  <a:prstClr val="black"/>
                </a:solidFill>
                <a:latin typeface="Calibri" panose="020F0502020204030204"/>
              </a:rPr>
              <a:t> olarak </a:t>
            </a:r>
            <a:r>
              <a:rPr lang="tr-TR" sz="1500" dirty="0" err="1">
                <a:solidFill>
                  <a:prstClr val="black"/>
                </a:solidFill>
                <a:latin typeface="Calibri" panose="020F0502020204030204"/>
              </a:rPr>
              <a:t>paylaşılır</a:t>
            </a:r>
            <a:r>
              <a:rPr lang="tr-TR" sz="1500" dirty="0">
                <a:solidFill>
                  <a:prstClr val="black"/>
                </a:solidFill>
                <a:latin typeface="Calibri" panose="020F0502020204030204"/>
              </a:rPr>
              <a:t>. Kurumun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a:t>
            </a:r>
            <a:r>
              <a:rPr lang="tr-TR" sz="1500" dirty="0" err="1">
                <a:solidFill>
                  <a:prstClr val="black"/>
                </a:solidFill>
                <a:latin typeface="Calibri" panose="020F0502020204030204"/>
              </a:rPr>
              <a:t>üyesinden</a:t>
            </a:r>
            <a:r>
              <a:rPr lang="tr-TR" sz="1500" dirty="0">
                <a:solidFill>
                  <a:prstClr val="black"/>
                </a:solidFill>
                <a:latin typeface="Calibri" panose="020F0502020204030204"/>
              </a:rPr>
              <a:t> beklentisi bireylerce bilinir. Kadrolu olmayan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elemanı </a:t>
            </a:r>
            <a:r>
              <a:rPr lang="tr-TR" sz="1500" dirty="0" err="1">
                <a:solidFill>
                  <a:prstClr val="black"/>
                </a:solidFill>
                <a:latin typeface="Calibri" panose="020F0502020204030204"/>
              </a:rPr>
              <a:t>seçimi</a:t>
            </a:r>
            <a:r>
              <a:rPr lang="tr-TR" sz="1500" dirty="0">
                <a:solidFill>
                  <a:prstClr val="black"/>
                </a:solidFill>
                <a:latin typeface="Calibri" panose="020F0502020204030204"/>
              </a:rPr>
              <a:t> ve yarıyıl sonunda performanslarının </a:t>
            </a:r>
            <a:r>
              <a:rPr lang="tr-TR" sz="1500" dirty="0" err="1">
                <a:solidFill>
                  <a:prstClr val="black"/>
                </a:solidFill>
                <a:latin typeface="Calibri" panose="020F0502020204030204"/>
              </a:rPr>
              <a:t>değerlendirilmesi</a:t>
            </a:r>
            <a:r>
              <a:rPr lang="tr-TR" sz="1500" dirty="0">
                <a:solidFill>
                  <a:prstClr val="black"/>
                </a:solidFill>
                <a:latin typeface="Calibri" panose="020F0502020204030204"/>
              </a:rPr>
              <a:t> </a:t>
            </a:r>
            <a:r>
              <a:rPr lang="tr-TR" sz="1500" dirty="0" err="1">
                <a:solidFill>
                  <a:prstClr val="black"/>
                </a:solidFill>
                <a:latin typeface="Calibri" panose="020F0502020204030204"/>
              </a:rPr>
              <a:t>şeffaf</a:t>
            </a:r>
            <a:r>
              <a:rPr lang="tr-TR" sz="1500" dirty="0">
                <a:solidFill>
                  <a:prstClr val="black"/>
                </a:solidFill>
                <a:latin typeface="Calibri" panose="020F0502020204030204"/>
              </a:rPr>
              <a:t>, etkin ve adildir; kurumda </a:t>
            </a:r>
            <a:r>
              <a:rPr lang="tr-TR" sz="1500" dirty="0" err="1">
                <a:solidFill>
                  <a:prstClr val="black"/>
                </a:solidFill>
                <a:latin typeface="Calibri" panose="020F0502020204030204"/>
              </a:rPr>
              <a:t>eğitim-öğretim</a:t>
            </a:r>
            <a:r>
              <a:rPr lang="tr-TR" sz="1500" dirty="0">
                <a:solidFill>
                  <a:prstClr val="black"/>
                </a:solidFill>
                <a:latin typeface="Calibri" panose="020F0502020204030204"/>
              </a:rPr>
              <a:t> ilkelerine ve </a:t>
            </a:r>
            <a:r>
              <a:rPr lang="tr-TR" sz="1500" dirty="0" err="1">
                <a:solidFill>
                  <a:prstClr val="black"/>
                </a:solidFill>
                <a:latin typeface="Calibri" panose="020F0502020204030204"/>
              </a:rPr>
              <a:t>kültürüne</a:t>
            </a:r>
            <a:r>
              <a:rPr lang="tr-TR" sz="1500" dirty="0">
                <a:solidFill>
                  <a:prstClr val="black"/>
                </a:solidFill>
                <a:latin typeface="Calibri" panose="020F0502020204030204"/>
              </a:rPr>
              <a:t> uyum gözetilmektedir.</a:t>
            </a:r>
          </a:p>
        </p:txBody>
      </p:sp>
      <p:sp>
        <p:nvSpPr>
          <p:cNvPr id="5" name="Dikdörtgen 4"/>
          <p:cNvSpPr/>
          <p:nvPr/>
        </p:nvSpPr>
        <p:spPr>
          <a:xfrm>
            <a:off x="5652120" y="2204864"/>
            <a:ext cx="3109031" cy="2308324"/>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i="1" dirty="0">
                <a:solidFill>
                  <a:prstClr val="black"/>
                </a:solidFill>
                <a:latin typeface="Calibri" panose="020F0502020204030204"/>
              </a:rPr>
              <a:t>Akademik kadronun uzmanlık alanı ile yürüttükleri ders arasında uyumun sağlanmasına yönelik uygulamalar bulunmaktadır.</a:t>
            </a:r>
            <a:endParaRPr lang="tr-TR" dirty="0">
              <a:solidFill>
                <a:prstClr val="black"/>
              </a:solidFill>
              <a:latin typeface="Calibri" panose="020F0502020204030204"/>
            </a:endParaRPr>
          </a:p>
          <a:p>
            <a:pPr defTabSz="685800"/>
            <a:r>
              <a:rPr lang="tr-TR" dirty="0">
                <a:solidFill>
                  <a:prstClr val="black"/>
                </a:solidFill>
                <a:latin typeface="Calibri" panose="020F0502020204030204"/>
              </a:rPr>
              <a:t>	</a:t>
            </a:r>
          </a:p>
          <a:p>
            <a:pPr defTabSz="685800"/>
            <a:r>
              <a:rPr lang="tr-TR" dirty="0">
                <a:solidFill>
                  <a:prstClr val="black"/>
                </a:solidFill>
                <a:latin typeface="Calibri" panose="020F0502020204030204"/>
              </a:rPr>
              <a:t>	</a:t>
            </a:r>
          </a:p>
        </p:txBody>
      </p:sp>
      <p:sp>
        <p:nvSpPr>
          <p:cNvPr id="6" name="Dikdörtgen 5"/>
          <p:cNvSpPr/>
          <p:nvPr/>
        </p:nvSpPr>
        <p:spPr>
          <a:xfrm>
            <a:off x="251520" y="5335324"/>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5877272"/>
            <a:ext cx="7645809" cy="1015663"/>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programlarda görev yapan öğretim elemanlarının dersler, uzmanlık alanları gibi belgeler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Dışarıdan görevlendirmelerde ilanlar ve </a:t>
            </a:r>
            <a:r>
              <a:rPr lang="tr-TR" sz="1500" dirty="0" err="1" smtClean="0">
                <a:solidFill>
                  <a:prstClr val="black"/>
                </a:solidFill>
                <a:latin typeface="Calibri" panose="020F0502020204030204"/>
              </a:rPr>
              <a:t>komisiyon</a:t>
            </a:r>
            <a:r>
              <a:rPr lang="tr-TR" sz="1500" dirty="0" smtClean="0">
                <a:solidFill>
                  <a:prstClr val="black"/>
                </a:solidFill>
                <a:latin typeface="Calibri" panose="020F0502020204030204"/>
              </a:rPr>
              <a:t> kararları</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163232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30629" y="1378202"/>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3" name="Dikdörtgen 2"/>
          <p:cNvSpPr/>
          <p:nvPr/>
        </p:nvSpPr>
        <p:spPr>
          <a:xfrm>
            <a:off x="117558" y="1805322"/>
            <a:ext cx="6117773" cy="3554819"/>
          </a:xfrm>
          <a:prstGeom prst="rect">
            <a:avLst/>
          </a:prstGeom>
        </p:spPr>
        <p:txBody>
          <a:bodyPr wrap="square">
            <a:spAutoFit/>
          </a:bodyPr>
          <a:lstStyle/>
          <a:p>
            <a:pPr defTabSz="685800"/>
            <a:r>
              <a:rPr lang="tr-TR" sz="1500" b="1" dirty="0">
                <a:solidFill>
                  <a:prstClr val="black"/>
                </a:solidFill>
                <a:latin typeface="Calibri" panose="020F0502020204030204"/>
              </a:rPr>
              <a:t>B.3.2. Öğretim yetkinliği </a:t>
            </a:r>
          </a:p>
          <a:p>
            <a:pPr defTabSz="685800"/>
            <a:endParaRPr lang="tr-TR" sz="1500" dirty="0">
              <a:solidFill>
                <a:prstClr val="black"/>
              </a:solidFill>
              <a:latin typeface="Calibri" panose="020F0502020204030204"/>
            </a:endParaRPr>
          </a:p>
          <a:p>
            <a:pPr defTabSz="685800"/>
            <a:r>
              <a:rPr lang="tr-TR" sz="1500" dirty="0" err="1">
                <a:solidFill>
                  <a:prstClr val="black"/>
                </a:solidFill>
                <a:latin typeface="Calibri" panose="020F0502020204030204"/>
              </a:rPr>
              <a:t>Tüm</a:t>
            </a:r>
            <a:r>
              <a:rPr lang="tr-TR" sz="1500" dirty="0">
                <a:solidFill>
                  <a:prstClr val="black"/>
                </a:solidFill>
                <a:latin typeface="Calibri" panose="020F0502020204030204"/>
              </a:rPr>
              <a:t>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elemanlarının </a:t>
            </a:r>
            <a:r>
              <a:rPr lang="tr-TR" sz="1500" dirty="0" err="1">
                <a:solidFill>
                  <a:prstClr val="black"/>
                </a:solidFill>
                <a:latin typeface="Calibri" panose="020F0502020204030204"/>
              </a:rPr>
              <a:t>etkileşimli-aktif</a:t>
            </a:r>
            <a:r>
              <a:rPr lang="tr-TR" sz="1500" dirty="0">
                <a:solidFill>
                  <a:prstClr val="black"/>
                </a:solidFill>
                <a:latin typeface="Calibri" panose="020F0502020204030204"/>
              </a:rPr>
              <a:t> ders verme </a:t>
            </a:r>
            <a:r>
              <a:rPr lang="tr-TR" sz="1500" dirty="0" err="1">
                <a:solidFill>
                  <a:prstClr val="black"/>
                </a:solidFill>
                <a:latin typeface="Calibri" panose="020F0502020204030204"/>
              </a:rPr>
              <a:t>yöntemlerini</a:t>
            </a:r>
            <a:r>
              <a:rPr lang="tr-TR" sz="1500" dirty="0">
                <a:solidFill>
                  <a:prstClr val="black"/>
                </a:solidFill>
                <a:latin typeface="Calibri" panose="020F0502020204030204"/>
              </a:rPr>
              <a:t> ve uzaktan </a:t>
            </a:r>
            <a:r>
              <a:rPr lang="tr-TR" sz="1500" dirty="0" err="1">
                <a:solidFill>
                  <a:prstClr val="black"/>
                </a:solidFill>
                <a:latin typeface="Calibri" panose="020F0502020204030204"/>
              </a:rPr>
              <a:t>eğitim</a:t>
            </a:r>
            <a:r>
              <a:rPr lang="tr-TR" sz="1500" dirty="0">
                <a:solidFill>
                  <a:prstClr val="black"/>
                </a:solidFill>
                <a:latin typeface="Calibri" panose="020F0502020204030204"/>
              </a:rPr>
              <a:t> </a:t>
            </a:r>
            <a:r>
              <a:rPr lang="tr-TR" sz="1500" dirty="0" err="1">
                <a:solidFill>
                  <a:prstClr val="black"/>
                </a:solidFill>
                <a:latin typeface="Calibri" panose="020F0502020204030204"/>
              </a:rPr>
              <a:t>süreçlerini</a:t>
            </a:r>
            <a:r>
              <a:rPr lang="tr-TR" sz="1500" dirty="0">
                <a:solidFill>
                  <a:prstClr val="black"/>
                </a:solidFill>
                <a:latin typeface="Calibri" panose="020F0502020204030204"/>
              </a:rPr>
              <a:t> </a:t>
            </a:r>
            <a:r>
              <a:rPr lang="tr-TR" sz="1500" dirty="0" err="1">
                <a:solidFill>
                  <a:prstClr val="black"/>
                </a:solidFill>
                <a:latin typeface="Calibri" panose="020F0502020204030204"/>
              </a:rPr>
              <a:t>öğrenmeleri</a:t>
            </a:r>
            <a:r>
              <a:rPr lang="tr-TR" sz="1500" dirty="0">
                <a:solidFill>
                  <a:prstClr val="black"/>
                </a:solidFill>
                <a:latin typeface="Calibri" panose="020F0502020204030204"/>
              </a:rPr>
              <a:t> ve kullanmaları </a:t>
            </a:r>
            <a:r>
              <a:rPr lang="tr-TR" sz="1500" dirty="0" err="1">
                <a:solidFill>
                  <a:prstClr val="black"/>
                </a:solidFill>
                <a:latin typeface="Calibri" panose="020F0502020204030204"/>
              </a:rPr>
              <a:t>için</a:t>
            </a:r>
            <a:r>
              <a:rPr lang="tr-TR" sz="1500" dirty="0">
                <a:solidFill>
                  <a:prstClr val="black"/>
                </a:solidFill>
                <a:latin typeface="Calibri" panose="020F0502020204030204"/>
              </a:rPr>
              <a:t> sistematik </a:t>
            </a:r>
            <a:r>
              <a:rPr lang="tr-TR" sz="1500" dirty="0" err="1">
                <a:solidFill>
                  <a:prstClr val="black"/>
                </a:solidFill>
                <a:latin typeface="Calibri" panose="020F0502020204030204"/>
              </a:rPr>
              <a:t>eğiticilerin</a:t>
            </a:r>
            <a:r>
              <a:rPr lang="tr-TR" sz="1500" dirty="0">
                <a:solidFill>
                  <a:prstClr val="black"/>
                </a:solidFill>
                <a:latin typeface="Calibri" panose="020F0502020204030204"/>
              </a:rPr>
              <a:t> </a:t>
            </a:r>
            <a:r>
              <a:rPr lang="tr-TR" sz="1500" dirty="0" err="1">
                <a:solidFill>
                  <a:prstClr val="black"/>
                </a:solidFill>
                <a:latin typeface="Calibri" panose="020F0502020204030204"/>
              </a:rPr>
              <a:t>eğitimi</a:t>
            </a:r>
            <a:r>
              <a:rPr lang="tr-TR" sz="1500" dirty="0">
                <a:solidFill>
                  <a:prstClr val="black"/>
                </a:solidFill>
                <a:latin typeface="Calibri" panose="020F0502020204030204"/>
              </a:rPr>
              <a:t> etkinlikleri (kurs, </a:t>
            </a:r>
            <a:r>
              <a:rPr lang="tr-TR" sz="1500" dirty="0" err="1">
                <a:solidFill>
                  <a:prstClr val="black"/>
                </a:solidFill>
                <a:latin typeface="Calibri" panose="020F0502020204030204"/>
              </a:rPr>
              <a:t>çalıştay</a:t>
            </a:r>
            <a:r>
              <a:rPr lang="tr-TR" sz="1500" dirty="0">
                <a:solidFill>
                  <a:prstClr val="black"/>
                </a:solidFill>
                <a:latin typeface="Calibri" panose="020F0502020204030204"/>
              </a:rPr>
              <a:t>, ders, seminer </a:t>
            </a:r>
            <a:r>
              <a:rPr lang="tr-TR" sz="1500" dirty="0" err="1">
                <a:solidFill>
                  <a:prstClr val="black"/>
                </a:solidFill>
                <a:latin typeface="Calibri" panose="020F0502020204030204"/>
              </a:rPr>
              <a:t>vb</a:t>
            </a:r>
            <a:r>
              <a:rPr lang="tr-TR" sz="1500" dirty="0">
                <a:solidFill>
                  <a:prstClr val="black"/>
                </a:solidFill>
                <a:latin typeface="Calibri" panose="020F0502020204030204"/>
              </a:rPr>
              <a:t>) ve bunu </a:t>
            </a:r>
            <a:r>
              <a:rPr lang="tr-TR" sz="1500" dirty="0" err="1">
                <a:solidFill>
                  <a:prstClr val="black"/>
                </a:solidFill>
                <a:latin typeface="Calibri" panose="020F0502020204030204"/>
              </a:rPr>
              <a:t>üstlenecek</a:t>
            </a:r>
            <a:r>
              <a:rPr lang="tr-TR" sz="1500" dirty="0">
                <a:solidFill>
                  <a:prstClr val="black"/>
                </a:solidFill>
                <a:latin typeface="Calibri" panose="020F0502020204030204"/>
              </a:rPr>
              <a:t>/ </a:t>
            </a:r>
            <a:r>
              <a:rPr lang="tr-TR" sz="1500" dirty="0" err="1">
                <a:solidFill>
                  <a:prstClr val="black"/>
                </a:solidFill>
                <a:latin typeface="Calibri" panose="020F0502020204030204"/>
              </a:rPr>
              <a:t>gerçekleştirecek</a:t>
            </a:r>
            <a:r>
              <a:rPr lang="tr-TR" sz="1500" dirty="0">
                <a:solidFill>
                  <a:prstClr val="black"/>
                </a:solidFill>
                <a:latin typeface="Calibri" panose="020F0502020204030204"/>
              </a:rPr>
              <a:t> </a:t>
            </a:r>
            <a:r>
              <a:rPr lang="tr-TR" sz="1500" dirty="0" err="1">
                <a:solidFill>
                  <a:prstClr val="black"/>
                </a:solidFill>
                <a:latin typeface="Calibri" panose="020F0502020204030204"/>
              </a:rPr>
              <a:t>öğretme-öğrenme</a:t>
            </a:r>
            <a:r>
              <a:rPr lang="tr-TR" sz="1500" dirty="0">
                <a:solidFill>
                  <a:prstClr val="black"/>
                </a:solidFill>
                <a:latin typeface="Calibri" panose="020F0502020204030204"/>
              </a:rPr>
              <a:t> merkezi yapılanması vardır.  </a:t>
            </a:r>
            <a:r>
              <a:rPr lang="tr-TR" sz="1500" dirty="0" err="1">
                <a:solidFill>
                  <a:prstClr val="black"/>
                </a:solidFill>
                <a:latin typeface="Calibri" panose="020F0502020204030204"/>
              </a:rPr>
              <a:t>Öğretim</a:t>
            </a:r>
            <a:r>
              <a:rPr lang="tr-TR" sz="1500" dirty="0">
                <a:solidFill>
                  <a:prstClr val="black"/>
                </a:solidFill>
                <a:latin typeface="Calibri" panose="020F0502020204030204"/>
              </a:rPr>
              <a:t> elemanlarının pedagojik ve teknolojik yeterlilikleri artırılmaktadır. Kurumun öğretim yetkinliği geliştirme performansı değerlendirilmektedir.</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Eğiticilerin eğitimi uygulamalarına (Uzaktan eğitim uygulamaları dahil) ilişkin planlama (kapsamı, veriliş yöntemi, katılım bilgileri vb.) ve uygulamaları, Öğrenme öğretme merkezi uygulamaları, Eğitim kadrosunun eğitim-öğretim performansını izleme süreçlerini gösteren belgeler ve dokümanlar (Atama-yükseltme kriterleri vb.) ve Öğretim elemanlarının izleme ve iyileştirme süreçlerine katılımını gösteren kanıtlar ile birlikte verilmelidir.</a:t>
            </a:r>
          </a:p>
        </p:txBody>
      </p:sp>
      <p:sp>
        <p:nvSpPr>
          <p:cNvPr id="5" name="Dikdörtgen 4"/>
          <p:cNvSpPr/>
          <p:nvPr/>
        </p:nvSpPr>
        <p:spPr>
          <a:xfrm>
            <a:off x="6248402" y="2204864"/>
            <a:ext cx="2645228" cy="2862322"/>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i="1" dirty="0">
                <a:solidFill>
                  <a:prstClr val="black"/>
                </a:solidFill>
                <a:latin typeface="Calibri" panose="020F0502020204030204"/>
              </a:rPr>
              <a:t>Eğiticilerin eğitimi uygulamalarına (Uzaktan eğitim uygulamaları dahil) ilişkin planlama (kapsamı, veriliş yöntemi, katılım bilgileri vb.) ve uygulamalara ilişkin kanıtlar bulunmaktadır.</a:t>
            </a:r>
            <a:endParaRPr lang="tr-TR" dirty="0">
              <a:solidFill>
                <a:prstClr val="black"/>
              </a:solidFill>
              <a:latin typeface="Calibri" panose="020F0502020204030204"/>
            </a:endParaRPr>
          </a:p>
          <a:p>
            <a:pPr defTabSz="685800"/>
            <a:r>
              <a:rPr lang="tr-TR" dirty="0">
                <a:solidFill>
                  <a:prstClr val="black"/>
                </a:solidFill>
                <a:latin typeface="Calibri" panose="020F0502020204030204"/>
              </a:rPr>
              <a:t>	</a:t>
            </a:r>
          </a:p>
        </p:txBody>
      </p:sp>
      <p:sp>
        <p:nvSpPr>
          <p:cNvPr id="6" name="Dikdörtgen 5"/>
          <p:cNvSpPr/>
          <p:nvPr/>
        </p:nvSpPr>
        <p:spPr>
          <a:xfrm>
            <a:off x="229495" y="5408369"/>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29495" y="6165049"/>
            <a:ext cx="7645809" cy="553998"/>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eğiticilerin eğitimi ile ilgili </a:t>
            </a:r>
            <a:r>
              <a:rPr lang="tr-TR" sz="1500" dirty="0" err="1" smtClean="0">
                <a:solidFill>
                  <a:prstClr val="black"/>
                </a:solidFill>
                <a:latin typeface="Calibri" panose="020F0502020204030204"/>
              </a:rPr>
              <a:t>faalliyetler</a:t>
            </a:r>
            <a:endParaRPr lang="tr-TR" sz="1500" dirty="0" smtClean="0">
              <a:solidFill>
                <a:prstClr val="black"/>
              </a:solidFill>
              <a:latin typeface="Calibri" panose="020F0502020204030204"/>
            </a:endParaRP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2520142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40882" y="1403408"/>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EĞİTİM-ÖĞRETİM</a:t>
            </a:r>
          </a:p>
        </p:txBody>
      </p:sp>
      <p:sp>
        <p:nvSpPr>
          <p:cNvPr id="2" name="Dikdörtgen 1"/>
          <p:cNvSpPr/>
          <p:nvPr/>
        </p:nvSpPr>
        <p:spPr>
          <a:xfrm>
            <a:off x="175309" y="1918126"/>
            <a:ext cx="6063754" cy="3785652"/>
          </a:xfrm>
          <a:prstGeom prst="rect">
            <a:avLst/>
          </a:prstGeom>
        </p:spPr>
        <p:txBody>
          <a:bodyPr wrap="square">
            <a:spAutoFit/>
          </a:bodyPr>
          <a:lstStyle/>
          <a:p>
            <a:pPr defTabSz="685800"/>
            <a:r>
              <a:rPr lang="tr-TR" sz="1500" b="1" dirty="0">
                <a:solidFill>
                  <a:prstClr val="black"/>
                </a:solidFill>
                <a:latin typeface="Calibri" panose="020F0502020204030204"/>
              </a:rPr>
              <a:t>B.4.1. Program çıktılarının izlenmesi ve güncellenmesi </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Her program ve ders </a:t>
            </a:r>
            <a:r>
              <a:rPr lang="tr-TR" sz="1500" dirty="0" err="1">
                <a:solidFill>
                  <a:prstClr val="black"/>
                </a:solidFill>
                <a:latin typeface="Calibri" panose="020F0502020204030204"/>
              </a:rPr>
              <a:t>için</a:t>
            </a:r>
            <a:r>
              <a:rPr lang="tr-TR" sz="1500" dirty="0">
                <a:solidFill>
                  <a:prstClr val="black"/>
                </a:solidFill>
                <a:latin typeface="Calibri" panose="020F0502020204030204"/>
              </a:rPr>
              <a:t> (</a:t>
            </a:r>
            <a:r>
              <a:rPr lang="tr-TR" sz="1500" dirty="0" err="1">
                <a:solidFill>
                  <a:prstClr val="black"/>
                </a:solidFill>
                <a:latin typeface="Calibri" panose="020F0502020204030204"/>
              </a:rPr>
              <a:t>örgün</a:t>
            </a:r>
            <a:r>
              <a:rPr lang="tr-TR" sz="1500" dirty="0">
                <a:solidFill>
                  <a:prstClr val="black"/>
                </a:solidFill>
                <a:latin typeface="Calibri" panose="020F0502020204030204"/>
              </a:rPr>
              <a:t>, uzaktan, karma, </a:t>
            </a:r>
            <a:r>
              <a:rPr lang="tr-TR" sz="1500" dirty="0" err="1">
                <a:solidFill>
                  <a:prstClr val="black"/>
                </a:solidFill>
                <a:latin typeface="Calibri" panose="020F0502020204030204"/>
              </a:rPr>
              <a:t>açıktan</a:t>
            </a:r>
            <a:r>
              <a:rPr lang="tr-TR" sz="1500" dirty="0">
                <a:solidFill>
                  <a:prstClr val="black"/>
                </a:solidFill>
                <a:latin typeface="Calibri" panose="020F0502020204030204"/>
              </a:rPr>
              <a:t>) program </a:t>
            </a:r>
            <a:r>
              <a:rPr lang="tr-TR" sz="1500" dirty="0" err="1">
                <a:solidFill>
                  <a:prstClr val="black"/>
                </a:solidFill>
                <a:latin typeface="Calibri" panose="020F0502020204030204"/>
              </a:rPr>
              <a:t>amaçlarının</a:t>
            </a:r>
            <a:r>
              <a:rPr lang="tr-TR" sz="1500" dirty="0">
                <a:solidFill>
                  <a:prstClr val="black"/>
                </a:solidFill>
                <a:latin typeface="Calibri" panose="020F0502020204030204"/>
              </a:rPr>
              <a:t> ve </a:t>
            </a:r>
            <a:r>
              <a:rPr lang="tr-TR" sz="1500" dirty="0" err="1">
                <a:solidFill>
                  <a:prstClr val="black"/>
                </a:solidFill>
                <a:latin typeface="Calibri" panose="020F0502020204030204"/>
              </a:rPr>
              <a:t>öğrenme</a:t>
            </a:r>
            <a:r>
              <a:rPr lang="tr-TR" sz="1500" dirty="0">
                <a:solidFill>
                  <a:prstClr val="black"/>
                </a:solidFill>
                <a:latin typeface="Calibri" panose="020F0502020204030204"/>
              </a:rPr>
              <a:t> </a:t>
            </a:r>
            <a:r>
              <a:rPr lang="tr-TR" sz="1500" dirty="0" err="1">
                <a:solidFill>
                  <a:prstClr val="black"/>
                </a:solidFill>
                <a:latin typeface="Calibri" panose="020F0502020204030204"/>
              </a:rPr>
              <a:t>çıktılarının</a:t>
            </a:r>
            <a:r>
              <a:rPr lang="tr-TR" sz="1500" dirty="0">
                <a:solidFill>
                  <a:prstClr val="black"/>
                </a:solidFill>
                <a:latin typeface="Calibri" panose="020F0502020204030204"/>
              </a:rPr>
              <a:t> izlenmesi </a:t>
            </a:r>
            <a:r>
              <a:rPr lang="tr-TR" sz="1500" dirty="0" err="1">
                <a:solidFill>
                  <a:prstClr val="black"/>
                </a:solidFill>
                <a:latin typeface="Calibri" panose="020F0502020204030204"/>
              </a:rPr>
              <a:t>planlandığı</a:t>
            </a:r>
            <a:r>
              <a:rPr lang="tr-TR" sz="1500" dirty="0">
                <a:solidFill>
                  <a:prstClr val="black"/>
                </a:solidFill>
                <a:latin typeface="Calibri" panose="020F0502020204030204"/>
              </a:rPr>
              <a:t> </a:t>
            </a:r>
            <a:r>
              <a:rPr lang="tr-TR" sz="1500" dirty="0" err="1">
                <a:solidFill>
                  <a:prstClr val="black"/>
                </a:solidFill>
                <a:latin typeface="Calibri" panose="020F0502020204030204"/>
              </a:rPr>
              <a:t>şekilde</a:t>
            </a:r>
            <a:r>
              <a:rPr lang="tr-TR" sz="1500" dirty="0">
                <a:solidFill>
                  <a:prstClr val="black"/>
                </a:solidFill>
                <a:latin typeface="Calibri" panose="020F0502020204030204"/>
              </a:rPr>
              <a:t> </a:t>
            </a:r>
            <a:r>
              <a:rPr lang="tr-TR" sz="1500" dirty="0" err="1">
                <a:solidFill>
                  <a:prstClr val="black"/>
                </a:solidFill>
                <a:latin typeface="Calibri" panose="020F0502020204030204"/>
              </a:rPr>
              <a:t>gerçekleşmektedir</a:t>
            </a:r>
            <a:r>
              <a:rPr lang="tr-TR" sz="1500" dirty="0">
                <a:solidFill>
                  <a:prstClr val="black"/>
                </a:solidFill>
                <a:latin typeface="Calibri" panose="020F0502020204030204"/>
              </a:rPr>
              <a:t>. Bu </a:t>
            </a:r>
            <a:r>
              <a:rPr lang="tr-TR" sz="1500" dirty="0" err="1">
                <a:solidFill>
                  <a:prstClr val="black"/>
                </a:solidFill>
                <a:latin typeface="Calibri" panose="020F0502020204030204"/>
              </a:rPr>
              <a:t>sürecin</a:t>
            </a:r>
            <a:r>
              <a:rPr lang="tr-TR" sz="1500" dirty="0">
                <a:solidFill>
                  <a:prstClr val="black"/>
                </a:solidFill>
                <a:latin typeface="Calibri" panose="020F0502020204030204"/>
              </a:rPr>
              <a:t> isleyişi ve </a:t>
            </a:r>
            <a:r>
              <a:rPr lang="tr-TR" sz="1500" dirty="0" err="1">
                <a:solidFill>
                  <a:prstClr val="black"/>
                </a:solidFill>
                <a:latin typeface="Calibri" panose="020F0502020204030204"/>
              </a:rPr>
              <a:t>sonuçları</a:t>
            </a:r>
            <a:r>
              <a:rPr lang="tr-TR" sz="1500" dirty="0">
                <a:solidFill>
                  <a:prstClr val="black"/>
                </a:solidFill>
                <a:latin typeface="Calibri" panose="020F0502020204030204"/>
              </a:rPr>
              <a:t> </a:t>
            </a:r>
            <a:r>
              <a:rPr lang="tr-TR" sz="1500" dirty="0" err="1">
                <a:solidFill>
                  <a:prstClr val="black"/>
                </a:solidFill>
                <a:latin typeface="Calibri" panose="020F0502020204030204"/>
              </a:rPr>
              <a:t>paydaşlarla</a:t>
            </a:r>
            <a:r>
              <a:rPr lang="tr-TR" sz="1500" dirty="0">
                <a:solidFill>
                  <a:prstClr val="black"/>
                </a:solidFill>
                <a:latin typeface="Calibri" panose="020F0502020204030204"/>
              </a:rPr>
              <a:t> birlikte değerlendirilmektedir. </a:t>
            </a:r>
            <a:r>
              <a:rPr lang="tr-TR" sz="1500" dirty="0" err="1">
                <a:solidFill>
                  <a:prstClr val="black"/>
                </a:solidFill>
                <a:latin typeface="Calibri" panose="020F0502020204030204"/>
              </a:rPr>
              <a:t>Eğitim</a:t>
            </a:r>
            <a:r>
              <a:rPr lang="tr-TR" sz="1500" dirty="0">
                <a:solidFill>
                  <a:prstClr val="black"/>
                </a:solidFill>
                <a:latin typeface="Calibri" panose="020F0502020204030204"/>
              </a:rPr>
              <a:t> ve </a:t>
            </a:r>
            <a:r>
              <a:rPr lang="tr-TR" sz="1500" dirty="0" err="1">
                <a:solidFill>
                  <a:prstClr val="black"/>
                </a:solidFill>
                <a:latin typeface="Calibri" panose="020F0502020204030204"/>
              </a:rPr>
              <a:t>öğretim</a:t>
            </a:r>
            <a:r>
              <a:rPr lang="tr-TR" sz="1500" dirty="0">
                <a:solidFill>
                  <a:prstClr val="black"/>
                </a:solidFill>
                <a:latin typeface="Calibri" panose="020F0502020204030204"/>
              </a:rPr>
              <a:t> ile ilgili istatistiki </a:t>
            </a:r>
            <a:r>
              <a:rPr lang="tr-TR" sz="1500" dirty="0" err="1">
                <a:solidFill>
                  <a:prstClr val="black"/>
                </a:solidFill>
                <a:latin typeface="Calibri" panose="020F0502020204030204"/>
              </a:rPr>
              <a:t>göstergeler</a:t>
            </a:r>
            <a:r>
              <a:rPr lang="tr-TR" sz="1500" dirty="0">
                <a:solidFill>
                  <a:prstClr val="black"/>
                </a:solidFill>
                <a:latin typeface="Calibri" panose="020F0502020204030204"/>
              </a:rPr>
              <a:t> (her yarıyıl </a:t>
            </a:r>
            <a:r>
              <a:rPr lang="tr-TR" sz="1500" dirty="0" err="1">
                <a:solidFill>
                  <a:prstClr val="black"/>
                </a:solidFill>
                <a:latin typeface="Calibri" panose="020F0502020204030204"/>
              </a:rPr>
              <a:t>açılan</a:t>
            </a:r>
            <a:r>
              <a:rPr lang="tr-TR" sz="1500" dirty="0">
                <a:solidFill>
                  <a:prstClr val="black"/>
                </a:solidFill>
                <a:latin typeface="Calibri" panose="020F0502020204030204"/>
              </a:rPr>
              <a:t> dersler, </a:t>
            </a:r>
            <a:r>
              <a:rPr lang="tr-TR" sz="1500" dirty="0" err="1">
                <a:solidFill>
                  <a:prstClr val="black"/>
                </a:solidFill>
                <a:latin typeface="Calibri" panose="020F0502020204030204"/>
              </a:rPr>
              <a:t>öğrenci</a:t>
            </a:r>
            <a:r>
              <a:rPr lang="tr-TR" sz="1500" dirty="0">
                <a:solidFill>
                  <a:prstClr val="black"/>
                </a:solidFill>
                <a:latin typeface="Calibri" panose="020F0502020204030204"/>
              </a:rPr>
              <a:t> sayıları, </a:t>
            </a:r>
            <a:r>
              <a:rPr lang="tr-TR" sz="1500" dirty="0" err="1">
                <a:solidFill>
                  <a:prstClr val="black"/>
                </a:solidFill>
                <a:latin typeface="Calibri" panose="020F0502020204030204"/>
              </a:rPr>
              <a:t>başarı</a:t>
            </a:r>
            <a:r>
              <a:rPr lang="tr-TR" sz="1500" dirty="0">
                <a:solidFill>
                  <a:prstClr val="black"/>
                </a:solidFill>
                <a:latin typeface="Calibri" panose="020F0502020204030204"/>
              </a:rPr>
              <a:t> durumları, geri besleme </a:t>
            </a:r>
            <a:r>
              <a:rPr lang="tr-TR" sz="1500" dirty="0" err="1">
                <a:solidFill>
                  <a:prstClr val="black"/>
                </a:solidFill>
                <a:latin typeface="Calibri" panose="020F0502020204030204"/>
              </a:rPr>
              <a:t>sonuçları</a:t>
            </a:r>
            <a:r>
              <a:rPr lang="tr-TR" sz="1500" dirty="0">
                <a:solidFill>
                  <a:prstClr val="black"/>
                </a:solidFill>
                <a:latin typeface="Calibri" panose="020F0502020204030204"/>
              </a:rPr>
              <a:t>, ders </a:t>
            </a:r>
            <a:r>
              <a:rPr lang="tr-TR" sz="1500" dirty="0" err="1">
                <a:solidFill>
                  <a:prstClr val="black"/>
                </a:solidFill>
                <a:latin typeface="Calibri" panose="020F0502020204030204"/>
              </a:rPr>
              <a:t>çeşitliliği</a:t>
            </a:r>
            <a:r>
              <a:rPr lang="tr-TR" sz="1500" dirty="0">
                <a:solidFill>
                  <a:prstClr val="black"/>
                </a:solidFill>
                <a:latin typeface="Calibri" panose="020F0502020204030204"/>
              </a:rPr>
              <a:t>, </a:t>
            </a:r>
            <a:r>
              <a:rPr lang="tr-TR" sz="1500" dirty="0" err="1">
                <a:solidFill>
                  <a:prstClr val="black"/>
                </a:solidFill>
                <a:latin typeface="Calibri" panose="020F0502020204030204"/>
              </a:rPr>
              <a:t>lab</a:t>
            </a:r>
            <a:r>
              <a:rPr lang="tr-TR" sz="1500" dirty="0">
                <a:solidFill>
                  <a:prstClr val="black"/>
                </a:solidFill>
                <a:latin typeface="Calibri" panose="020F0502020204030204"/>
              </a:rPr>
              <a:t> uygulama, lisans/</a:t>
            </a:r>
            <a:r>
              <a:rPr lang="tr-TR" sz="1500" dirty="0" err="1">
                <a:solidFill>
                  <a:prstClr val="black"/>
                </a:solidFill>
                <a:latin typeface="Calibri" panose="020F0502020204030204"/>
              </a:rPr>
              <a:t>lisansüstu</a:t>
            </a:r>
            <a:r>
              <a:rPr lang="tr-TR" sz="1500" dirty="0">
                <a:solidFill>
                  <a:prstClr val="black"/>
                </a:solidFill>
                <a:latin typeface="Calibri" panose="020F0502020204030204"/>
              </a:rPr>
              <a:t>̈ dengeleri, </a:t>
            </a:r>
            <a:r>
              <a:rPr lang="tr-TR" sz="1500" dirty="0" err="1">
                <a:solidFill>
                  <a:prstClr val="black"/>
                </a:solidFill>
                <a:latin typeface="Calibri" panose="020F0502020204030204"/>
              </a:rPr>
              <a:t>ilişki</a:t>
            </a:r>
            <a:r>
              <a:rPr lang="tr-TR" sz="1500" dirty="0">
                <a:solidFill>
                  <a:prstClr val="black"/>
                </a:solidFill>
                <a:latin typeface="Calibri" panose="020F0502020204030204"/>
              </a:rPr>
              <a:t> kesme sayıları/nedenleri, </a:t>
            </a:r>
            <a:r>
              <a:rPr lang="tr-TR" sz="1500" dirty="0" err="1">
                <a:solidFill>
                  <a:prstClr val="black"/>
                </a:solidFill>
                <a:latin typeface="Calibri" panose="020F0502020204030204"/>
              </a:rPr>
              <a:t>vb</a:t>
            </a:r>
            <a:r>
              <a:rPr lang="tr-TR" sz="1500" dirty="0">
                <a:solidFill>
                  <a:prstClr val="black"/>
                </a:solidFill>
                <a:latin typeface="Calibri" panose="020F0502020204030204"/>
              </a:rPr>
              <a:t>) periyodik ve sistematik </a:t>
            </a:r>
            <a:r>
              <a:rPr lang="tr-TR" sz="1500" dirty="0" err="1">
                <a:solidFill>
                  <a:prstClr val="black"/>
                </a:solidFill>
                <a:latin typeface="Calibri" panose="020F0502020204030204"/>
              </a:rPr>
              <a:t>şekilde</a:t>
            </a:r>
            <a:r>
              <a:rPr lang="tr-TR" sz="1500" dirty="0">
                <a:solidFill>
                  <a:prstClr val="black"/>
                </a:solidFill>
                <a:latin typeface="Calibri" panose="020F0502020204030204"/>
              </a:rPr>
              <a:t> izlenmekte, </a:t>
            </a:r>
            <a:r>
              <a:rPr lang="tr-TR" sz="1500" dirty="0" err="1">
                <a:solidFill>
                  <a:prstClr val="black"/>
                </a:solidFill>
                <a:latin typeface="Calibri" panose="020F0502020204030204"/>
              </a:rPr>
              <a:t>tartışılmakta</a:t>
            </a:r>
            <a:r>
              <a:rPr lang="tr-TR" sz="1500" dirty="0">
                <a:solidFill>
                  <a:prstClr val="black"/>
                </a:solidFill>
                <a:latin typeface="Calibri" panose="020F0502020204030204"/>
              </a:rPr>
              <a:t>, </a:t>
            </a:r>
            <a:r>
              <a:rPr lang="tr-TR" sz="1500" dirty="0" err="1">
                <a:solidFill>
                  <a:prstClr val="black"/>
                </a:solidFill>
                <a:latin typeface="Calibri" panose="020F0502020204030204"/>
              </a:rPr>
              <a:t>değerlendirilmekte</a:t>
            </a:r>
            <a:r>
              <a:rPr lang="tr-TR" sz="1500" dirty="0">
                <a:solidFill>
                  <a:prstClr val="black"/>
                </a:solidFill>
                <a:latin typeface="Calibri" panose="020F0502020204030204"/>
              </a:rPr>
              <a:t>, </a:t>
            </a:r>
            <a:r>
              <a:rPr lang="tr-TR" sz="1500" dirty="0" err="1">
                <a:solidFill>
                  <a:prstClr val="black"/>
                </a:solidFill>
                <a:latin typeface="Calibri" panose="020F0502020204030204"/>
              </a:rPr>
              <a:t>karşılaştırılmakta</a:t>
            </a:r>
            <a:r>
              <a:rPr lang="tr-TR" sz="1500" dirty="0">
                <a:solidFill>
                  <a:prstClr val="black"/>
                </a:solidFill>
                <a:latin typeface="Calibri" panose="020F0502020204030204"/>
              </a:rPr>
              <a:t> ve kaliteli </a:t>
            </a:r>
            <a:r>
              <a:rPr lang="tr-TR" sz="1500" dirty="0" err="1">
                <a:solidFill>
                  <a:prstClr val="black"/>
                </a:solidFill>
                <a:latin typeface="Calibri" panose="020F0502020204030204"/>
              </a:rPr>
              <a:t>eğitim</a:t>
            </a:r>
            <a:r>
              <a:rPr lang="tr-TR" sz="1500" dirty="0">
                <a:solidFill>
                  <a:prstClr val="black"/>
                </a:solidFill>
                <a:latin typeface="Calibri" panose="020F0502020204030204"/>
              </a:rPr>
              <a:t> </a:t>
            </a:r>
            <a:r>
              <a:rPr lang="tr-TR" sz="1500" dirty="0" err="1">
                <a:solidFill>
                  <a:prstClr val="black"/>
                </a:solidFill>
                <a:latin typeface="Calibri" panose="020F0502020204030204"/>
              </a:rPr>
              <a:t>yönündeki</a:t>
            </a:r>
            <a:r>
              <a:rPr lang="tr-TR" sz="1500" dirty="0">
                <a:solidFill>
                  <a:prstClr val="black"/>
                </a:solidFill>
                <a:latin typeface="Calibri" panose="020F0502020204030204"/>
              </a:rPr>
              <a:t> </a:t>
            </a:r>
            <a:r>
              <a:rPr lang="tr-TR" sz="1500" dirty="0" err="1">
                <a:solidFill>
                  <a:prstClr val="black"/>
                </a:solidFill>
                <a:latin typeface="Calibri" panose="020F0502020204030204"/>
              </a:rPr>
              <a:t>gelişim</a:t>
            </a:r>
            <a:r>
              <a:rPr lang="tr-TR" sz="1500" dirty="0">
                <a:solidFill>
                  <a:prstClr val="black"/>
                </a:solidFill>
                <a:latin typeface="Calibri" panose="020F0502020204030204"/>
              </a:rPr>
              <a:t> </a:t>
            </a:r>
            <a:r>
              <a:rPr lang="tr-TR" sz="1500" dirty="0" err="1">
                <a:solidFill>
                  <a:prstClr val="black"/>
                </a:solidFill>
                <a:latin typeface="Calibri" panose="020F0502020204030204"/>
              </a:rPr>
              <a:t>sürdürülmektedir</a:t>
            </a:r>
            <a:r>
              <a:rPr lang="tr-TR" sz="1500" dirty="0">
                <a:solidFill>
                  <a:prstClr val="black"/>
                </a:solidFill>
                <a:latin typeface="Calibri" panose="020F0502020204030204"/>
              </a:rPr>
              <a:t>. </a:t>
            </a:r>
          </a:p>
          <a:p>
            <a:pPr defTabSz="685800"/>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Mezunların </a:t>
            </a:r>
            <a:r>
              <a:rPr lang="tr-TR" sz="1500" dirty="0" err="1">
                <a:solidFill>
                  <a:prstClr val="black"/>
                </a:solidFill>
                <a:latin typeface="Calibri" panose="020F0502020204030204"/>
              </a:rPr>
              <a:t>işe</a:t>
            </a:r>
            <a:r>
              <a:rPr lang="tr-TR" sz="1500" dirty="0">
                <a:solidFill>
                  <a:prstClr val="black"/>
                </a:solidFill>
                <a:latin typeface="Calibri" panose="020F0502020204030204"/>
              </a:rPr>
              <a:t> </a:t>
            </a:r>
            <a:r>
              <a:rPr lang="tr-TR" sz="1500" dirty="0" err="1">
                <a:solidFill>
                  <a:prstClr val="black"/>
                </a:solidFill>
                <a:latin typeface="Calibri" panose="020F0502020204030204"/>
              </a:rPr>
              <a:t>yerleşme</a:t>
            </a:r>
            <a:r>
              <a:rPr lang="tr-TR" sz="1500" dirty="0">
                <a:solidFill>
                  <a:prstClr val="black"/>
                </a:solidFill>
                <a:latin typeface="Calibri" panose="020F0502020204030204"/>
              </a:rPr>
              <a:t>, </a:t>
            </a:r>
            <a:r>
              <a:rPr lang="tr-TR" sz="1500" dirty="0" err="1">
                <a:solidFill>
                  <a:prstClr val="black"/>
                </a:solidFill>
                <a:latin typeface="Calibri" panose="020F0502020204030204"/>
              </a:rPr>
              <a:t>eğitime</a:t>
            </a:r>
            <a:r>
              <a:rPr lang="tr-TR" sz="1500" dirty="0">
                <a:solidFill>
                  <a:prstClr val="black"/>
                </a:solidFill>
                <a:latin typeface="Calibri" panose="020F0502020204030204"/>
              </a:rPr>
              <a:t> devam, gelir düzeyi, </a:t>
            </a:r>
            <a:r>
              <a:rPr lang="tr-TR" sz="1500" dirty="0" err="1">
                <a:solidFill>
                  <a:prstClr val="black"/>
                </a:solidFill>
                <a:latin typeface="Calibri" panose="020F0502020204030204"/>
              </a:rPr>
              <a:t>işveren</a:t>
            </a:r>
            <a:r>
              <a:rPr lang="tr-TR" sz="1500" dirty="0">
                <a:solidFill>
                  <a:prstClr val="black"/>
                </a:solidFill>
                <a:latin typeface="Calibri" panose="020F0502020204030204"/>
              </a:rPr>
              <a:t>/ mezun memnuniyeti gibi istihdam bilgileri sistematik ve kapsamlı olarak toplanmakta, </a:t>
            </a:r>
            <a:r>
              <a:rPr lang="tr-TR" sz="1500" dirty="0" err="1">
                <a:solidFill>
                  <a:prstClr val="black"/>
                </a:solidFill>
                <a:latin typeface="Calibri" panose="020F0502020204030204"/>
              </a:rPr>
              <a:t>değerlendirilmekte</a:t>
            </a:r>
            <a:r>
              <a:rPr lang="tr-TR" sz="1500" dirty="0">
                <a:solidFill>
                  <a:prstClr val="black"/>
                </a:solidFill>
                <a:latin typeface="Calibri" panose="020F0502020204030204"/>
              </a:rPr>
              <a:t>, kurum </a:t>
            </a:r>
            <a:r>
              <a:rPr lang="tr-TR" sz="1500" dirty="0" err="1">
                <a:solidFill>
                  <a:prstClr val="black"/>
                </a:solidFill>
                <a:latin typeface="Calibri" panose="020F0502020204030204"/>
              </a:rPr>
              <a:t>gelişme</a:t>
            </a:r>
            <a:r>
              <a:rPr lang="tr-TR" sz="1500" dirty="0">
                <a:solidFill>
                  <a:prstClr val="black"/>
                </a:solidFill>
                <a:latin typeface="Calibri" panose="020F0502020204030204"/>
              </a:rPr>
              <a:t> stratejilerinde kullanılmaktadır. </a:t>
            </a:r>
          </a:p>
        </p:txBody>
      </p:sp>
      <p:sp>
        <p:nvSpPr>
          <p:cNvPr id="5" name="Dikdörtgen 4"/>
          <p:cNvSpPr/>
          <p:nvPr/>
        </p:nvSpPr>
        <p:spPr>
          <a:xfrm>
            <a:off x="6370906" y="2027695"/>
            <a:ext cx="2645228" cy="3693319"/>
          </a:xfrm>
          <a:prstGeom prst="rect">
            <a:avLst/>
          </a:prstGeom>
          <a:solidFill>
            <a:schemeClr val="accent1">
              <a:lumMod val="60000"/>
              <a:lumOff val="40000"/>
            </a:schemeClr>
          </a:solidFill>
          <a:ln w="38100">
            <a:solidFill>
              <a:schemeClr val="tx1"/>
            </a:solidFill>
          </a:ln>
        </p:spPr>
        <p:txBody>
          <a:bodyPr wrap="square">
            <a:spAutoFit/>
          </a:bodyPr>
          <a:lstStyle/>
          <a:p>
            <a:pPr defTabSz="685800"/>
            <a:endParaRPr lang="tr-TR" dirty="0">
              <a:solidFill>
                <a:prstClr val="black"/>
              </a:solidFill>
              <a:latin typeface="Calibri" panose="020F0502020204030204"/>
            </a:endParaRPr>
          </a:p>
          <a:p>
            <a:pPr defTabSz="685800"/>
            <a:r>
              <a:rPr lang="tr-TR" i="1" dirty="0">
                <a:solidFill>
                  <a:prstClr val="black"/>
                </a:solidFill>
                <a:latin typeface="Calibri" panose="020F0502020204030204"/>
              </a:rPr>
              <a:t>Programların yıllık </a:t>
            </a:r>
            <a:r>
              <a:rPr lang="tr-TR" i="1" dirty="0" smtClean="0">
                <a:solidFill>
                  <a:prstClr val="black"/>
                </a:solidFill>
                <a:latin typeface="Calibri" panose="020F0502020204030204"/>
              </a:rPr>
              <a:t>faaliyet raporları </a:t>
            </a:r>
            <a:r>
              <a:rPr lang="tr-TR" i="1" dirty="0">
                <a:solidFill>
                  <a:prstClr val="black"/>
                </a:solidFill>
                <a:latin typeface="Calibri" panose="020F0502020204030204"/>
              </a:rPr>
              <a:t>(Program çıktıları açısından değerlendirme) </a:t>
            </a:r>
            <a:endParaRPr lang="tr-TR" dirty="0">
              <a:solidFill>
                <a:prstClr val="black"/>
              </a:solidFill>
              <a:latin typeface="Calibri" panose="020F0502020204030204"/>
            </a:endParaRPr>
          </a:p>
          <a:p>
            <a:pPr defTabSz="685800"/>
            <a:r>
              <a:rPr lang="tr-TR" dirty="0">
                <a:solidFill>
                  <a:prstClr val="black"/>
                </a:solidFill>
                <a:latin typeface="Calibri" panose="020F0502020204030204"/>
              </a:rPr>
              <a:t>• Program çıktılarına ulaşılıp ulaşılmadığını izleyen sistemler (Bilgi Yönetim Sistemi) </a:t>
            </a:r>
          </a:p>
          <a:p>
            <a:pPr defTabSz="685800"/>
            <a:r>
              <a:rPr lang="tr-TR" dirty="0">
                <a:solidFill>
                  <a:prstClr val="black"/>
                </a:solidFill>
                <a:latin typeface="Calibri" panose="020F0502020204030204"/>
              </a:rPr>
              <a:t>• Programın amaçlarına ulaşıp ulaşmadığına ilişkin geri bildirimler bulunmaktadır.</a:t>
            </a:r>
          </a:p>
        </p:txBody>
      </p:sp>
      <p:sp>
        <p:nvSpPr>
          <p:cNvPr id="6" name="Dikdörtgen 5"/>
          <p:cNvSpPr/>
          <p:nvPr/>
        </p:nvSpPr>
        <p:spPr>
          <a:xfrm>
            <a:off x="198617" y="5703778"/>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198617" y="6245726"/>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Birime bağlı programlar bazında müfredat değişiklikleri ile ilgili öneri, kararlar ve değişikleri gösteren kanıtlar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1816022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Dikdörtgen 4"/>
          <p:cNvSpPr/>
          <p:nvPr/>
        </p:nvSpPr>
        <p:spPr>
          <a:xfrm>
            <a:off x="0" y="1268760"/>
            <a:ext cx="6125395" cy="523220"/>
          </a:xfrm>
          <a:prstGeom prst="rect">
            <a:avLst/>
          </a:prstGeom>
          <a:solidFill>
            <a:schemeClr val="accent6">
              <a:lumMod val="40000"/>
              <a:lumOff val="60000"/>
            </a:schemeClr>
          </a:solidFill>
          <a:ln w="57150">
            <a:solidFill>
              <a:schemeClr val="accent2">
                <a:lumMod val="60000"/>
                <a:lumOff val="40000"/>
              </a:schemeClr>
            </a:solidFill>
          </a:ln>
        </p:spPr>
        <p:txBody>
          <a:bodyPr wrap="none">
            <a:spAutoFit/>
          </a:bodyPr>
          <a:lstStyle/>
          <a:p>
            <a:r>
              <a:rPr lang="tr-TR" sz="2800" b="1" dirty="0" smtClean="0"/>
              <a:t>YOKAK-KURUMSAL AKREDİTASYON</a:t>
            </a:r>
            <a:endParaRPr lang="tr-TR" sz="2800" b="1" dirty="0">
              <a:solidFill>
                <a:srgbClr val="000000"/>
              </a:solidFill>
              <a:latin typeface="Calibri" panose="020F0502020204030204" pitchFamily="34" charset="0"/>
            </a:endParaRPr>
          </a:p>
        </p:txBody>
      </p:sp>
      <p:sp>
        <p:nvSpPr>
          <p:cNvPr id="6" name="Dikdörtgen 5"/>
          <p:cNvSpPr/>
          <p:nvPr/>
        </p:nvSpPr>
        <p:spPr>
          <a:xfrm>
            <a:off x="-16519" y="1818696"/>
            <a:ext cx="8892480" cy="2031325"/>
          </a:xfrm>
          <a:prstGeom prst="rect">
            <a:avLst/>
          </a:prstGeom>
        </p:spPr>
        <p:txBody>
          <a:bodyPr wrap="square">
            <a:spAutoFit/>
          </a:bodyPr>
          <a:lstStyle/>
          <a:p>
            <a:r>
              <a:rPr lang="tr-TR" dirty="0"/>
              <a:t>Akreditasyon Etiketi olan üniversitelerin bu raporları artık Avrupa Yükseköğretim Kalite Güvencesi Tescil Kuruluşu (EQAR) veri tabanında yayımlanmaya başladı</a:t>
            </a:r>
            <a:r>
              <a:rPr lang="tr-TR" dirty="0" smtClean="0"/>
              <a:t>. </a:t>
            </a:r>
            <a:r>
              <a:rPr lang="tr-TR" dirty="0"/>
              <a:t>Üniversitemizin ve programlarımızın tanınması noktasında uluslararası kalite güvence ajansları, öğrenciler, kurumlar gibi birçok kesim bu veri tabanından yararlanmaktadır. Bu durum </a:t>
            </a:r>
            <a:r>
              <a:rPr lang="tr-TR" dirty="0" smtClean="0"/>
              <a:t>Toros Üniversitesi </a:t>
            </a:r>
            <a:r>
              <a:rPr lang="tr-TR" dirty="0"/>
              <a:t>tarafından verilen diplomaların tanınması süreçlerinde; derecelerin tanınması, öğrencilerin hareketliliği, hibelerin ve kredilerin taşınabilirliği gibi </a:t>
            </a:r>
            <a:r>
              <a:rPr lang="tr-TR" dirty="0" smtClean="0"/>
              <a:t>kararlarda rol oynamaktadır.</a:t>
            </a:r>
            <a:endParaRPr lang="tr-TR" dirty="0"/>
          </a:p>
        </p:txBody>
      </p:sp>
      <p:pic>
        <p:nvPicPr>
          <p:cNvPr id="7" name="Resim 6"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19" y="3876737"/>
            <a:ext cx="9144000" cy="2981263"/>
          </a:xfrm>
          <a:prstGeom prst="rect">
            <a:avLst/>
          </a:prstGeom>
        </p:spPr>
      </p:pic>
    </p:spTree>
    <p:extLst>
      <p:ext uri="{BB962C8B-B14F-4D97-AF65-F5344CB8AC3E}">
        <p14:creationId xmlns:p14="http://schemas.microsoft.com/office/powerpoint/2010/main" val="28328932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25084" y="141598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ARAŞTIRMA-GELİŞTİRME</a:t>
            </a:r>
          </a:p>
        </p:txBody>
      </p:sp>
      <p:sp>
        <p:nvSpPr>
          <p:cNvPr id="3" name="Dikdörtgen 2"/>
          <p:cNvSpPr/>
          <p:nvPr/>
        </p:nvSpPr>
        <p:spPr>
          <a:xfrm>
            <a:off x="125084" y="1890507"/>
            <a:ext cx="5422174" cy="3693319"/>
          </a:xfrm>
          <a:prstGeom prst="rect">
            <a:avLst/>
          </a:prstGeom>
        </p:spPr>
        <p:txBody>
          <a:bodyPr wrap="square">
            <a:spAutoFit/>
          </a:bodyPr>
          <a:lstStyle/>
          <a:p>
            <a:pPr algn="just" defTabSz="685800"/>
            <a:r>
              <a:rPr lang="tr-TR" b="1" dirty="0">
                <a:solidFill>
                  <a:prstClr val="black"/>
                </a:solidFill>
                <a:latin typeface="Calibri" panose="020F0502020204030204"/>
              </a:rPr>
              <a:t>C.1.1. Kurumun araştırma politikası, hedefleri ve stratejisi</a:t>
            </a:r>
          </a:p>
          <a:p>
            <a:pPr algn="just" defTabSz="685800"/>
            <a:endParaRPr lang="tr-TR" dirty="0">
              <a:solidFill>
                <a:prstClr val="black"/>
              </a:solidFill>
              <a:latin typeface="Calibri" panose="020F0502020204030204"/>
            </a:endParaRPr>
          </a:p>
          <a:p>
            <a:pPr algn="just" defTabSz="685800"/>
            <a:r>
              <a:rPr lang="tr-TR" dirty="0">
                <a:solidFill>
                  <a:prstClr val="black"/>
                </a:solidFill>
                <a:latin typeface="Calibri" panose="020F0502020204030204"/>
              </a:rPr>
              <a:t>Akademik birimin </a:t>
            </a:r>
            <a:r>
              <a:rPr lang="tr-TR" dirty="0" err="1">
                <a:solidFill>
                  <a:prstClr val="black"/>
                </a:solidFill>
                <a:latin typeface="Calibri" panose="020F0502020204030204"/>
              </a:rPr>
              <a:t>araştırma</a:t>
            </a:r>
            <a:r>
              <a:rPr lang="tr-TR" dirty="0">
                <a:solidFill>
                  <a:prstClr val="black"/>
                </a:solidFill>
                <a:latin typeface="Calibri" panose="020F0502020204030204"/>
              </a:rPr>
              <a:t> politikası, hedefleri, stratejisi ve </a:t>
            </a:r>
            <a:r>
              <a:rPr lang="tr-TR" dirty="0" err="1">
                <a:solidFill>
                  <a:prstClr val="black"/>
                </a:solidFill>
                <a:latin typeface="Calibri" panose="020F0502020204030204"/>
              </a:rPr>
              <a:t>öncelikli</a:t>
            </a:r>
            <a:r>
              <a:rPr lang="tr-TR" dirty="0">
                <a:solidFill>
                  <a:prstClr val="black"/>
                </a:solidFill>
                <a:latin typeface="Calibri" panose="020F0502020204030204"/>
              </a:rPr>
              <a:t> </a:t>
            </a:r>
            <a:r>
              <a:rPr lang="tr-TR" dirty="0" err="1">
                <a:solidFill>
                  <a:prstClr val="black"/>
                </a:solidFill>
                <a:latin typeface="Calibri" panose="020F0502020204030204"/>
              </a:rPr>
              <a:t>araştırma</a:t>
            </a:r>
            <a:r>
              <a:rPr lang="tr-TR" dirty="0">
                <a:solidFill>
                  <a:prstClr val="black"/>
                </a:solidFill>
                <a:latin typeface="Calibri" panose="020F0502020204030204"/>
              </a:rPr>
              <a:t> alanları paydaşlarıyla birlikte belirlenmiştir. Bunlar kurumun misyonu ile uyumlu olup, </a:t>
            </a:r>
            <a:r>
              <a:rPr lang="tr-TR" dirty="0" err="1">
                <a:solidFill>
                  <a:prstClr val="black"/>
                </a:solidFill>
                <a:latin typeface="Calibri" panose="020F0502020204030204"/>
              </a:rPr>
              <a:t>araştırma</a:t>
            </a:r>
            <a:r>
              <a:rPr lang="tr-TR" dirty="0">
                <a:solidFill>
                  <a:prstClr val="black"/>
                </a:solidFill>
                <a:latin typeface="Calibri" panose="020F0502020204030204"/>
              </a:rPr>
              <a:t> kararlarını ve etkinliklerini </a:t>
            </a:r>
            <a:r>
              <a:rPr lang="tr-TR" dirty="0" err="1">
                <a:solidFill>
                  <a:prstClr val="black"/>
                </a:solidFill>
                <a:latin typeface="Calibri" panose="020F0502020204030204"/>
              </a:rPr>
              <a:t>yönlendirir</a:t>
            </a:r>
            <a:r>
              <a:rPr lang="tr-TR" dirty="0">
                <a:solidFill>
                  <a:prstClr val="black"/>
                </a:solidFill>
                <a:latin typeface="Calibri" panose="020F0502020204030204"/>
              </a:rPr>
              <a:t>. Politika; kurumun </a:t>
            </a:r>
            <a:r>
              <a:rPr lang="tr-TR" dirty="0" err="1">
                <a:solidFill>
                  <a:prstClr val="black"/>
                </a:solidFill>
                <a:latin typeface="Calibri" panose="020F0502020204030204"/>
              </a:rPr>
              <a:t>araştırmaya</a:t>
            </a:r>
            <a:r>
              <a:rPr lang="tr-TR" dirty="0">
                <a:solidFill>
                  <a:prstClr val="black"/>
                </a:solidFill>
                <a:latin typeface="Calibri" panose="020F0502020204030204"/>
              </a:rPr>
              <a:t> </a:t>
            </a:r>
            <a:r>
              <a:rPr lang="tr-TR" dirty="0" err="1">
                <a:solidFill>
                  <a:prstClr val="black"/>
                </a:solidFill>
                <a:latin typeface="Calibri" panose="020F0502020204030204"/>
              </a:rPr>
              <a:t>yaklaşımını</a:t>
            </a:r>
            <a:r>
              <a:rPr lang="tr-TR" dirty="0">
                <a:solidFill>
                  <a:prstClr val="black"/>
                </a:solidFill>
                <a:latin typeface="Calibri" panose="020F0502020204030204"/>
              </a:rPr>
              <a:t>, </a:t>
            </a:r>
            <a:r>
              <a:rPr lang="tr-TR" dirty="0" err="1">
                <a:solidFill>
                  <a:prstClr val="black"/>
                </a:solidFill>
                <a:latin typeface="Calibri" panose="020F0502020204030204"/>
              </a:rPr>
              <a:t>önceliklerini</a:t>
            </a:r>
            <a:r>
              <a:rPr lang="tr-TR" dirty="0">
                <a:solidFill>
                  <a:prstClr val="black"/>
                </a:solidFill>
                <a:latin typeface="Calibri" panose="020F0502020204030204"/>
              </a:rPr>
              <a:t>, </a:t>
            </a:r>
            <a:r>
              <a:rPr lang="tr-TR" dirty="0" err="1">
                <a:solidFill>
                  <a:prstClr val="black"/>
                </a:solidFill>
                <a:latin typeface="Calibri" panose="020F0502020204030204"/>
              </a:rPr>
              <a:t>eğitim</a:t>
            </a:r>
            <a:r>
              <a:rPr lang="tr-TR" dirty="0">
                <a:solidFill>
                  <a:prstClr val="black"/>
                </a:solidFill>
                <a:latin typeface="Calibri" panose="020F0502020204030204"/>
              </a:rPr>
              <a:t> fonksiyonu ile olan </a:t>
            </a:r>
            <a:r>
              <a:rPr lang="tr-TR" dirty="0" err="1">
                <a:solidFill>
                  <a:prstClr val="black"/>
                </a:solidFill>
                <a:latin typeface="Calibri" panose="020F0502020204030204"/>
              </a:rPr>
              <a:t>ilişkisini</a:t>
            </a:r>
            <a:r>
              <a:rPr lang="tr-TR" dirty="0">
                <a:solidFill>
                  <a:prstClr val="black"/>
                </a:solidFill>
                <a:latin typeface="Calibri" panose="020F0502020204030204"/>
              </a:rPr>
              <a:t>, </a:t>
            </a:r>
            <a:r>
              <a:rPr lang="tr-TR" dirty="0" err="1">
                <a:solidFill>
                  <a:prstClr val="black"/>
                </a:solidFill>
                <a:latin typeface="Calibri" panose="020F0502020204030204"/>
              </a:rPr>
              <a:t>öğretim</a:t>
            </a:r>
            <a:r>
              <a:rPr lang="tr-TR" dirty="0">
                <a:solidFill>
                  <a:prstClr val="black"/>
                </a:solidFill>
                <a:latin typeface="Calibri" panose="020F0502020204030204"/>
              </a:rPr>
              <a:t> elemanlarından beklenen </a:t>
            </a:r>
            <a:r>
              <a:rPr lang="tr-TR" dirty="0" err="1">
                <a:solidFill>
                  <a:prstClr val="black"/>
                </a:solidFill>
                <a:latin typeface="Calibri" panose="020F0502020204030204"/>
              </a:rPr>
              <a:t>araştırma</a:t>
            </a:r>
            <a:r>
              <a:rPr lang="tr-TR" dirty="0">
                <a:solidFill>
                  <a:prstClr val="black"/>
                </a:solidFill>
                <a:latin typeface="Calibri" panose="020F0502020204030204"/>
              </a:rPr>
              <a:t> performansını, </a:t>
            </a:r>
            <a:r>
              <a:rPr lang="tr-TR" dirty="0" err="1">
                <a:solidFill>
                  <a:prstClr val="black"/>
                </a:solidFill>
                <a:latin typeface="Calibri" panose="020F0502020204030204"/>
              </a:rPr>
              <a:t>araştırma</a:t>
            </a:r>
            <a:r>
              <a:rPr lang="tr-TR" dirty="0">
                <a:solidFill>
                  <a:prstClr val="black"/>
                </a:solidFill>
                <a:latin typeface="Calibri" panose="020F0502020204030204"/>
              </a:rPr>
              <a:t> ve </a:t>
            </a:r>
            <a:r>
              <a:rPr lang="tr-TR" dirty="0" err="1">
                <a:solidFill>
                  <a:prstClr val="black"/>
                </a:solidFill>
                <a:latin typeface="Calibri" panose="020F0502020204030204"/>
              </a:rPr>
              <a:t>geliştirme</a:t>
            </a:r>
            <a:r>
              <a:rPr lang="tr-TR" dirty="0">
                <a:solidFill>
                  <a:prstClr val="black"/>
                </a:solidFill>
                <a:latin typeface="Calibri" panose="020F0502020204030204"/>
              </a:rPr>
              <a:t> </a:t>
            </a:r>
            <a:r>
              <a:rPr lang="tr-TR" dirty="0" err="1">
                <a:solidFill>
                  <a:prstClr val="black"/>
                </a:solidFill>
                <a:latin typeface="Calibri" panose="020F0502020204030204"/>
              </a:rPr>
              <a:t>için</a:t>
            </a:r>
            <a:r>
              <a:rPr lang="tr-TR" dirty="0">
                <a:solidFill>
                  <a:prstClr val="black"/>
                </a:solidFill>
                <a:latin typeface="Calibri" panose="020F0502020204030204"/>
              </a:rPr>
              <a:t> nasıl bir </a:t>
            </a:r>
            <a:r>
              <a:rPr lang="tr-TR" dirty="0" err="1">
                <a:solidFill>
                  <a:prstClr val="black"/>
                </a:solidFill>
                <a:latin typeface="Calibri" panose="020F0502020204030204"/>
              </a:rPr>
              <a:t>yönetimi</a:t>
            </a:r>
            <a:r>
              <a:rPr lang="tr-TR" dirty="0">
                <a:solidFill>
                  <a:prstClr val="black"/>
                </a:solidFill>
                <a:latin typeface="Calibri" panose="020F0502020204030204"/>
              </a:rPr>
              <a:t> </a:t>
            </a:r>
            <a:r>
              <a:rPr lang="tr-TR" dirty="0" err="1">
                <a:solidFill>
                  <a:prstClr val="black"/>
                </a:solidFill>
                <a:latin typeface="Calibri" panose="020F0502020204030204"/>
              </a:rPr>
              <a:t>benimsediğini</a:t>
            </a:r>
            <a:r>
              <a:rPr lang="tr-TR" dirty="0">
                <a:solidFill>
                  <a:prstClr val="black"/>
                </a:solidFill>
                <a:latin typeface="Calibri" panose="020F0502020204030204"/>
              </a:rPr>
              <a:t>, </a:t>
            </a:r>
            <a:r>
              <a:rPr lang="tr-TR" dirty="0" err="1">
                <a:solidFill>
                  <a:prstClr val="black"/>
                </a:solidFill>
                <a:latin typeface="Calibri" panose="020F0502020204030204"/>
              </a:rPr>
              <a:t>araştırma</a:t>
            </a:r>
            <a:r>
              <a:rPr lang="tr-TR" dirty="0">
                <a:solidFill>
                  <a:prstClr val="black"/>
                </a:solidFill>
                <a:latin typeface="Calibri" panose="020F0502020204030204"/>
              </a:rPr>
              <a:t> destek birimleri ve </a:t>
            </a:r>
            <a:r>
              <a:rPr lang="tr-TR" dirty="0" err="1">
                <a:solidFill>
                  <a:prstClr val="black"/>
                </a:solidFill>
                <a:latin typeface="Calibri" panose="020F0502020204030204"/>
              </a:rPr>
              <a:t>gelişme</a:t>
            </a:r>
            <a:r>
              <a:rPr lang="tr-TR" dirty="0">
                <a:solidFill>
                  <a:prstClr val="black"/>
                </a:solidFill>
                <a:latin typeface="Calibri" panose="020F0502020204030204"/>
              </a:rPr>
              <a:t> hedeflerini içeren metinlerdir . </a:t>
            </a:r>
          </a:p>
        </p:txBody>
      </p:sp>
      <p:sp>
        <p:nvSpPr>
          <p:cNvPr id="5" name="Dikdörtgen 4"/>
          <p:cNvSpPr/>
          <p:nvPr/>
        </p:nvSpPr>
        <p:spPr>
          <a:xfrm>
            <a:off x="5796136" y="1935600"/>
            <a:ext cx="3126963" cy="2585323"/>
          </a:xfrm>
          <a:prstGeom prst="rect">
            <a:avLst/>
          </a:prstGeom>
          <a:solidFill>
            <a:schemeClr val="accent4">
              <a:lumMod val="40000"/>
              <a:lumOff val="60000"/>
            </a:schemeClr>
          </a:solidFill>
          <a:ln w="38100">
            <a:solidFill>
              <a:schemeClr val="tx1"/>
            </a:solidFill>
          </a:ln>
        </p:spPr>
        <p:txBody>
          <a:bodyPr wrap="square">
            <a:spAutoFit/>
          </a:bodyPr>
          <a:lstStyle/>
          <a:p>
            <a:pPr defTabSz="685800"/>
            <a:r>
              <a:rPr lang="tr-TR" i="1" dirty="0">
                <a:solidFill>
                  <a:prstClr val="black"/>
                </a:solidFill>
                <a:latin typeface="Calibri" panose="020F0502020204030204"/>
              </a:rPr>
              <a:t>Birimin araştırma politikası paydaşlara duyurulmuştur.</a:t>
            </a:r>
          </a:p>
          <a:p>
            <a:pPr defTabSz="685800"/>
            <a:endParaRPr lang="tr-TR" dirty="0">
              <a:solidFill>
                <a:prstClr val="black"/>
              </a:solidFill>
              <a:latin typeface="Calibri" panose="020F0502020204030204"/>
            </a:endParaRPr>
          </a:p>
          <a:p>
            <a:pPr defTabSz="685800"/>
            <a:r>
              <a:rPr lang="tr-TR" dirty="0">
                <a:solidFill>
                  <a:prstClr val="black"/>
                </a:solidFill>
                <a:latin typeface="Calibri" panose="020F0502020204030204"/>
              </a:rPr>
              <a:t>Birimin araştırma ve geliştirme faaliyetlerini sürdürebilmek için uygun nitelik ve nicelikte fiziki, teknik ve mali kaynakların oluşturulmasına yönelik planları bulunmaktadır. </a:t>
            </a:r>
          </a:p>
        </p:txBody>
      </p:sp>
      <p:sp>
        <p:nvSpPr>
          <p:cNvPr id="6" name="Dikdörtgen 5"/>
          <p:cNvSpPr/>
          <p:nvPr/>
        </p:nvSpPr>
        <p:spPr>
          <a:xfrm>
            <a:off x="125084" y="5557303"/>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159404" y="6073170"/>
            <a:ext cx="7645809" cy="784830"/>
          </a:xfrm>
          <a:prstGeom prst="rect">
            <a:avLst/>
          </a:prstGeom>
        </p:spPr>
        <p:txBody>
          <a:bodyPr wrap="square">
            <a:spAutoFit/>
          </a:bodyPr>
          <a:lstStyle/>
          <a:p>
            <a:pPr marL="285750" indent="-285750" defTabSz="685800">
              <a:buFont typeface="Wingdings" panose="05000000000000000000" pitchFamily="2" charset="2"/>
              <a:buChar char="ü"/>
            </a:pPr>
            <a:r>
              <a:rPr lang="tr-TR" sz="1500" dirty="0" err="1" smtClean="0">
                <a:solidFill>
                  <a:prstClr val="black"/>
                </a:solidFill>
                <a:latin typeface="Calibri" panose="020F0502020204030204"/>
              </a:rPr>
              <a:t>SP’deki</a:t>
            </a:r>
            <a:r>
              <a:rPr lang="tr-TR" sz="1500" dirty="0" smtClean="0">
                <a:solidFill>
                  <a:prstClr val="black"/>
                </a:solidFill>
                <a:latin typeface="Calibri" panose="020F0502020204030204"/>
              </a:rPr>
              <a:t> hedefler ve göstergeler, yıllara göre belirlenen hedefler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Bağlı programların varsa stratejileri</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0143475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251520"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ARAŞTIRMA-GELİŞTİRME</a:t>
            </a:r>
          </a:p>
        </p:txBody>
      </p:sp>
      <p:sp>
        <p:nvSpPr>
          <p:cNvPr id="3" name="Dikdörtgen 2"/>
          <p:cNvSpPr/>
          <p:nvPr/>
        </p:nvSpPr>
        <p:spPr>
          <a:xfrm>
            <a:off x="179512" y="2102058"/>
            <a:ext cx="4774475" cy="3323987"/>
          </a:xfrm>
          <a:prstGeom prst="rect">
            <a:avLst/>
          </a:prstGeom>
        </p:spPr>
        <p:txBody>
          <a:bodyPr wrap="square">
            <a:spAutoFit/>
          </a:bodyPr>
          <a:lstStyle/>
          <a:p>
            <a:pPr algn="just" defTabSz="685800"/>
            <a:r>
              <a:rPr lang="tr-TR" sz="1500" b="1" dirty="0">
                <a:solidFill>
                  <a:prstClr val="black"/>
                </a:solidFill>
                <a:latin typeface="Calibri" panose="020F0502020204030204"/>
              </a:rPr>
              <a:t>C.1.2. Araştırma performansının izlenmesi ve değerlendirilmesi </a:t>
            </a:r>
            <a:r>
              <a:rPr lang="tr-TR" sz="1500" dirty="0">
                <a:solidFill>
                  <a:prstClr val="black"/>
                </a:solidFill>
                <a:latin typeface="Calibri" panose="020F0502020204030204"/>
              </a:rPr>
              <a:t>	</a:t>
            </a:r>
          </a:p>
          <a:p>
            <a:pPr algn="just" defTabSz="685800"/>
            <a:endParaRPr lang="tr-TR" sz="1500" b="1" dirty="0">
              <a:solidFill>
                <a:prstClr val="black"/>
              </a:solidFill>
              <a:latin typeface="Calibri" panose="020F0502020204030204"/>
            </a:endParaRPr>
          </a:p>
          <a:p>
            <a:pPr algn="just" defTabSz="685800"/>
            <a:r>
              <a:rPr lang="tr-TR" sz="1500" dirty="0">
                <a:solidFill>
                  <a:prstClr val="black"/>
                </a:solidFill>
                <a:latin typeface="Calibri" panose="020F0502020204030204"/>
              </a:rPr>
              <a:t>Birim  araştırma faaliyetleri yıllık bazda izlenir, değerlendirilir, hedeflerle karşılaştırılır ve sapmaların nedenleri irdelenir. Kurumun odak alanlarının üniversite içi bilinirliği, üniversite dışı bilinirliği; uluslararası görünürlük, uzmanlık iddiası konularının analizi, hedeflerle uyumu sistematik olarak analiz edilir. Performans temelinde teşvik ve takdir mekanizmaları kullanılır. Rakiplerle rekabet, seçilmiş kurumlarla kıyaslama (benchmarking) takip edilir. Performans değerlendirmelerinin sistematik ve kalıcı olması sağlanmaktadır 	</a:t>
            </a:r>
          </a:p>
          <a:p>
            <a:pPr algn="just" defTabSz="685800"/>
            <a:endParaRPr lang="tr-TR" sz="1500" dirty="0">
              <a:solidFill>
                <a:prstClr val="black"/>
              </a:solidFill>
              <a:latin typeface="Calibri" panose="020F0502020204030204"/>
            </a:endParaRPr>
          </a:p>
        </p:txBody>
      </p:sp>
      <p:sp>
        <p:nvSpPr>
          <p:cNvPr id="5" name="Dikdörtgen 4"/>
          <p:cNvSpPr/>
          <p:nvPr/>
        </p:nvSpPr>
        <p:spPr>
          <a:xfrm>
            <a:off x="5508104" y="2065144"/>
            <a:ext cx="3126963" cy="1477328"/>
          </a:xfrm>
          <a:prstGeom prst="rect">
            <a:avLst/>
          </a:prstGeom>
          <a:solidFill>
            <a:schemeClr val="accent4">
              <a:lumMod val="40000"/>
              <a:lumOff val="60000"/>
            </a:schemeClr>
          </a:solidFill>
          <a:ln w="38100">
            <a:solidFill>
              <a:schemeClr val="tx1"/>
            </a:solidFill>
          </a:ln>
        </p:spPr>
        <p:txBody>
          <a:bodyPr wrap="square">
            <a:spAutoFit/>
          </a:bodyPr>
          <a:lstStyle/>
          <a:p>
            <a:pPr defTabSz="685800"/>
            <a:r>
              <a:rPr lang="tr-TR" dirty="0">
                <a:solidFill>
                  <a:prstClr val="black"/>
                </a:solidFill>
                <a:latin typeface="Calibri" panose="020F0502020204030204"/>
              </a:rPr>
              <a:t>Birimin genelinde araştırma performansını izlenmek ve değerlendirmek üzere oluşturulan mekanizmalar kullanılmaktadır. 	</a:t>
            </a:r>
          </a:p>
        </p:txBody>
      </p:sp>
      <p:sp>
        <p:nvSpPr>
          <p:cNvPr id="6" name="Dikdörtgen 5"/>
          <p:cNvSpPr/>
          <p:nvPr/>
        </p:nvSpPr>
        <p:spPr>
          <a:xfrm>
            <a:off x="179512" y="5236160"/>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7" name="Dikdörtgen 6"/>
          <p:cNvSpPr/>
          <p:nvPr/>
        </p:nvSpPr>
        <p:spPr>
          <a:xfrm>
            <a:off x="251520" y="5733256"/>
            <a:ext cx="7645809" cy="1246495"/>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SP kapsamında yıllık veriler ve gerçekleşme oranları</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Bölümler bazında akademik personel tarafından yapılan tüm bilimsel çalışmalar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Dekan/Müdür, Yardımcıları ve Bölüm Başkanları tarafından oluşturulan kurul tarafından değerlendirme ve iyileştirme alanlarını içeren rapor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1632474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84492"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TOPLUMSAL KATKI</a:t>
            </a:r>
          </a:p>
        </p:txBody>
      </p:sp>
      <p:sp>
        <p:nvSpPr>
          <p:cNvPr id="2" name="Dikdörtgen 1"/>
          <p:cNvSpPr/>
          <p:nvPr/>
        </p:nvSpPr>
        <p:spPr>
          <a:xfrm>
            <a:off x="127361" y="2060848"/>
            <a:ext cx="6284324" cy="2400657"/>
          </a:xfrm>
          <a:prstGeom prst="rect">
            <a:avLst/>
          </a:prstGeom>
        </p:spPr>
        <p:txBody>
          <a:bodyPr wrap="square">
            <a:spAutoFit/>
          </a:bodyPr>
          <a:lstStyle/>
          <a:p>
            <a:pPr defTabSz="685800"/>
            <a:r>
              <a:rPr lang="tr-TR" sz="1500" b="1" dirty="0">
                <a:solidFill>
                  <a:prstClr val="black"/>
                </a:solidFill>
                <a:latin typeface="Calibri" panose="020F0502020204030204"/>
              </a:rPr>
              <a:t>D.1.1. Toplumsal katkı politikası, hedefleri ve stratejisi</a:t>
            </a:r>
            <a:endParaRPr lang="tr-TR" sz="1500" dirty="0">
              <a:solidFill>
                <a:prstClr val="black"/>
              </a:solidFill>
              <a:latin typeface="Calibri" panose="020F0502020204030204"/>
            </a:endParaRPr>
          </a:p>
          <a:p>
            <a:pPr defTabSz="685800"/>
            <a:r>
              <a:rPr lang="tr-TR" sz="1500" dirty="0">
                <a:solidFill>
                  <a:prstClr val="black"/>
                </a:solidFill>
                <a:latin typeface="Calibri" panose="020F0502020204030204"/>
              </a:rPr>
              <a:t>Kurumun toplumsal katkı politikası kurumun </a:t>
            </a:r>
            <a:r>
              <a:rPr lang="tr-TR" sz="1500" dirty="0" err="1">
                <a:solidFill>
                  <a:prstClr val="black"/>
                </a:solidFill>
                <a:latin typeface="Calibri" panose="020F0502020204030204"/>
              </a:rPr>
              <a:t>yaklaşımını</a:t>
            </a:r>
            <a:r>
              <a:rPr lang="tr-TR" sz="1500" dirty="0">
                <a:solidFill>
                  <a:prstClr val="black"/>
                </a:solidFill>
                <a:latin typeface="Calibri" panose="020F0502020204030204"/>
              </a:rPr>
              <a:t> </a:t>
            </a:r>
            <a:r>
              <a:rPr lang="tr-TR" sz="1500" dirty="0" err="1">
                <a:solidFill>
                  <a:prstClr val="black"/>
                </a:solidFill>
                <a:latin typeface="Calibri" panose="020F0502020204030204"/>
              </a:rPr>
              <a:t>bütüncül</a:t>
            </a:r>
            <a:r>
              <a:rPr lang="tr-TR" sz="1500" dirty="0">
                <a:solidFill>
                  <a:prstClr val="black"/>
                </a:solidFill>
                <a:latin typeface="Calibri" panose="020F0502020204030204"/>
              </a:rPr>
              <a:t> olarak ifade eder; ve sosyal sorumluluk (</a:t>
            </a:r>
            <a:r>
              <a:rPr lang="tr-TR" sz="1500" dirty="0" err="1">
                <a:solidFill>
                  <a:prstClr val="black"/>
                </a:solidFill>
                <a:latin typeface="Calibri" panose="020F0502020204030204"/>
              </a:rPr>
              <a:t>ücretsiz</a:t>
            </a:r>
            <a:r>
              <a:rPr lang="tr-TR" sz="1500" dirty="0">
                <a:solidFill>
                  <a:prstClr val="black"/>
                </a:solidFill>
                <a:latin typeface="Calibri" panose="020F0502020204030204"/>
              </a:rPr>
              <a:t> hizmetler; sosyal ve </a:t>
            </a:r>
            <a:r>
              <a:rPr lang="tr-TR" sz="1500" dirty="0" err="1">
                <a:solidFill>
                  <a:prstClr val="black"/>
                </a:solidFill>
                <a:latin typeface="Calibri" panose="020F0502020204030204"/>
              </a:rPr>
              <a:t>kültürel</a:t>
            </a:r>
            <a:r>
              <a:rPr lang="tr-TR" sz="1500" dirty="0">
                <a:solidFill>
                  <a:prstClr val="black"/>
                </a:solidFill>
                <a:latin typeface="Calibri" panose="020F0502020204030204"/>
              </a:rPr>
              <a:t> </a:t>
            </a:r>
            <a:r>
              <a:rPr lang="tr-TR" sz="1500" dirty="0" err="1">
                <a:solidFill>
                  <a:prstClr val="black"/>
                </a:solidFill>
                <a:latin typeface="Calibri" panose="020F0502020204030204"/>
              </a:rPr>
              <a:t>yaşama</a:t>
            </a:r>
            <a:r>
              <a:rPr lang="tr-TR" sz="1500" dirty="0">
                <a:solidFill>
                  <a:prstClr val="black"/>
                </a:solidFill>
                <a:latin typeface="Calibri" panose="020F0502020204030204"/>
              </a:rPr>
              <a:t> katkı, </a:t>
            </a:r>
            <a:r>
              <a:rPr lang="tr-TR" sz="1500" dirty="0" err="1">
                <a:solidFill>
                  <a:prstClr val="black"/>
                </a:solidFill>
                <a:latin typeface="Calibri" panose="020F0502020204030204"/>
              </a:rPr>
              <a:t>üniversitenin</a:t>
            </a:r>
            <a:r>
              <a:rPr lang="tr-TR" sz="1500" dirty="0">
                <a:solidFill>
                  <a:prstClr val="black"/>
                </a:solidFill>
                <a:latin typeface="Calibri" panose="020F0502020204030204"/>
              </a:rPr>
              <a:t> </a:t>
            </a:r>
            <a:r>
              <a:rPr lang="tr-TR" sz="1500" dirty="0" err="1">
                <a:solidFill>
                  <a:prstClr val="black"/>
                </a:solidFill>
                <a:latin typeface="Calibri" panose="020F0502020204030204"/>
              </a:rPr>
              <a:t>şehir</a:t>
            </a:r>
            <a:r>
              <a:rPr lang="tr-TR" sz="1500" dirty="0">
                <a:solidFill>
                  <a:prstClr val="black"/>
                </a:solidFill>
                <a:latin typeface="Calibri" panose="020F0502020204030204"/>
              </a:rPr>
              <a:t> hayatına katkısı; bilimin topluma tanıtılması, sevdirilmesi), kamu kurumlarına yapılan </a:t>
            </a:r>
            <a:r>
              <a:rPr lang="tr-TR" sz="1500" dirty="0" err="1">
                <a:solidFill>
                  <a:prstClr val="black"/>
                </a:solidFill>
                <a:latin typeface="Calibri" panose="020F0502020204030204"/>
              </a:rPr>
              <a:t>sözleşmeli</a:t>
            </a:r>
            <a:r>
              <a:rPr lang="tr-TR" sz="1500" dirty="0">
                <a:solidFill>
                  <a:prstClr val="black"/>
                </a:solidFill>
                <a:latin typeface="Calibri" panose="020F0502020204030204"/>
              </a:rPr>
              <a:t> </a:t>
            </a:r>
            <a:r>
              <a:rPr lang="tr-TR" sz="1500" dirty="0" err="1">
                <a:solidFill>
                  <a:prstClr val="black"/>
                </a:solidFill>
                <a:latin typeface="Calibri" panose="020F0502020204030204"/>
              </a:rPr>
              <a:t>araştırma</a:t>
            </a:r>
            <a:r>
              <a:rPr lang="tr-TR" sz="1500" dirty="0">
                <a:solidFill>
                  <a:prstClr val="black"/>
                </a:solidFill>
                <a:latin typeface="Calibri" panose="020F0502020204030204"/>
              </a:rPr>
              <a:t>, </a:t>
            </a:r>
            <a:r>
              <a:rPr lang="tr-TR" sz="1500" dirty="0" err="1">
                <a:solidFill>
                  <a:prstClr val="black"/>
                </a:solidFill>
                <a:latin typeface="Calibri" panose="020F0502020204030204"/>
              </a:rPr>
              <a:t>danışmanlık</a:t>
            </a:r>
            <a:r>
              <a:rPr lang="tr-TR" sz="1500" dirty="0">
                <a:solidFill>
                  <a:prstClr val="black"/>
                </a:solidFill>
                <a:latin typeface="Calibri" panose="020F0502020204030204"/>
              </a:rPr>
              <a:t>, hizmet, proje; politika </a:t>
            </a:r>
            <a:r>
              <a:rPr lang="tr-TR" sz="1500" dirty="0" err="1">
                <a:solidFill>
                  <a:prstClr val="black"/>
                </a:solidFill>
                <a:latin typeface="Calibri" panose="020F0502020204030204"/>
              </a:rPr>
              <a:t>geliştirmeye</a:t>
            </a:r>
            <a:r>
              <a:rPr lang="tr-TR" sz="1500" dirty="0">
                <a:solidFill>
                  <a:prstClr val="black"/>
                </a:solidFill>
                <a:latin typeface="Calibri" panose="020F0502020204030204"/>
              </a:rPr>
              <a:t> katılım, uzmanlık </a:t>
            </a:r>
            <a:r>
              <a:rPr lang="tr-TR" sz="1500" dirty="0" err="1">
                <a:solidFill>
                  <a:prstClr val="black"/>
                </a:solidFill>
                <a:latin typeface="Calibri" panose="020F0502020204030204"/>
              </a:rPr>
              <a:t>paylaşımı</a:t>
            </a:r>
            <a:r>
              <a:rPr lang="tr-TR" sz="1500" dirty="0">
                <a:solidFill>
                  <a:prstClr val="black"/>
                </a:solidFill>
                <a:latin typeface="Calibri" panose="020F0502020204030204"/>
              </a:rPr>
              <a:t>, </a:t>
            </a:r>
            <a:r>
              <a:rPr lang="tr-TR" sz="1500" dirty="0" err="1">
                <a:solidFill>
                  <a:prstClr val="black"/>
                </a:solidFill>
                <a:latin typeface="Calibri" panose="020F0502020204030204"/>
              </a:rPr>
              <a:t>yaşam</a:t>
            </a:r>
            <a:r>
              <a:rPr lang="tr-TR" sz="1500" dirty="0">
                <a:solidFill>
                  <a:prstClr val="black"/>
                </a:solidFill>
                <a:latin typeface="Calibri" panose="020F0502020204030204"/>
              </a:rPr>
              <a:t> boyu </a:t>
            </a:r>
            <a:r>
              <a:rPr lang="tr-TR" sz="1500" dirty="0" err="1">
                <a:solidFill>
                  <a:prstClr val="black"/>
                </a:solidFill>
                <a:latin typeface="Calibri" panose="020F0502020204030204"/>
              </a:rPr>
              <a:t>öğrenme</a:t>
            </a:r>
            <a:r>
              <a:rPr lang="tr-TR" sz="1500" dirty="0">
                <a:solidFill>
                  <a:prstClr val="black"/>
                </a:solidFill>
                <a:latin typeface="Calibri" panose="020F0502020204030204"/>
              </a:rPr>
              <a:t> </a:t>
            </a:r>
            <a:r>
              <a:rPr lang="tr-TR" sz="1500" dirty="0" err="1">
                <a:solidFill>
                  <a:prstClr val="black"/>
                </a:solidFill>
                <a:latin typeface="Calibri" panose="020F0502020204030204"/>
              </a:rPr>
              <a:t>çerçevesinde</a:t>
            </a:r>
            <a:r>
              <a:rPr lang="tr-TR" sz="1500" dirty="0">
                <a:solidFill>
                  <a:prstClr val="black"/>
                </a:solidFill>
                <a:latin typeface="Calibri" panose="020F0502020204030204"/>
              </a:rPr>
              <a:t> </a:t>
            </a:r>
            <a:r>
              <a:rPr lang="tr-TR" sz="1500" dirty="0" err="1">
                <a:solidFill>
                  <a:prstClr val="black"/>
                </a:solidFill>
                <a:latin typeface="Calibri" panose="020F0502020204030204"/>
              </a:rPr>
              <a:t>eğitim</a:t>
            </a:r>
            <a:r>
              <a:rPr lang="tr-TR" sz="1500" dirty="0">
                <a:solidFill>
                  <a:prstClr val="black"/>
                </a:solidFill>
                <a:latin typeface="Calibri" panose="020F0502020204030204"/>
              </a:rPr>
              <a:t>, kurslar, sertifikalar, diplomalar, kuruma özgü </a:t>
            </a:r>
            <a:r>
              <a:rPr lang="tr-TR" sz="1500" dirty="0" err="1">
                <a:solidFill>
                  <a:prstClr val="black"/>
                </a:solidFill>
                <a:latin typeface="Calibri" panose="020F0502020204030204"/>
              </a:rPr>
              <a:t>diğer</a:t>
            </a:r>
            <a:r>
              <a:rPr lang="tr-TR" sz="1500" dirty="0">
                <a:solidFill>
                  <a:prstClr val="black"/>
                </a:solidFill>
                <a:latin typeface="Calibri" panose="020F0502020204030204"/>
              </a:rPr>
              <a:t> konuları ele alarak bunların kurumdaki  yerini, hedeflerini, stratejilerini, mekanizmalarını, organizasyon yapısını, yıllık </a:t>
            </a:r>
            <a:r>
              <a:rPr lang="tr-TR" sz="1500" dirty="0" err="1">
                <a:solidFill>
                  <a:prstClr val="black"/>
                </a:solidFill>
                <a:latin typeface="Calibri" panose="020F0502020204030204"/>
              </a:rPr>
              <a:t>bütçelerini</a:t>
            </a:r>
            <a:r>
              <a:rPr lang="tr-TR" sz="1500" dirty="0">
                <a:solidFill>
                  <a:prstClr val="black"/>
                </a:solidFill>
                <a:latin typeface="Calibri" panose="020F0502020204030204"/>
              </a:rPr>
              <a:t> veya oranları, yıllar </a:t>
            </a:r>
            <a:r>
              <a:rPr lang="tr-TR" sz="1500" dirty="0" err="1">
                <a:solidFill>
                  <a:prstClr val="black"/>
                </a:solidFill>
                <a:latin typeface="Calibri" panose="020F0502020204030204"/>
              </a:rPr>
              <a:t>içindeki</a:t>
            </a:r>
            <a:r>
              <a:rPr lang="tr-TR" sz="1500" dirty="0">
                <a:solidFill>
                  <a:prstClr val="black"/>
                </a:solidFill>
                <a:latin typeface="Calibri" panose="020F0502020204030204"/>
              </a:rPr>
              <a:t> </a:t>
            </a:r>
            <a:r>
              <a:rPr lang="tr-TR" sz="1500" dirty="0" err="1">
                <a:solidFill>
                  <a:prstClr val="black"/>
                </a:solidFill>
                <a:latin typeface="Calibri" panose="020F0502020204030204"/>
              </a:rPr>
              <a:t>eğilimi</a:t>
            </a:r>
            <a:r>
              <a:rPr lang="tr-TR" sz="1500" dirty="0">
                <a:solidFill>
                  <a:prstClr val="black"/>
                </a:solidFill>
                <a:latin typeface="Calibri" panose="020F0502020204030204"/>
              </a:rPr>
              <a:t>, </a:t>
            </a:r>
            <a:r>
              <a:rPr lang="tr-TR" sz="1500" dirty="0" err="1">
                <a:solidFill>
                  <a:prstClr val="black"/>
                </a:solidFill>
                <a:latin typeface="Calibri" panose="020F0502020204030204"/>
              </a:rPr>
              <a:t>geliştirme</a:t>
            </a:r>
            <a:r>
              <a:rPr lang="tr-TR" sz="1500" dirty="0">
                <a:solidFill>
                  <a:prstClr val="black"/>
                </a:solidFill>
                <a:latin typeface="Calibri" panose="020F0502020204030204"/>
              </a:rPr>
              <a:t> </a:t>
            </a:r>
            <a:r>
              <a:rPr lang="tr-TR" sz="1500" dirty="0" err="1">
                <a:solidFill>
                  <a:prstClr val="black"/>
                </a:solidFill>
                <a:latin typeface="Calibri" panose="020F0502020204030204"/>
              </a:rPr>
              <a:t>çerçevesini</a:t>
            </a:r>
            <a:r>
              <a:rPr lang="tr-TR" sz="1500" dirty="0">
                <a:solidFill>
                  <a:prstClr val="black"/>
                </a:solidFill>
                <a:latin typeface="Calibri" panose="020F0502020204030204"/>
              </a:rPr>
              <a:t> faaliyetler yürütülmektedir.</a:t>
            </a:r>
          </a:p>
        </p:txBody>
      </p:sp>
      <p:sp>
        <p:nvSpPr>
          <p:cNvPr id="7" name="Dikdörtgen 6"/>
          <p:cNvSpPr/>
          <p:nvPr/>
        </p:nvSpPr>
        <p:spPr>
          <a:xfrm>
            <a:off x="6596742" y="1538969"/>
            <a:ext cx="2419393" cy="1200329"/>
          </a:xfrm>
          <a:prstGeom prst="rect">
            <a:avLst/>
          </a:prstGeom>
          <a:solidFill>
            <a:schemeClr val="accent2">
              <a:lumMod val="20000"/>
              <a:lumOff val="80000"/>
            </a:schemeClr>
          </a:solidFill>
          <a:ln w="38100">
            <a:solidFill>
              <a:schemeClr val="tx1"/>
            </a:solidFill>
          </a:ln>
        </p:spPr>
        <p:txBody>
          <a:bodyPr wrap="square">
            <a:spAutoFit/>
          </a:bodyPr>
          <a:lstStyle/>
          <a:p>
            <a:pPr defTabSz="685800"/>
            <a:r>
              <a:rPr lang="tr-TR" dirty="0">
                <a:solidFill>
                  <a:prstClr val="black"/>
                </a:solidFill>
                <a:latin typeface="Calibri" panose="020F0502020204030204"/>
              </a:rPr>
              <a:t>Birimin Toplumsal Katkı politikası bulunmakta ve paydaşlara duyurulmaktadır.  	</a:t>
            </a:r>
          </a:p>
        </p:txBody>
      </p:sp>
      <p:sp>
        <p:nvSpPr>
          <p:cNvPr id="8" name="Dikdörtgen 7"/>
          <p:cNvSpPr/>
          <p:nvPr/>
        </p:nvSpPr>
        <p:spPr>
          <a:xfrm>
            <a:off x="251520" y="4744356"/>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9" name="Dikdörtgen 8"/>
          <p:cNvSpPr/>
          <p:nvPr/>
        </p:nvSpPr>
        <p:spPr>
          <a:xfrm>
            <a:off x="184492" y="5373216"/>
            <a:ext cx="7645809" cy="553998"/>
          </a:xfrm>
          <a:prstGeom prst="rect">
            <a:avLst/>
          </a:prstGeom>
        </p:spPr>
        <p:txBody>
          <a:bodyPr wrap="square">
            <a:spAutoFit/>
          </a:bodyPr>
          <a:lstStyle/>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SP kapsamında yıllık veriler ve gerçekleşme oranları</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39143153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2"/>
          <p:cNvSpPr>
            <a:spLocks noChangeArrowheads="1"/>
          </p:cNvSpPr>
          <p:nvPr/>
        </p:nvSpPr>
        <p:spPr bwMode="auto">
          <a:xfrm>
            <a:off x="835521" y="169298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a:defRPr/>
            </a:pPr>
            <a:endParaRPr lang="tr-TR" sz="1350">
              <a:solidFill>
                <a:prstClr val="black"/>
              </a:solidFill>
              <a:latin typeface="Century Gothic" panose="020B0502020202020204"/>
            </a:endParaRPr>
          </a:p>
        </p:txBody>
      </p:sp>
      <p:sp>
        <p:nvSpPr>
          <p:cNvPr id="21" name="Dikdörtgen 20"/>
          <p:cNvSpPr/>
          <p:nvPr/>
        </p:nvSpPr>
        <p:spPr>
          <a:xfrm>
            <a:off x="184492" y="1485239"/>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TOPLUMSAL KATKI</a:t>
            </a:r>
          </a:p>
        </p:txBody>
      </p:sp>
      <p:sp>
        <p:nvSpPr>
          <p:cNvPr id="4" name="Dikdörtgen 3"/>
          <p:cNvSpPr/>
          <p:nvPr/>
        </p:nvSpPr>
        <p:spPr>
          <a:xfrm>
            <a:off x="179512" y="2958887"/>
            <a:ext cx="6371411" cy="1015663"/>
          </a:xfrm>
          <a:prstGeom prst="rect">
            <a:avLst/>
          </a:prstGeom>
        </p:spPr>
        <p:txBody>
          <a:bodyPr wrap="square">
            <a:spAutoFit/>
          </a:bodyPr>
          <a:lstStyle/>
          <a:p>
            <a:pPr defTabSz="685800"/>
            <a:r>
              <a:rPr lang="tr-TR" sz="1500" b="1" dirty="0">
                <a:solidFill>
                  <a:prstClr val="black"/>
                </a:solidFill>
                <a:latin typeface="Calibri" panose="020F0502020204030204"/>
              </a:rPr>
              <a:t>D.2.1.Toplumsal katkı performansının izlenmesi ve iyileştirilmesi</a:t>
            </a:r>
          </a:p>
          <a:p>
            <a:pPr defTabSz="685800"/>
            <a:r>
              <a:rPr lang="tr-TR" sz="1500" dirty="0">
                <a:solidFill>
                  <a:prstClr val="black"/>
                </a:solidFill>
                <a:latin typeface="Calibri" panose="020F0502020204030204"/>
              </a:rPr>
              <a:t>Toplumsal katkı hedeflerinin </a:t>
            </a:r>
            <a:r>
              <a:rPr lang="tr-TR" sz="1500" dirty="0" err="1">
                <a:solidFill>
                  <a:prstClr val="black"/>
                </a:solidFill>
                <a:latin typeface="Calibri" panose="020F0502020204030204"/>
              </a:rPr>
              <a:t>gerçekleşme</a:t>
            </a:r>
            <a:r>
              <a:rPr lang="tr-TR" sz="1500" dirty="0">
                <a:solidFill>
                  <a:prstClr val="black"/>
                </a:solidFill>
                <a:latin typeface="Calibri" panose="020F0502020204030204"/>
              </a:rPr>
              <a:t> düzeyi ve performansı izlenmektedir; izlenme mekanizma ve </a:t>
            </a:r>
            <a:r>
              <a:rPr lang="tr-TR" sz="1500" dirty="0" err="1">
                <a:solidFill>
                  <a:prstClr val="black"/>
                </a:solidFill>
                <a:latin typeface="Calibri" panose="020F0502020204030204"/>
              </a:rPr>
              <a:t>süreçleri</a:t>
            </a:r>
            <a:r>
              <a:rPr lang="tr-TR" sz="1500" dirty="0">
                <a:solidFill>
                  <a:prstClr val="black"/>
                </a:solidFill>
                <a:latin typeface="Calibri" panose="020F0502020204030204"/>
              </a:rPr>
              <a:t> </a:t>
            </a:r>
            <a:r>
              <a:rPr lang="tr-TR" sz="1500" dirty="0" err="1">
                <a:solidFill>
                  <a:prstClr val="black"/>
                </a:solidFill>
                <a:latin typeface="Calibri" panose="020F0502020204030204"/>
              </a:rPr>
              <a:t>yerleşik</a:t>
            </a:r>
            <a:r>
              <a:rPr lang="tr-TR" sz="1500" dirty="0">
                <a:solidFill>
                  <a:prstClr val="black"/>
                </a:solidFill>
                <a:latin typeface="Calibri" panose="020F0502020204030204"/>
              </a:rPr>
              <a:t> ve </a:t>
            </a:r>
            <a:r>
              <a:rPr lang="tr-TR" sz="1500" dirty="0" err="1">
                <a:solidFill>
                  <a:prstClr val="black"/>
                </a:solidFill>
                <a:latin typeface="Calibri" panose="020F0502020204030204"/>
              </a:rPr>
              <a:t>sürdürülebilirdir</a:t>
            </a:r>
            <a:r>
              <a:rPr lang="tr-TR" sz="1500" dirty="0">
                <a:solidFill>
                  <a:prstClr val="black"/>
                </a:solidFill>
                <a:latin typeface="Calibri" panose="020F0502020204030204"/>
              </a:rPr>
              <a:t>. </a:t>
            </a:r>
            <a:r>
              <a:rPr lang="tr-TR" sz="1500" dirty="0" err="1">
                <a:solidFill>
                  <a:prstClr val="black"/>
                </a:solidFill>
                <a:latin typeface="Calibri" panose="020F0502020204030204"/>
              </a:rPr>
              <a:t>İyileştirme</a:t>
            </a:r>
            <a:r>
              <a:rPr lang="tr-TR" sz="1500" dirty="0">
                <a:solidFill>
                  <a:prstClr val="black"/>
                </a:solidFill>
                <a:latin typeface="Calibri" panose="020F0502020204030204"/>
              </a:rPr>
              <a:t> adımlarının kanıtları vardır. </a:t>
            </a:r>
          </a:p>
        </p:txBody>
      </p:sp>
      <p:sp>
        <p:nvSpPr>
          <p:cNvPr id="6" name="Dikdörtgen 5"/>
          <p:cNvSpPr/>
          <p:nvPr/>
        </p:nvSpPr>
        <p:spPr>
          <a:xfrm>
            <a:off x="6444208" y="2276872"/>
            <a:ext cx="2419393" cy="1754326"/>
          </a:xfrm>
          <a:prstGeom prst="rect">
            <a:avLst/>
          </a:prstGeom>
          <a:solidFill>
            <a:schemeClr val="accent2">
              <a:lumMod val="20000"/>
              <a:lumOff val="80000"/>
            </a:schemeClr>
          </a:solidFill>
          <a:ln w="38100">
            <a:solidFill>
              <a:schemeClr val="tx1"/>
            </a:solidFill>
          </a:ln>
        </p:spPr>
        <p:txBody>
          <a:bodyPr wrap="square">
            <a:spAutoFit/>
          </a:bodyPr>
          <a:lstStyle/>
          <a:p>
            <a:pPr defTabSz="685800"/>
            <a:r>
              <a:rPr lang="tr-TR" dirty="0">
                <a:solidFill>
                  <a:prstClr val="black"/>
                </a:solidFill>
                <a:latin typeface="Calibri" panose="020F0502020204030204"/>
              </a:rPr>
              <a:t>Birimin genelinde Toplumsal Katkı performansını izlenmek ve değerlendirmek üzere veriler bulunmaktadır. 	</a:t>
            </a:r>
          </a:p>
        </p:txBody>
      </p:sp>
      <p:sp>
        <p:nvSpPr>
          <p:cNvPr id="8" name="Dikdörtgen 7"/>
          <p:cNvSpPr/>
          <p:nvPr/>
        </p:nvSpPr>
        <p:spPr>
          <a:xfrm>
            <a:off x="186194" y="4617202"/>
            <a:ext cx="3600922" cy="415498"/>
          </a:xfrm>
          <a:prstGeom prst="rect">
            <a:avLst/>
          </a:prstGeom>
          <a:solidFill>
            <a:srgbClr val="FF0000"/>
          </a:solidFill>
          <a:ln w="57150">
            <a:solidFill>
              <a:schemeClr val="accent2">
                <a:lumMod val="60000"/>
                <a:lumOff val="40000"/>
              </a:schemeClr>
            </a:solidFill>
          </a:ln>
        </p:spPr>
        <p:txBody>
          <a:bodyPr wrap="square">
            <a:spAutoFit/>
          </a:bodyPr>
          <a:lstStyle/>
          <a:p>
            <a:pPr defTabSz="685800">
              <a:defRPr/>
            </a:pPr>
            <a:r>
              <a:rPr lang="tr-TR" sz="2100" b="1" dirty="0" smtClean="0">
                <a:solidFill>
                  <a:schemeClr val="bg1"/>
                </a:solidFill>
                <a:latin typeface="Calibri" panose="020F0502020204030204" pitchFamily="34" charset="0"/>
              </a:rPr>
              <a:t>KANITLAR</a:t>
            </a:r>
            <a:endParaRPr lang="tr-TR" sz="2100" b="1" dirty="0">
              <a:solidFill>
                <a:schemeClr val="bg1"/>
              </a:solidFill>
              <a:latin typeface="Calibri" panose="020F0502020204030204" pitchFamily="34" charset="0"/>
            </a:endParaRPr>
          </a:p>
        </p:txBody>
      </p:sp>
      <p:sp>
        <p:nvSpPr>
          <p:cNvPr id="9" name="Dikdörtgen 8"/>
          <p:cNvSpPr/>
          <p:nvPr/>
        </p:nvSpPr>
        <p:spPr>
          <a:xfrm>
            <a:off x="186194" y="5229200"/>
            <a:ext cx="7645809" cy="1246495"/>
          </a:xfrm>
          <a:prstGeom prst="rect">
            <a:avLst/>
          </a:prstGeom>
        </p:spPr>
        <p:txBody>
          <a:bodyPr wrap="square">
            <a:spAutoFit/>
          </a:bodyPr>
          <a:lstStyle/>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Bölümler bazında akademik personel tarafından yapılan tüm </a:t>
            </a:r>
            <a:r>
              <a:rPr lang="tr-TR" sz="1500" dirty="0" smtClean="0">
                <a:solidFill>
                  <a:prstClr val="black"/>
                </a:solidFill>
                <a:latin typeface="Calibri" panose="020F0502020204030204"/>
              </a:rPr>
              <a:t>toplumsal katkı</a:t>
            </a:r>
            <a:r>
              <a:rPr lang="tr-TR" sz="1500" dirty="0" smtClean="0">
                <a:solidFill>
                  <a:prstClr val="black"/>
                </a:solidFill>
                <a:latin typeface="Calibri" panose="020F0502020204030204"/>
              </a:rPr>
              <a:t> </a:t>
            </a:r>
            <a:r>
              <a:rPr lang="tr-TR" sz="1500" dirty="0" smtClean="0">
                <a:solidFill>
                  <a:prstClr val="black"/>
                </a:solidFill>
                <a:latin typeface="Calibri" panose="020F0502020204030204"/>
              </a:rPr>
              <a:t>çalışmalar</a:t>
            </a:r>
          </a:p>
          <a:p>
            <a:pPr marL="285750" indent="-285750" defTabSz="685800">
              <a:buFont typeface="Wingdings" panose="05000000000000000000" pitchFamily="2" charset="2"/>
              <a:buChar char="ü"/>
            </a:pPr>
            <a:r>
              <a:rPr lang="tr-TR" sz="1500" dirty="0" smtClean="0">
                <a:solidFill>
                  <a:prstClr val="black"/>
                </a:solidFill>
                <a:latin typeface="Calibri" panose="020F0502020204030204"/>
              </a:rPr>
              <a:t>Dekan/Müdür, Yardımcıları ve Bölüm Başkanları tarafından oluşturulan kurul tarafından değerlendirme ve iyileştirme alanlarını içeren rapor</a:t>
            </a:r>
          </a:p>
          <a:p>
            <a:pPr marL="285750" indent="-285750" defTabSz="685800">
              <a:buFont typeface="Wingdings" panose="05000000000000000000" pitchFamily="2" charset="2"/>
              <a:buChar char="ü"/>
            </a:pPr>
            <a:endParaRPr lang="tr-TR" sz="1500" dirty="0" smtClean="0">
              <a:solidFill>
                <a:prstClr val="black"/>
              </a:solidFill>
              <a:latin typeface="Calibri" panose="020F0502020204030204"/>
            </a:endParaRPr>
          </a:p>
        </p:txBody>
      </p:sp>
    </p:spTree>
    <p:extLst>
      <p:ext uri="{BB962C8B-B14F-4D97-AF65-F5344CB8AC3E}">
        <p14:creationId xmlns:p14="http://schemas.microsoft.com/office/powerpoint/2010/main" val="42810320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40328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9144000" cy="1403648"/>
          </a:xfrm>
          <a:solidFill>
            <a:schemeClr val="accent2">
              <a:lumMod val="20000"/>
              <a:lumOff val="80000"/>
            </a:schemeClr>
          </a:solidFill>
          <a:ln w="57150">
            <a:solidFill>
              <a:schemeClr val="accent3">
                <a:lumMod val="75000"/>
              </a:schemeClr>
            </a:solidFill>
          </a:ln>
        </p:spPr>
        <p:txBody>
          <a:bodyPr>
            <a:normAutofit/>
          </a:bodyPr>
          <a:lstStyle/>
          <a:p>
            <a:r>
              <a:rPr lang="tr-TR" sz="2800" dirty="0" smtClean="0"/>
              <a:t>                           </a:t>
            </a:r>
            <a:br>
              <a:rPr lang="tr-TR" sz="2800" dirty="0" smtClean="0"/>
            </a:br>
            <a:r>
              <a:rPr lang="tr-TR" sz="2800" dirty="0"/>
              <a:t> </a:t>
            </a:r>
            <a:r>
              <a:rPr lang="tr-TR" sz="2800" dirty="0" smtClean="0"/>
              <a:t>                            TOROS ÜNİVERSİTESİ</a:t>
            </a:r>
            <a:br>
              <a:rPr lang="tr-TR" sz="2800" dirty="0" smtClean="0"/>
            </a:br>
            <a:r>
              <a:rPr lang="tr-TR" sz="2800" dirty="0"/>
              <a:t> </a:t>
            </a:r>
            <a:r>
              <a:rPr lang="tr-TR" sz="2800" dirty="0" smtClean="0"/>
              <a:t>                       KALİTE KOORDİNATÖRLÜĞÜ</a:t>
            </a:r>
            <a:endParaRPr lang="tr-TR" sz="2800"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8931" y="44624"/>
            <a:ext cx="1245191" cy="1307108"/>
          </a:xfrm>
          <a:prstGeom prst="rect">
            <a:avLst/>
          </a:prstGeom>
        </p:spPr>
      </p:pic>
      <p:pic>
        <p:nvPicPr>
          <p:cNvPr id="1026" name="Picture 2" descr="http://www.toros.edu.tr/front/img/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649" y="44624"/>
            <a:ext cx="1254359" cy="1254359"/>
          </a:xfrm>
          <a:prstGeom prst="rect">
            <a:avLst/>
          </a:prstGeom>
          <a:noFill/>
          <a:extLst>
            <a:ext uri="{909E8E84-426E-40DD-AFC4-6F175D3DCCD1}">
              <a14:hiddenFill xmlns:a14="http://schemas.microsoft.com/office/drawing/2010/main">
                <a:solidFill>
                  <a:srgbClr val="FFFFFF"/>
                </a:solidFill>
              </a14:hiddenFill>
            </a:ext>
          </a:extLst>
        </p:spPr>
      </p:pic>
      <p:sp>
        <p:nvSpPr>
          <p:cNvPr id="6" name="1 Başlık"/>
          <p:cNvSpPr txBox="1">
            <a:spLocks/>
          </p:cNvSpPr>
          <p:nvPr/>
        </p:nvSpPr>
        <p:spPr>
          <a:xfrm>
            <a:off x="1763688" y="2132856"/>
            <a:ext cx="7143800" cy="221457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tr-TR" dirty="0" smtClean="0">
                <a:solidFill>
                  <a:srgbClr val="FF0000"/>
                </a:solidFill>
              </a:rPr>
              <a:t>TEŞEKKÜRLER</a:t>
            </a:r>
            <a:endParaRPr lang="tr-TR" sz="2000" dirty="0">
              <a:solidFill>
                <a:srgbClr val="FF0000"/>
              </a:solidFill>
            </a:endParaRPr>
          </a:p>
        </p:txBody>
      </p:sp>
    </p:spTree>
    <p:extLst>
      <p:ext uri="{BB962C8B-B14F-4D97-AF65-F5344CB8AC3E}">
        <p14:creationId xmlns:p14="http://schemas.microsoft.com/office/powerpoint/2010/main" val="3997008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ikdörtgen 3"/>
          <p:cNvSpPr/>
          <p:nvPr/>
        </p:nvSpPr>
        <p:spPr>
          <a:xfrm>
            <a:off x="0" y="1340768"/>
            <a:ext cx="5148064"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YÖKAK Dereceli Değerlendirme Anahtarı</a:t>
            </a:r>
          </a:p>
        </p:txBody>
      </p:sp>
      <p:pic>
        <p:nvPicPr>
          <p:cNvPr id="2050" name="Picture 2" descr="Kurumsal Dış Değerlendirme ve Akreditasyon Sürecine Hazırlık ve Sürecin  Yönetilmesi – Bilgi Portal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7573"/>
            <a:ext cx="9036496" cy="5008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7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ikdörtgen 2"/>
          <p:cNvSpPr/>
          <p:nvPr/>
        </p:nvSpPr>
        <p:spPr>
          <a:xfrm>
            <a:off x="0" y="1831487"/>
            <a:ext cx="3600922"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defRPr/>
            </a:pPr>
            <a:r>
              <a:rPr lang="tr-TR" sz="2100" b="1" dirty="0">
                <a:solidFill>
                  <a:srgbClr val="000000"/>
                </a:solidFill>
                <a:latin typeface="Calibri" panose="020F0502020204030204" pitchFamily="34" charset="0"/>
              </a:rPr>
              <a:t>BİRİM İÇ DEĞERLENDİRME</a:t>
            </a:r>
          </a:p>
        </p:txBody>
      </p:sp>
      <p:graphicFrame>
        <p:nvGraphicFramePr>
          <p:cNvPr id="2" name="Diyagram 1"/>
          <p:cNvGraphicFramePr/>
          <p:nvPr>
            <p:extLst/>
          </p:nvPr>
        </p:nvGraphicFramePr>
        <p:xfrm>
          <a:off x="1470692" y="193675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atır Belirtme Çizgisi 3 (Kenarlık ve Diğer Çubuk) 3"/>
          <p:cNvSpPr/>
          <p:nvPr/>
        </p:nvSpPr>
        <p:spPr>
          <a:xfrm>
            <a:off x="421278" y="2503170"/>
            <a:ext cx="1949632" cy="1254035"/>
          </a:xfrm>
          <a:prstGeom prst="accentBorderCallout3">
            <a:avLst>
              <a:gd name="adj1" fmla="val 18750"/>
              <a:gd name="adj2" fmla="val -8333"/>
              <a:gd name="adj3" fmla="val 18750"/>
              <a:gd name="adj4" fmla="val -16667"/>
              <a:gd name="adj5" fmla="val 100000"/>
              <a:gd name="adj6" fmla="val -16667"/>
              <a:gd name="adj7" fmla="val 123119"/>
              <a:gd name="adj8" fmla="val 126508"/>
            </a:avLst>
          </a:prstGeom>
          <a:ln w="57150"/>
        </p:spPr>
        <p:style>
          <a:lnRef idx="2">
            <a:schemeClr val="accent4"/>
          </a:lnRef>
          <a:fillRef idx="1">
            <a:schemeClr val="lt1"/>
          </a:fillRef>
          <a:effectRef idx="0">
            <a:schemeClr val="accent4"/>
          </a:effectRef>
          <a:fontRef idx="minor">
            <a:schemeClr val="dk1"/>
          </a:fontRef>
        </p:style>
        <p:txBody>
          <a:bodyPr rtlCol="0" anchor="ctr"/>
          <a:lstStyle/>
          <a:p>
            <a:pPr algn="ctr" defTabSz="685800"/>
            <a:r>
              <a:rPr lang="tr-TR" sz="1350" dirty="0">
                <a:solidFill>
                  <a:prstClr val="black"/>
                </a:solidFill>
                <a:latin typeface="Calibri" panose="020F0502020204030204"/>
              </a:rPr>
              <a:t>Akademik birim tarafından her yıl hazırlanan ve paydaşlara duyurulan Birim İç Değerlendirme Raporu</a:t>
            </a:r>
          </a:p>
        </p:txBody>
      </p:sp>
      <p:sp>
        <p:nvSpPr>
          <p:cNvPr id="6" name="Satır Belirtme Çizgisi 3 (Kenarlık ve Diğer Çubuk) 5"/>
          <p:cNvSpPr/>
          <p:nvPr/>
        </p:nvSpPr>
        <p:spPr>
          <a:xfrm>
            <a:off x="6969033" y="2117818"/>
            <a:ext cx="1949632" cy="1254035"/>
          </a:xfrm>
          <a:prstGeom prst="accentBorderCallout3">
            <a:avLst>
              <a:gd name="adj1" fmla="val 18750"/>
              <a:gd name="adj2" fmla="val -8333"/>
              <a:gd name="adj3" fmla="val 18750"/>
              <a:gd name="adj4" fmla="val -16667"/>
              <a:gd name="adj5" fmla="val 100000"/>
              <a:gd name="adj6" fmla="val -16667"/>
              <a:gd name="adj7" fmla="val 136378"/>
              <a:gd name="adj8" fmla="val -23182"/>
            </a:avLst>
          </a:prstGeom>
          <a:ln/>
        </p:spPr>
        <p:style>
          <a:lnRef idx="2">
            <a:schemeClr val="dk1"/>
          </a:lnRef>
          <a:fillRef idx="1">
            <a:schemeClr val="lt1"/>
          </a:fillRef>
          <a:effectRef idx="0">
            <a:schemeClr val="dk1"/>
          </a:effectRef>
          <a:fontRef idx="minor">
            <a:schemeClr val="dk1"/>
          </a:fontRef>
        </p:style>
        <p:txBody>
          <a:bodyPr rtlCol="0" anchor="ctr"/>
          <a:lstStyle/>
          <a:p>
            <a:pPr algn="ctr" defTabSz="685800"/>
            <a:r>
              <a:rPr lang="tr-TR" sz="1350" dirty="0">
                <a:solidFill>
                  <a:prstClr val="black"/>
                </a:solidFill>
                <a:latin typeface="Calibri" panose="020F0502020204030204"/>
              </a:rPr>
              <a:t>İç Değerlendirme Takımı tarafından hazırlanan ve paydaşlara duyurulan Birim Geribildirim Raporu</a:t>
            </a:r>
          </a:p>
        </p:txBody>
      </p:sp>
    </p:spTree>
    <p:extLst>
      <p:ext uri="{BB962C8B-B14F-4D97-AF65-F5344CB8AC3E}">
        <p14:creationId xmlns:p14="http://schemas.microsoft.com/office/powerpoint/2010/main" val="399544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p:cNvSpPr/>
          <p:nvPr/>
        </p:nvSpPr>
        <p:spPr>
          <a:xfrm>
            <a:off x="107504" y="1431943"/>
            <a:ext cx="6466115"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r>
              <a:rPr lang="tr-TR" sz="2100" dirty="0" smtClean="0">
                <a:solidFill>
                  <a:prstClr val="black"/>
                </a:solidFill>
                <a:latin typeface="Calibri" panose="020F0502020204030204"/>
              </a:rPr>
              <a:t>BİRİM KALİTE ÖZDEĞERLENDİRME YÖNETİM SİSTEMİ</a:t>
            </a:r>
            <a:endParaRPr lang="tr-TR" sz="2100" dirty="0">
              <a:solidFill>
                <a:prstClr val="black"/>
              </a:solidFill>
              <a:latin typeface="Calibri" panose="020F0502020204030204"/>
            </a:endParaRPr>
          </a:p>
        </p:txBody>
      </p:sp>
      <p:pic>
        <p:nvPicPr>
          <p:cNvPr id="3" name="Resim 2"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66" y="2060848"/>
            <a:ext cx="9144000" cy="4352636"/>
          </a:xfrm>
          <a:prstGeom prst="rect">
            <a:avLst/>
          </a:prstGeom>
        </p:spPr>
      </p:pic>
    </p:spTree>
    <p:extLst>
      <p:ext uri="{BB962C8B-B14F-4D97-AF65-F5344CB8AC3E}">
        <p14:creationId xmlns:p14="http://schemas.microsoft.com/office/powerpoint/2010/main" val="2335433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p:cNvSpPr/>
          <p:nvPr/>
        </p:nvSpPr>
        <p:spPr>
          <a:xfrm>
            <a:off x="107504" y="1431943"/>
            <a:ext cx="6466115"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r>
              <a:rPr lang="tr-TR" sz="2100" dirty="0" smtClean="0">
                <a:solidFill>
                  <a:prstClr val="black"/>
                </a:solidFill>
                <a:latin typeface="Calibri" panose="020F0502020204030204"/>
              </a:rPr>
              <a:t>BİRİM KALİTE ÖZDEĞERLENDİRME YÖNETİM SİSTEMİ</a:t>
            </a:r>
            <a:endParaRPr lang="tr-TR" sz="2100" dirty="0">
              <a:solidFill>
                <a:prstClr val="black"/>
              </a:solidFill>
              <a:latin typeface="Calibri" panose="020F0502020204030204"/>
            </a:endParaRPr>
          </a:p>
        </p:txBody>
      </p:sp>
      <p:pic>
        <p:nvPicPr>
          <p:cNvPr id="4" name="Resim 3"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3" y="2348880"/>
            <a:ext cx="9144000" cy="3478375"/>
          </a:xfrm>
          <a:prstGeom prst="rect">
            <a:avLst/>
          </a:prstGeom>
        </p:spPr>
      </p:pic>
    </p:spTree>
    <p:extLst>
      <p:ext uri="{BB962C8B-B14F-4D97-AF65-F5344CB8AC3E}">
        <p14:creationId xmlns:p14="http://schemas.microsoft.com/office/powerpoint/2010/main" val="2946084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Resim 1"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88840"/>
            <a:ext cx="9144000" cy="3771972"/>
          </a:xfrm>
          <a:prstGeom prst="rect">
            <a:avLst/>
          </a:prstGeom>
        </p:spPr>
      </p:pic>
      <p:sp>
        <p:nvSpPr>
          <p:cNvPr id="3" name="Dikdörtgen 2"/>
          <p:cNvSpPr/>
          <p:nvPr/>
        </p:nvSpPr>
        <p:spPr>
          <a:xfrm>
            <a:off x="107505" y="1431943"/>
            <a:ext cx="1656184" cy="415498"/>
          </a:xfrm>
          <a:prstGeom prst="rect">
            <a:avLst/>
          </a:prstGeom>
          <a:solidFill>
            <a:schemeClr val="accent6">
              <a:lumMod val="40000"/>
              <a:lumOff val="60000"/>
            </a:schemeClr>
          </a:solidFill>
          <a:ln w="57150">
            <a:solidFill>
              <a:schemeClr val="accent2">
                <a:lumMod val="60000"/>
                <a:lumOff val="40000"/>
              </a:schemeClr>
            </a:solidFill>
          </a:ln>
        </p:spPr>
        <p:txBody>
          <a:bodyPr wrap="square">
            <a:spAutoFit/>
          </a:bodyPr>
          <a:lstStyle/>
          <a:p>
            <a:pPr defTabSz="685800"/>
            <a:r>
              <a:rPr lang="tr-TR" sz="2100" dirty="0" smtClean="0">
                <a:solidFill>
                  <a:prstClr val="black"/>
                </a:solidFill>
                <a:latin typeface="Calibri" panose="020F0502020204030204"/>
              </a:rPr>
              <a:t>VERİ GİRİŞİ</a:t>
            </a:r>
            <a:endParaRPr lang="tr-TR" sz="2100" dirty="0">
              <a:solidFill>
                <a:prstClr val="black"/>
              </a:solidFill>
              <a:latin typeface="Calibri" panose="020F0502020204030204"/>
            </a:endParaRPr>
          </a:p>
        </p:txBody>
      </p:sp>
    </p:spTree>
    <p:extLst>
      <p:ext uri="{BB962C8B-B14F-4D97-AF65-F5344CB8AC3E}">
        <p14:creationId xmlns:p14="http://schemas.microsoft.com/office/powerpoint/2010/main" val="420724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Oval 11"/>
          <p:cNvSpPr/>
          <p:nvPr/>
        </p:nvSpPr>
        <p:spPr>
          <a:xfrm>
            <a:off x="522331" y="3723009"/>
            <a:ext cx="864705" cy="88458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tr-TR" sz="2400" b="1" dirty="0">
                <a:solidFill>
                  <a:srgbClr val="FFC000"/>
                </a:solidFill>
                <a:latin typeface="Calibri" panose="020F0502020204030204"/>
              </a:rPr>
              <a:t>2</a:t>
            </a:r>
          </a:p>
        </p:txBody>
      </p:sp>
      <p:sp>
        <p:nvSpPr>
          <p:cNvPr id="13" name="Metin kutusu 12"/>
          <p:cNvSpPr txBox="1"/>
          <p:nvPr/>
        </p:nvSpPr>
        <p:spPr>
          <a:xfrm>
            <a:off x="308114" y="5260285"/>
            <a:ext cx="1431234" cy="507831"/>
          </a:xfrm>
          <a:prstGeom prst="rect">
            <a:avLst/>
          </a:prstGeom>
          <a:noFill/>
          <a:ln w="38100">
            <a:solidFill>
              <a:srgbClr val="FFC000"/>
            </a:solidFill>
          </a:ln>
        </p:spPr>
        <p:txBody>
          <a:bodyPr wrap="square" rtlCol="0">
            <a:spAutoFit/>
          </a:bodyPr>
          <a:lstStyle/>
          <a:p>
            <a:pPr defTabSz="685800">
              <a:defRPr/>
            </a:pPr>
            <a:r>
              <a:rPr lang="tr-TR" sz="1350" dirty="0">
                <a:solidFill>
                  <a:prstClr val="black"/>
                </a:solidFill>
                <a:latin typeface="Calibri" panose="020F0502020204030204"/>
              </a:rPr>
              <a:t>Geleceğe yönelik Planlamalar</a:t>
            </a:r>
          </a:p>
        </p:txBody>
      </p:sp>
      <p:sp>
        <p:nvSpPr>
          <p:cNvPr id="14" name="Oval 13"/>
          <p:cNvSpPr/>
          <p:nvPr/>
        </p:nvSpPr>
        <p:spPr>
          <a:xfrm>
            <a:off x="2713382" y="3004388"/>
            <a:ext cx="864705" cy="88458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tr-TR" sz="2400" b="1" dirty="0">
                <a:solidFill>
                  <a:srgbClr val="FFC000"/>
                </a:solidFill>
                <a:latin typeface="Calibri" panose="020F0502020204030204"/>
              </a:rPr>
              <a:t>3</a:t>
            </a:r>
          </a:p>
        </p:txBody>
      </p:sp>
      <p:sp>
        <p:nvSpPr>
          <p:cNvPr id="15" name="Metin kutusu 14"/>
          <p:cNvSpPr txBox="1"/>
          <p:nvPr/>
        </p:nvSpPr>
        <p:spPr>
          <a:xfrm>
            <a:off x="2305877" y="4783693"/>
            <a:ext cx="1679717" cy="715581"/>
          </a:xfrm>
          <a:prstGeom prst="rect">
            <a:avLst/>
          </a:prstGeom>
          <a:noFill/>
          <a:ln w="38100">
            <a:solidFill>
              <a:srgbClr val="FFC000"/>
            </a:solidFill>
          </a:ln>
        </p:spPr>
        <p:txBody>
          <a:bodyPr wrap="square" rtlCol="0">
            <a:spAutoFit/>
          </a:bodyPr>
          <a:lstStyle/>
          <a:p>
            <a:pPr defTabSz="685800">
              <a:defRPr/>
            </a:pPr>
            <a:r>
              <a:rPr lang="tr-TR" sz="1350" dirty="0">
                <a:solidFill>
                  <a:prstClr val="black"/>
                </a:solidFill>
                <a:latin typeface="Calibri" panose="020F0502020204030204"/>
              </a:rPr>
              <a:t>Uygulamaların kurumun genelinde yaygınlaştırılması</a:t>
            </a:r>
          </a:p>
        </p:txBody>
      </p:sp>
      <p:sp>
        <p:nvSpPr>
          <p:cNvPr id="16" name="Oval 15"/>
          <p:cNvSpPr/>
          <p:nvPr/>
        </p:nvSpPr>
        <p:spPr>
          <a:xfrm>
            <a:off x="4962959" y="2401315"/>
            <a:ext cx="864705" cy="88458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tr-TR" sz="2400" b="1" dirty="0">
                <a:solidFill>
                  <a:srgbClr val="FFC000"/>
                </a:solidFill>
                <a:latin typeface="Calibri" panose="020F0502020204030204"/>
              </a:rPr>
              <a:t>4</a:t>
            </a:r>
          </a:p>
        </p:txBody>
      </p:sp>
      <p:sp>
        <p:nvSpPr>
          <p:cNvPr id="18" name="Metin kutusu 17"/>
          <p:cNvSpPr txBox="1"/>
          <p:nvPr/>
        </p:nvSpPr>
        <p:spPr>
          <a:xfrm>
            <a:off x="4472082" y="4293813"/>
            <a:ext cx="1846459" cy="1131079"/>
          </a:xfrm>
          <a:prstGeom prst="rect">
            <a:avLst/>
          </a:prstGeom>
          <a:noFill/>
          <a:ln w="38100">
            <a:solidFill>
              <a:srgbClr val="FFC000"/>
            </a:solidFill>
          </a:ln>
        </p:spPr>
        <p:txBody>
          <a:bodyPr wrap="square" rtlCol="0">
            <a:spAutoFit/>
          </a:bodyPr>
          <a:lstStyle/>
          <a:p>
            <a:pPr defTabSz="685800">
              <a:defRPr/>
            </a:pPr>
            <a:r>
              <a:rPr lang="tr-TR" sz="1350" dirty="0">
                <a:solidFill>
                  <a:prstClr val="black"/>
                </a:solidFill>
                <a:latin typeface="Calibri" panose="020F0502020204030204"/>
              </a:rPr>
              <a:t>Uygulamalardan elde edilen sonuçların paydaşlarla birlikte değerlendirme ve iyileştirmeler yapılması</a:t>
            </a:r>
          </a:p>
        </p:txBody>
      </p:sp>
      <p:sp>
        <p:nvSpPr>
          <p:cNvPr id="19" name="Oval 18"/>
          <p:cNvSpPr/>
          <p:nvPr/>
        </p:nvSpPr>
        <p:spPr>
          <a:xfrm>
            <a:off x="7203122" y="2017472"/>
            <a:ext cx="864705" cy="88458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tr-TR" sz="2400" b="1" dirty="0">
                <a:solidFill>
                  <a:srgbClr val="FFC000"/>
                </a:solidFill>
                <a:latin typeface="Calibri" panose="020F0502020204030204"/>
              </a:rPr>
              <a:t>5</a:t>
            </a:r>
          </a:p>
        </p:txBody>
      </p:sp>
      <p:sp>
        <p:nvSpPr>
          <p:cNvPr id="20" name="Metin kutusu 19"/>
          <p:cNvSpPr txBox="1"/>
          <p:nvPr/>
        </p:nvSpPr>
        <p:spPr>
          <a:xfrm>
            <a:off x="6885070" y="3982190"/>
            <a:ext cx="2040269" cy="1338828"/>
          </a:xfrm>
          <a:prstGeom prst="rect">
            <a:avLst/>
          </a:prstGeom>
          <a:noFill/>
          <a:ln w="38100">
            <a:solidFill>
              <a:srgbClr val="FFC000"/>
            </a:solidFill>
          </a:ln>
        </p:spPr>
        <p:txBody>
          <a:bodyPr wrap="square" rtlCol="0">
            <a:spAutoFit/>
          </a:bodyPr>
          <a:lstStyle/>
          <a:p>
            <a:pPr defTabSz="685800">
              <a:defRPr/>
            </a:pPr>
            <a:r>
              <a:rPr lang="tr-TR" sz="1350" dirty="0">
                <a:solidFill>
                  <a:prstClr val="black"/>
                </a:solidFill>
                <a:latin typeface="Calibri" panose="020F0502020204030204"/>
              </a:rPr>
              <a:t>Uygulamaların sistematiği ve </a:t>
            </a:r>
            <a:r>
              <a:rPr lang="tr-TR" sz="1350" dirty="0" err="1">
                <a:solidFill>
                  <a:prstClr val="black"/>
                </a:solidFill>
                <a:latin typeface="Calibri" panose="020F0502020204030204"/>
              </a:rPr>
              <a:t>sürdürülebilirliliği</a:t>
            </a:r>
            <a:r>
              <a:rPr lang="tr-TR" sz="1350" dirty="0">
                <a:solidFill>
                  <a:prstClr val="black"/>
                </a:solidFill>
                <a:latin typeface="Calibri" panose="020F0502020204030204"/>
              </a:rPr>
              <a:t> güvence altına alınmalıdır. Kurum kültürünün bileşeni haline gelmek ve örnek gösterilebilmek</a:t>
            </a:r>
          </a:p>
        </p:txBody>
      </p:sp>
      <p:cxnSp>
        <p:nvCxnSpPr>
          <p:cNvPr id="22" name="Düz Bağlayıcı 21"/>
          <p:cNvCxnSpPr>
            <a:stCxn id="19" idx="4"/>
          </p:cNvCxnSpPr>
          <p:nvPr/>
        </p:nvCxnSpPr>
        <p:spPr>
          <a:xfrm>
            <a:off x="7635475" y="2902054"/>
            <a:ext cx="0" cy="72821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516707" y="3630268"/>
            <a:ext cx="237536" cy="261074"/>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tr-TR" sz="1350">
              <a:solidFill>
                <a:prstClr val="white"/>
              </a:solidFill>
              <a:latin typeface="Calibri" panose="020F0502020204030204"/>
            </a:endParaRPr>
          </a:p>
        </p:txBody>
      </p:sp>
      <p:cxnSp>
        <p:nvCxnSpPr>
          <p:cNvPr id="24" name="Düz Bağlayıcı 23"/>
          <p:cNvCxnSpPr/>
          <p:nvPr/>
        </p:nvCxnSpPr>
        <p:spPr>
          <a:xfrm>
            <a:off x="5395311" y="3379131"/>
            <a:ext cx="0" cy="72821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276543" y="3939505"/>
            <a:ext cx="237536" cy="261074"/>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tr-TR" sz="1350">
              <a:solidFill>
                <a:prstClr val="white"/>
              </a:solidFill>
              <a:latin typeface="Calibri" panose="020F0502020204030204"/>
            </a:endParaRPr>
          </a:p>
        </p:txBody>
      </p:sp>
      <p:cxnSp>
        <p:nvCxnSpPr>
          <p:cNvPr id="26" name="Düz Bağlayıcı 25"/>
          <p:cNvCxnSpPr/>
          <p:nvPr/>
        </p:nvCxnSpPr>
        <p:spPr>
          <a:xfrm>
            <a:off x="3145735" y="3944473"/>
            <a:ext cx="0" cy="72821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3021799" y="4477054"/>
            <a:ext cx="237536" cy="261074"/>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tr-TR" sz="1350">
              <a:solidFill>
                <a:prstClr val="white"/>
              </a:solidFill>
              <a:latin typeface="Calibri" panose="020F0502020204030204"/>
            </a:endParaRPr>
          </a:p>
        </p:txBody>
      </p:sp>
      <p:cxnSp>
        <p:nvCxnSpPr>
          <p:cNvPr id="28" name="Düz Bağlayıcı 27"/>
          <p:cNvCxnSpPr>
            <a:stCxn id="12" idx="4"/>
          </p:cNvCxnSpPr>
          <p:nvPr/>
        </p:nvCxnSpPr>
        <p:spPr>
          <a:xfrm>
            <a:off x="954683" y="4607590"/>
            <a:ext cx="29291" cy="494645"/>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865206" y="4920186"/>
            <a:ext cx="237536" cy="261074"/>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tr-TR" sz="1350">
              <a:solidFill>
                <a:prstClr val="white"/>
              </a:solidFill>
              <a:latin typeface="Calibri" panose="020F0502020204030204"/>
            </a:endParaRPr>
          </a:p>
        </p:txBody>
      </p:sp>
      <p:sp>
        <p:nvSpPr>
          <p:cNvPr id="31" name="Metin kutusu 30"/>
          <p:cNvSpPr txBox="1"/>
          <p:nvPr/>
        </p:nvSpPr>
        <p:spPr>
          <a:xfrm>
            <a:off x="230024" y="1498560"/>
            <a:ext cx="2910543" cy="523220"/>
          </a:xfrm>
          <a:prstGeom prst="rect">
            <a:avLst/>
          </a:prstGeom>
          <a:solidFill>
            <a:schemeClr val="accent6">
              <a:lumMod val="40000"/>
              <a:lumOff val="60000"/>
            </a:schemeClr>
          </a:solidFill>
          <a:ln w="38100">
            <a:solidFill>
              <a:srgbClr val="FFC000"/>
            </a:solidFill>
          </a:ln>
        </p:spPr>
        <p:txBody>
          <a:bodyPr wrap="square" rtlCol="0">
            <a:spAutoFit/>
          </a:bodyPr>
          <a:lstStyle/>
          <a:p>
            <a:pPr defTabSz="685800">
              <a:defRPr/>
            </a:pPr>
            <a:r>
              <a:rPr lang="tr-TR" sz="2800" dirty="0" smtClean="0">
                <a:solidFill>
                  <a:prstClr val="black"/>
                </a:solidFill>
                <a:latin typeface="Calibri" panose="020F0502020204030204"/>
              </a:rPr>
              <a:t>Olgunlaşma Puanı</a:t>
            </a:r>
            <a:endParaRPr lang="tr-TR" sz="2800" dirty="0">
              <a:solidFill>
                <a:prstClr val="black"/>
              </a:solidFill>
              <a:latin typeface="Calibri" panose="020F0502020204030204"/>
            </a:endParaRPr>
          </a:p>
        </p:txBody>
      </p:sp>
    </p:spTree>
    <p:extLst>
      <p:ext uri="{BB962C8B-B14F-4D97-AF65-F5344CB8AC3E}">
        <p14:creationId xmlns:p14="http://schemas.microsoft.com/office/powerpoint/2010/main" val="353426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19123</TotalTime>
  <Words>3421</Words>
  <Application>Microsoft Office PowerPoint</Application>
  <PresentationFormat>Ekran Gösterisi (4:3)</PresentationFormat>
  <Paragraphs>256</Paragraphs>
  <Slides>35</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35</vt:i4>
      </vt:variant>
    </vt:vector>
  </HeadingPairs>
  <TitlesOfParts>
    <vt:vector size="43" baseType="lpstr">
      <vt:lpstr>Arial</vt:lpstr>
      <vt:lpstr>Calibri</vt:lpstr>
      <vt:lpstr>Calibri Light</vt:lpstr>
      <vt:lpstr>Century Gothic</vt:lpstr>
      <vt:lpstr>Wingdings</vt:lpstr>
      <vt:lpstr>Wingdings 3</vt:lpstr>
      <vt:lpstr>Duman</vt:lpstr>
      <vt:lpstr>Office Teması</vt:lpstr>
      <vt:lpstr>                                                         TOROS ÜNİVERSİTESİ                         KALİTE KOORDİNATÖRLÜĞÜ</vt:lpstr>
      <vt:lpstr>                                                         TOROS ÜNİVERSİTESİ                         KALİTE KOORDİNATÖRLÜĞÜ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TOROS ÜNİVERSİTESİ                         KALİTE KOORDİNATÖRLÜĞÜ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YO</dc:creator>
  <cp:lastModifiedBy>PC</cp:lastModifiedBy>
  <cp:revision>806</cp:revision>
  <cp:lastPrinted>2018-10-31T10:40:21Z</cp:lastPrinted>
  <dcterms:created xsi:type="dcterms:W3CDTF">2018-10-11T00:23:55Z</dcterms:created>
  <dcterms:modified xsi:type="dcterms:W3CDTF">2024-11-07T06:55:54Z</dcterms:modified>
</cp:coreProperties>
</file>